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5" r:id="rId2"/>
    <p:sldId id="259" r:id="rId3"/>
    <p:sldId id="317" r:id="rId4"/>
    <p:sldId id="333" r:id="rId5"/>
    <p:sldId id="328" r:id="rId6"/>
    <p:sldId id="329" r:id="rId7"/>
    <p:sldId id="268" r:id="rId8"/>
    <p:sldId id="319" r:id="rId9"/>
    <p:sldId id="324" r:id="rId10"/>
    <p:sldId id="323" r:id="rId11"/>
    <p:sldId id="275" r:id="rId12"/>
    <p:sldId id="276" r:id="rId13"/>
    <p:sldId id="331" r:id="rId14"/>
    <p:sldId id="332" r:id="rId15"/>
    <p:sldId id="321" r:id="rId16"/>
    <p:sldId id="322" r:id="rId17"/>
    <p:sldId id="291" r:id="rId18"/>
    <p:sldId id="296" r:id="rId19"/>
    <p:sldId id="297" r:id="rId20"/>
    <p:sldId id="301" r:id="rId21"/>
    <p:sldId id="302" r:id="rId22"/>
    <p:sldId id="303" r:id="rId23"/>
    <p:sldId id="304" r:id="rId24"/>
    <p:sldId id="305" r:id="rId25"/>
    <p:sldId id="309" r:id="rId26"/>
    <p:sldId id="314" r:id="rId27"/>
    <p:sldId id="330" r:id="rId28"/>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740"/>
  </p:normalViewPr>
  <p:slideViewPr>
    <p:cSldViewPr>
      <p:cViewPr varScale="1">
        <p:scale>
          <a:sx n="124" d="100"/>
          <a:sy n="124" d="100"/>
        </p:scale>
        <p:origin x="408"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27300" y="177290"/>
            <a:ext cx="11137399" cy="6350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12/9/21</a:t>
            </a:fld>
            <a:endParaRPr lang="en-US"/>
          </a:p>
        </p:txBody>
      </p:sp>
      <p:sp>
        <p:nvSpPr>
          <p:cNvPr id="6" name="Holder 6"/>
          <p:cNvSpPr>
            <a:spLocks noGrp="1"/>
          </p:cNvSpPr>
          <p:nvPr>
            <p:ph type="sldNum" sz="quarter" idx="7"/>
          </p:nvPr>
        </p:nvSpPr>
        <p:spPr/>
        <p:txBody>
          <a:bodyPr lIns="0" tIns="0" rIns="0" bIns="0"/>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12/9/21</a:t>
            </a:fld>
            <a:endParaRPr lang="en-US"/>
          </a:p>
        </p:txBody>
      </p:sp>
      <p:sp>
        <p:nvSpPr>
          <p:cNvPr id="6" name="Holder 6"/>
          <p:cNvSpPr>
            <a:spLocks noGrp="1"/>
          </p:cNvSpPr>
          <p:nvPr>
            <p:ph type="sldNum" sz="quarter" idx="7"/>
          </p:nvPr>
        </p:nvSpPr>
        <p:spPr/>
        <p:txBody>
          <a:bodyPr lIns="0" tIns="0" rIns="0" bIns="0"/>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12/9/21</a:t>
            </a:fld>
            <a:endParaRPr lang="en-US"/>
          </a:p>
        </p:txBody>
      </p:sp>
      <p:sp>
        <p:nvSpPr>
          <p:cNvPr id="7" name="Holder 7"/>
          <p:cNvSpPr>
            <a:spLocks noGrp="1"/>
          </p:cNvSpPr>
          <p:nvPr>
            <p:ph type="sldNum" sz="quarter" idx="7"/>
          </p:nvPr>
        </p:nvSpPr>
        <p:spPr/>
        <p:txBody>
          <a:bodyPr lIns="0" tIns="0" rIns="0" bIns="0"/>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12/9/21</a:t>
            </a:fld>
            <a:endParaRPr lang="en-US"/>
          </a:p>
        </p:txBody>
      </p:sp>
      <p:sp>
        <p:nvSpPr>
          <p:cNvPr id="5" name="Holder 5"/>
          <p:cNvSpPr>
            <a:spLocks noGrp="1"/>
          </p:cNvSpPr>
          <p:nvPr>
            <p:ph type="sldNum" sz="quarter" idx="7"/>
          </p:nvPr>
        </p:nvSpPr>
        <p:spPr/>
        <p:txBody>
          <a:bodyPr lIns="0" tIns="0" rIns="0" bIns="0"/>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12/9/21</a:t>
            </a:fld>
            <a:endParaRPr lang="en-US"/>
          </a:p>
        </p:txBody>
      </p:sp>
      <p:sp>
        <p:nvSpPr>
          <p:cNvPr id="4" name="Holder 4"/>
          <p:cNvSpPr>
            <a:spLocks noGrp="1"/>
          </p:cNvSpPr>
          <p:nvPr>
            <p:ph type="sldNum" sz="quarter" idx="7"/>
          </p:nvPr>
        </p:nvSpPr>
        <p:spPr/>
        <p:txBody>
          <a:bodyPr lIns="0" tIns="0" rIns="0" bIns="0"/>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001"/>
            <a:ext cx="12192000" cy="1109345"/>
          </a:xfrm>
          <a:custGeom>
            <a:avLst/>
            <a:gdLst/>
            <a:ahLst/>
            <a:cxnLst/>
            <a:rect l="l" t="t" r="r" b="b"/>
            <a:pathLst>
              <a:path w="12192000" h="1109345">
                <a:moveTo>
                  <a:pt x="12192000" y="0"/>
                </a:moveTo>
                <a:lnTo>
                  <a:pt x="0" y="0"/>
                </a:lnTo>
                <a:lnTo>
                  <a:pt x="0" y="1108951"/>
                </a:lnTo>
                <a:lnTo>
                  <a:pt x="12192000" y="1108951"/>
                </a:lnTo>
                <a:lnTo>
                  <a:pt x="12192000" y="0"/>
                </a:lnTo>
                <a:close/>
              </a:path>
            </a:pathLst>
          </a:custGeom>
          <a:solidFill>
            <a:srgbClr val="F2F2F2"/>
          </a:solidFill>
        </p:spPr>
        <p:txBody>
          <a:bodyPr wrap="square" lIns="0" tIns="0" rIns="0" bIns="0" rtlCol="0"/>
          <a:lstStyle/>
          <a:p>
            <a:endParaRPr/>
          </a:p>
        </p:txBody>
      </p:sp>
      <p:sp>
        <p:nvSpPr>
          <p:cNvPr id="2" name="Holder 2"/>
          <p:cNvSpPr>
            <a:spLocks noGrp="1"/>
          </p:cNvSpPr>
          <p:nvPr>
            <p:ph type="title"/>
          </p:nvPr>
        </p:nvSpPr>
        <p:spPr>
          <a:xfrm>
            <a:off x="1115427" y="1442211"/>
            <a:ext cx="9961145" cy="1181100"/>
          </a:xfrm>
          <a:prstGeom prst="rect">
            <a:avLst/>
          </a:prstGeom>
        </p:spPr>
        <p:txBody>
          <a:bodyPr wrap="square" lIns="0" tIns="0" rIns="0" bIns="0">
            <a:spAutoFit/>
          </a:bodyPr>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5754954" y="3063570"/>
            <a:ext cx="6155690" cy="216789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12/9/21</a:t>
            </a:fld>
            <a:endParaRPr lang="en-US"/>
          </a:p>
        </p:txBody>
      </p:sp>
      <p:sp>
        <p:nvSpPr>
          <p:cNvPr id="6" name="Holder 6"/>
          <p:cNvSpPr>
            <a:spLocks noGrp="1"/>
          </p:cNvSpPr>
          <p:nvPr>
            <p:ph type="sldNum" sz="quarter" idx="7"/>
          </p:nvPr>
        </p:nvSpPr>
        <p:spPr>
          <a:xfrm>
            <a:off x="11773013" y="6527254"/>
            <a:ext cx="334009" cy="335915"/>
          </a:xfrm>
          <a:prstGeom prst="rect">
            <a:avLst/>
          </a:prstGeom>
        </p:spPr>
        <p:txBody>
          <a:bodyPr wrap="square" lIns="0" tIns="0" rIns="0" bIns="0">
            <a:spAutoFit/>
          </a:bodyPr>
          <a:lstStyle>
            <a:lvl1pPr>
              <a:defRPr sz="2000" b="0" i="0">
                <a:solidFill>
                  <a:srgbClr val="898989"/>
                </a:solidFill>
                <a:latin typeface="Trebuchet MS"/>
                <a:cs typeface="Trebuchet MS"/>
              </a:defRPr>
            </a:lvl1pPr>
          </a:lstStyle>
          <a:p>
            <a:pPr marL="38100">
              <a:lnSpc>
                <a:spcPct val="100000"/>
              </a:lnSpc>
              <a:spcBef>
                <a:spcPts val="5"/>
              </a:spcBef>
            </a:pPr>
            <a:fld id="{81D60167-4931-47E6-BA6A-407CBD079E47}" type="slidenum">
              <a:rPr spc="-40" dirty="0"/>
              <a:t>‹#›</a:t>
            </a:fld>
            <a:endParaRPr spc="-4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1.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B397EF56-B8AC-6F4C-B6E3-CAE95ED3F784}"/>
              </a:ext>
            </a:extLst>
          </p:cNvPr>
          <p:cNvSpPr txBox="1">
            <a:spLocks noGrp="1"/>
          </p:cNvSpPr>
          <p:nvPr>
            <p:ph type="title"/>
          </p:nvPr>
        </p:nvSpPr>
        <p:spPr>
          <a:xfrm>
            <a:off x="1115427" y="2438400"/>
            <a:ext cx="9961145" cy="1181100"/>
          </a:xfrm>
          <a:prstGeom prst="rect">
            <a:avLst/>
          </a:prstGeom>
        </p:spPr>
        <p:txBody>
          <a:bodyPr vert="horz" wrap="square" lIns="0" tIns="83820" rIns="0" bIns="0" rtlCol="0">
            <a:spAutoFit/>
          </a:bodyPr>
          <a:lstStyle/>
          <a:p>
            <a:pPr marL="1651000" marR="5080" indent="-1602740">
              <a:lnSpc>
                <a:spcPts val="4300"/>
              </a:lnSpc>
              <a:spcBef>
                <a:spcPts val="660"/>
              </a:spcBef>
            </a:pPr>
            <a:r>
              <a:rPr spc="-105" dirty="0"/>
              <a:t>Concordia: </a:t>
            </a:r>
            <a:r>
              <a:rPr spc="-90" dirty="0"/>
              <a:t>Distributed </a:t>
            </a:r>
            <a:r>
              <a:rPr spc="-135" dirty="0"/>
              <a:t>Shared </a:t>
            </a:r>
            <a:r>
              <a:rPr spc="-30" dirty="0"/>
              <a:t>Memory</a:t>
            </a:r>
            <a:r>
              <a:rPr spc="-130" dirty="0"/>
              <a:t> </a:t>
            </a:r>
            <a:r>
              <a:rPr spc="-160" dirty="0"/>
              <a:t>with  </a:t>
            </a:r>
            <a:r>
              <a:rPr spc="-40" dirty="0"/>
              <a:t>In-Network </a:t>
            </a:r>
            <a:r>
              <a:rPr spc="-80" dirty="0"/>
              <a:t>Cache</a:t>
            </a:r>
            <a:r>
              <a:rPr spc="-165" dirty="0"/>
              <a:t> </a:t>
            </a:r>
            <a:r>
              <a:rPr spc="-110" dirty="0"/>
              <a:t>Coherence</a:t>
            </a:r>
          </a:p>
        </p:txBody>
      </p:sp>
      <p:pic>
        <p:nvPicPr>
          <p:cNvPr id="5" name="图片 4">
            <a:extLst>
              <a:ext uri="{FF2B5EF4-FFF2-40B4-BE49-F238E27FC236}">
                <a16:creationId xmlns:a16="http://schemas.microsoft.com/office/drawing/2014/main" id="{427A2020-AB85-AA49-8952-7540EF761DA9}"/>
              </a:ext>
            </a:extLst>
          </p:cNvPr>
          <p:cNvPicPr>
            <a:picLocks noChangeAspect="1"/>
          </p:cNvPicPr>
          <p:nvPr/>
        </p:nvPicPr>
        <p:blipFill>
          <a:blip r:embed="rId2"/>
          <a:stretch>
            <a:fillRect/>
          </a:stretch>
        </p:blipFill>
        <p:spPr>
          <a:xfrm>
            <a:off x="9067800" y="152400"/>
            <a:ext cx="2800350" cy="943487"/>
          </a:xfrm>
          <a:prstGeom prst="rect">
            <a:avLst/>
          </a:prstGeom>
        </p:spPr>
      </p:pic>
      <p:sp>
        <p:nvSpPr>
          <p:cNvPr id="3" name="文本框 2">
            <a:extLst>
              <a:ext uri="{FF2B5EF4-FFF2-40B4-BE49-F238E27FC236}">
                <a16:creationId xmlns:a16="http://schemas.microsoft.com/office/drawing/2014/main" id="{D995625B-AFE0-C74A-9CF1-EFCC2C37A83D}"/>
              </a:ext>
            </a:extLst>
          </p:cNvPr>
          <p:cNvSpPr txBox="1"/>
          <p:nvPr/>
        </p:nvSpPr>
        <p:spPr>
          <a:xfrm>
            <a:off x="5334000" y="5410200"/>
            <a:ext cx="2133600" cy="369332"/>
          </a:xfrm>
          <a:prstGeom prst="rect">
            <a:avLst/>
          </a:prstGeom>
          <a:noFill/>
        </p:spPr>
        <p:txBody>
          <a:bodyPr wrap="square" rtlCol="0">
            <a:spAutoFit/>
          </a:bodyPr>
          <a:lstStyle/>
          <a:p>
            <a:r>
              <a:rPr kumimoji="1" lang="zh-CN" altLang="en-US" dirty="0"/>
              <a:t>汇报人：夏武</a:t>
            </a:r>
          </a:p>
        </p:txBody>
      </p:sp>
    </p:spTree>
    <p:extLst>
      <p:ext uri="{BB962C8B-B14F-4D97-AF65-F5344CB8AC3E}">
        <p14:creationId xmlns:p14="http://schemas.microsoft.com/office/powerpoint/2010/main" val="1120715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418080" cy="635000"/>
          </a:xfrm>
          <a:prstGeom prst="rect">
            <a:avLst/>
          </a:prstGeom>
        </p:spPr>
        <p:txBody>
          <a:bodyPr vert="horz" wrap="square" lIns="0" tIns="12700" rIns="0" bIns="0" rtlCol="0">
            <a:spAutoFit/>
          </a:bodyPr>
          <a:lstStyle/>
          <a:p>
            <a:pPr marL="12700">
              <a:lnSpc>
                <a:spcPct val="100000"/>
              </a:lnSpc>
              <a:spcBef>
                <a:spcPts val="100"/>
              </a:spcBef>
            </a:pPr>
            <a:r>
              <a:rPr spc="-120" dirty="0"/>
              <a:t>Challenges</a:t>
            </a:r>
          </a:p>
        </p:txBody>
      </p:sp>
      <p:sp>
        <p:nvSpPr>
          <p:cNvPr id="11" name="object 11"/>
          <p:cNvSpPr txBox="1"/>
          <p:nvPr/>
        </p:nvSpPr>
        <p:spPr>
          <a:xfrm>
            <a:off x="618116" y="1183808"/>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1</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有限的计算能力</a:t>
            </a:r>
            <a:endParaRPr sz="2000" dirty="0">
              <a:latin typeface="Yuanti SC" panose="02010600040101010101" pitchFamily="2" charset="-122"/>
              <a:ea typeface="Yuanti SC" panose="02010600040101010101" pitchFamily="2" charset="-122"/>
              <a:cs typeface="Trebuchet MS"/>
            </a:endParaRPr>
          </a:p>
        </p:txBody>
      </p:sp>
      <p:pic>
        <p:nvPicPr>
          <p:cNvPr id="37" name="图片 36">
            <a:extLst>
              <a:ext uri="{FF2B5EF4-FFF2-40B4-BE49-F238E27FC236}">
                <a16:creationId xmlns:a16="http://schemas.microsoft.com/office/drawing/2014/main" id="{D5801156-4131-374B-BCDC-40CD4E110655}"/>
              </a:ext>
            </a:extLst>
          </p:cNvPr>
          <p:cNvPicPr>
            <a:picLocks noChangeAspect="1"/>
          </p:cNvPicPr>
          <p:nvPr/>
        </p:nvPicPr>
        <p:blipFill>
          <a:blip r:embed="rId2"/>
          <a:stretch>
            <a:fillRect/>
          </a:stretch>
        </p:blipFill>
        <p:spPr>
          <a:xfrm>
            <a:off x="9067800" y="152400"/>
            <a:ext cx="2800350" cy="943487"/>
          </a:xfrm>
          <a:prstGeom prst="rect">
            <a:avLst/>
          </a:prstGeom>
        </p:spPr>
      </p:pic>
      <p:sp>
        <p:nvSpPr>
          <p:cNvPr id="5" name="文本框 4">
            <a:extLst>
              <a:ext uri="{FF2B5EF4-FFF2-40B4-BE49-F238E27FC236}">
                <a16:creationId xmlns:a16="http://schemas.microsoft.com/office/drawing/2014/main" id="{3D28AA3F-DA7B-804C-8307-8FEC4570055A}"/>
              </a:ext>
            </a:extLst>
          </p:cNvPr>
          <p:cNvSpPr txBox="1"/>
          <p:nvPr/>
        </p:nvSpPr>
        <p:spPr>
          <a:xfrm>
            <a:off x="1219200" y="175260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相比于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节点，交换机能够处理的逻辑比较简单，然而缓存一致性维护包括状态机转化等问题，其逻辑比较复杂，需要考虑交换机与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节点之间的任务分配</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
        <p:nvSpPr>
          <p:cNvPr id="12" name="object 11">
            <a:extLst>
              <a:ext uri="{FF2B5EF4-FFF2-40B4-BE49-F238E27FC236}">
                <a16:creationId xmlns:a16="http://schemas.microsoft.com/office/drawing/2014/main" id="{1513AD49-7E84-8748-8908-E35AE7D28309}"/>
              </a:ext>
            </a:extLst>
          </p:cNvPr>
          <p:cNvSpPr txBox="1"/>
          <p:nvPr/>
        </p:nvSpPr>
        <p:spPr>
          <a:xfrm>
            <a:off x="609600" y="2743200"/>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2</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有限的存储能力</a:t>
            </a:r>
            <a:endParaRPr sz="2000" dirty="0">
              <a:latin typeface="Yuanti SC" panose="02010600040101010101" pitchFamily="2" charset="-122"/>
              <a:ea typeface="Yuanti SC" panose="02010600040101010101" pitchFamily="2" charset="-122"/>
              <a:cs typeface="Trebuchet MS"/>
            </a:endParaRPr>
          </a:p>
        </p:txBody>
      </p:sp>
      <p:sp>
        <p:nvSpPr>
          <p:cNvPr id="13" name="文本框 12">
            <a:extLst>
              <a:ext uri="{FF2B5EF4-FFF2-40B4-BE49-F238E27FC236}">
                <a16:creationId xmlns:a16="http://schemas.microsoft.com/office/drawing/2014/main" id="{C75CC914-FCF3-5043-A050-602DA3E1E43B}"/>
              </a:ext>
            </a:extLst>
          </p:cNvPr>
          <p:cNvSpPr txBox="1"/>
          <p:nvPr/>
        </p:nvSpPr>
        <p:spPr>
          <a:xfrm>
            <a:off x="1219200" y="327660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交换机的存储能力有限</a:t>
            </a:r>
            <a:r>
              <a:rPr lang="en-US" altLang="zh-CN" dirty="0">
                <a:solidFill>
                  <a:schemeClr val="tx1">
                    <a:lumMod val="75000"/>
                    <a:lumOff val="25000"/>
                  </a:schemeClr>
                </a:solidFill>
                <a:latin typeface="Yuanti SC" panose="02010600040101010101" pitchFamily="2" charset="-122"/>
                <a:ea typeface="Yuanti SC" panose="02010600040101010101" pitchFamily="2" charset="-122"/>
              </a:rPr>
              <a:t>(</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约几</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MB)</a:t>
            </a:r>
            <a:r>
              <a:rPr lang="zh-CN" altLang="en" dirty="0">
                <a:solidFill>
                  <a:schemeClr val="tx1">
                    <a:lumMod val="75000"/>
                    <a:lumOff val="25000"/>
                  </a:schemeClr>
                </a:solidFill>
                <a:latin typeface="Yuanti SC" panose="02010600040101010101" pitchFamily="2" charset="-122"/>
                <a:ea typeface="Yuanti SC" panose="02010600040101010101" pitchFamily="2" charset="-122"/>
              </a:rPr>
              <a:t>，</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还需要保留一些内存来服务正常的网络协议。所以面对</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TB</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量级的数据，需要考虑如何有效管理的问题</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
        <p:nvSpPr>
          <p:cNvPr id="9" name="object 11">
            <a:extLst>
              <a:ext uri="{FF2B5EF4-FFF2-40B4-BE49-F238E27FC236}">
                <a16:creationId xmlns:a16="http://schemas.microsoft.com/office/drawing/2014/main" id="{A3AF9870-2319-FC40-85F1-7F40CEDDC6B1}"/>
              </a:ext>
            </a:extLst>
          </p:cNvPr>
          <p:cNvSpPr txBox="1"/>
          <p:nvPr/>
        </p:nvSpPr>
        <p:spPr>
          <a:xfrm>
            <a:off x="609600" y="4182070"/>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3</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有状态性质</a:t>
            </a:r>
            <a:endParaRPr sz="2000" dirty="0">
              <a:latin typeface="Yuanti SC" panose="02010600040101010101" pitchFamily="2" charset="-122"/>
              <a:ea typeface="Yuanti SC" panose="02010600040101010101" pitchFamily="2" charset="-122"/>
              <a:cs typeface="Trebuchet MS"/>
            </a:endParaRPr>
          </a:p>
        </p:txBody>
      </p:sp>
      <p:sp>
        <p:nvSpPr>
          <p:cNvPr id="10" name="文本框 9">
            <a:extLst>
              <a:ext uri="{FF2B5EF4-FFF2-40B4-BE49-F238E27FC236}">
                <a16:creationId xmlns:a16="http://schemas.microsoft.com/office/drawing/2014/main" id="{71A1853D-BA2A-C74E-80C5-4685988C5572}"/>
              </a:ext>
            </a:extLst>
          </p:cNvPr>
          <p:cNvSpPr txBox="1"/>
          <p:nvPr/>
        </p:nvSpPr>
        <p:spPr>
          <a:xfrm>
            <a:off x="1219200" y="471547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由于交换机内部存有读写锁，也就是说交换机是一个有状态的网络设备，网络超时重传可能会导致系统逻辑混乱</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3416318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5266055" cy="635000"/>
          </a:xfrm>
          <a:prstGeom prst="rect">
            <a:avLst/>
          </a:prstGeom>
        </p:spPr>
        <p:txBody>
          <a:bodyPr vert="horz" wrap="square" lIns="0" tIns="12700" rIns="0" bIns="0" rtlCol="0">
            <a:spAutoFit/>
          </a:bodyPr>
          <a:lstStyle/>
          <a:p>
            <a:pPr marL="12700">
              <a:lnSpc>
                <a:spcPct val="100000"/>
              </a:lnSpc>
              <a:spcBef>
                <a:spcPts val="100"/>
              </a:spcBef>
            </a:pPr>
            <a:r>
              <a:rPr spc="-65" dirty="0"/>
              <a:t>Concordia</a:t>
            </a:r>
            <a:r>
              <a:rPr spc="-370" dirty="0"/>
              <a:t> </a:t>
            </a:r>
            <a:r>
              <a:rPr spc="-135" dirty="0"/>
              <a:t>Architecture</a:t>
            </a:r>
          </a:p>
        </p:txBody>
      </p:sp>
      <p:sp>
        <p:nvSpPr>
          <p:cNvPr id="8" name="object 8"/>
          <p:cNvSpPr txBox="1"/>
          <p:nvPr/>
        </p:nvSpPr>
        <p:spPr>
          <a:xfrm>
            <a:off x="644737" y="1676400"/>
            <a:ext cx="4766310" cy="4536498"/>
          </a:xfrm>
          <a:prstGeom prst="rect">
            <a:avLst/>
          </a:prstGeom>
        </p:spPr>
        <p:txBody>
          <a:bodyPr vert="horz" wrap="square" lIns="0" tIns="93345" rIns="0" bIns="0" rtlCol="0">
            <a:spAutoFit/>
          </a:bodyPr>
          <a:lstStyle/>
          <a:p>
            <a:pPr marL="12700">
              <a:lnSpc>
                <a:spcPct val="100000"/>
              </a:lnSpc>
              <a:spcBef>
                <a:spcPts val="735"/>
              </a:spcBef>
            </a:pPr>
            <a:r>
              <a:rPr sz="2800" b="1" spc="-20" dirty="0">
                <a:latin typeface="Trebuchet MS"/>
                <a:cs typeface="Trebuchet MS"/>
              </a:rPr>
              <a:t>Memory </a:t>
            </a:r>
            <a:r>
              <a:rPr sz="2800" b="1" spc="-95" dirty="0">
                <a:latin typeface="Trebuchet MS"/>
                <a:cs typeface="Trebuchet MS"/>
              </a:rPr>
              <a:t>nodes</a:t>
            </a:r>
            <a:r>
              <a:rPr sz="2800" b="1" spc="-135" dirty="0">
                <a:latin typeface="Trebuchet MS"/>
                <a:cs typeface="Trebuchet MS"/>
              </a:rPr>
              <a:t> </a:t>
            </a:r>
            <a:r>
              <a:rPr sz="2800" b="1" spc="-85" dirty="0">
                <a:latin typeface="Trebuchet MS"/>
                <a:cs typeface="Trebuchet MS"/>
              </a:rPr>
              <a:t>(servers)</a:t>
            </a:r>
            <a:endParaRPr sz="2800" dirty="0">
              <a:latin typeface="Trebuchet MS"/>
              <a:cs typeface="Trebuchet MS"/>
            </a:endParaRPr>
          </a:p>
          <a:p>
            <a:pPr marL="771525" indent="-301625">
              <a:lnSpc>
                <a:spcPct val="100000"/>
              </a:lnSpc>
              <a:spcBef>
                <a:spcPts val="540"/>
              </a:spcBef>
              <a:buSzPct val="79166"/>
              <a:buFont typeface="Wingdings"/>
              <a:buChar char=""/>
              <a:tabLst>
                <a:tab pos="771525" algn="l"/>
              </a:tabLst>
            </a:pPr>
            <a:r>
              <a:rPr sz="2400" spc="-95" dirty="0">
                <a:solidFill>
                  <a:schemeClr val="tx1">
                    <a:lumMod val="75000"/>
                    <a:lumOff val="25000"/>
                  </a:schemeClr>
                </a:solidFill>
                <a:latin typeface="Arial"/>
                <a:cs typeface="Arial"/>
              </a:rPr>
              <a:t>Global</a:t>
            </a:r>
            <a:r>
              <a:rPr sz="2400" spc="-15" dirty="0">
                <a:solidFill>
                  <a:schemeClr val="tx1">
                    <a:lumMod val="75000"/>
                    <a:lumOff val="25000"/>
                  </a:schemeClr>
                </a:solidFill>
                <a:latin typeface="Arial"/>
                <a:cs typeface="Arial"/>
              </a:rPr>
              <a:t> </a:t>
            </a:r>
            <a:r>
              <a:rPr sz="2400" spc="-75" dirty="0">
                <a:solidFill>
                  <a:schemeClr val="tx1">
                    <a:lumMod val="75000"/>
                    <a:lumOff val="25000"/>
                  </a:schemeClr>
                </a:solidFill>
                <a:latin typeface="Arial"/>
                <a:cs typeface="Arial"/>
              </a:rPr>
              <a:t>memory</a:t>
            </a:r>
            <a:endParaRPr sz="2400" dirty="0">
              <a:solidFill>
                <a:schemeClr val="tx1">
                  <a:lumMod val="75000"/>
                  <a:lumOff val="25000"/>
                </a:schemeClr>
              </a:solidFill>
              <a:latin typeface="Arial"/>
              <a:cs typeface="Arial"/>
            </a:endParaRPr>
          </a:p>
          <a:p>
            <a:pPr marL="771525" indent="-301625">
              <a:lnSpc>
                <a:spcPct val="100000"/>
              </a:lnSpc>
              <a:spcBef>
                <a:spcPts val="530"/>
              </a:spcBef>
              <a:buSzPct val="79166"/>
              <a:buFont typeface="Wingdings"/>
              <a:buChar char=""/>
              <a:tabLst>
                <a:tab pos="771525" algn="l"/>
              </a:tabLst>
            </a:pPr>
            <a:r>
              <a:rPr sz="2400" spc="-130" dirty="0">
                <a:solidFill>
                  <a:schemeClr val="tx1">
                    <a:lumMod val="75000"/>
                    <a:lumOff val="25000"/>
                  </a:schemeClr>
                </a:solidFill>
                <a:latin typeface="Arial"/>
                <a:cs typeface="Arial"/>
              </a:rPr>
              <a:t>Local</a:t>
            </a:r>
            <a:r>
              <a:rPr sz="2400" spc="-15" dirty="0">
                <a:solidFill>
                  <a:schemeClr val="tx1">
                    <a:lumMod val="75000"/>
                    <a:lumOff val="25000"/>
                  </a:schemeClr>
                </a:solidFill>
                <a:latin typeface="Arial"/>
                <a:cs typeface="Arial"/>
              </a:rPr>
              <a:t> </a:t>
            </a:r>
            <a:r>
              <a:rPr sz="2400" spc="-190" dirty="0">
                <a:solidFill>
                  <a:schemeClr val="tx1">
                    <a:lumMod val="75000"/>
                    <a:lumOff val="25000"/>
                  </a:schemeClr>
                </a:solidFill>
                <a:latin typeface="Arial"/>
                <a:cs typeface="Arial"/>
              </a:rPr>
              <a:t>cache</a:t>
            </a:r>
            <a:endParaRPr sz="2400" dirty="0">
              <a:solidFill>
                <a:schemeClr val="tx1">
                  <a:lumMod val="75000"/>
                  <a:lumOff val="25000"/>
                </a:schemeClr>
              </a:solidFill>
              <a:latin typeface="Arial"/>
              <a:cs typeface="Arial"/>
            </a:endParaRPr>
          </a:p>
          <a:p>
            <a:pPr marL="771525" indent="-301625">
              <a:lnSpc>
                <a:spcPct val="100000"/>
              </a:lnSpc>
              <a:spcBef>
                <a:spcPts val="409"/>
              </a:spcBef>
              <a:buSzPct val="79166"/>
              <a:buFont typeface="Wingdings"/>
              <a:buChar char=""/>
              <a:tabLst>
                <a:tab pos="771525" algn="l"/>
              </a:tabLst>
            </a:pPr>
            <a:r>
              <a:rPr sz="2400" spc="-130" dirty="0">
                <a:solidFill>
                  <a:schemeClr val="tx1">
                    <a:lumMod val="75000"/>
                    <a:lumOff val="25000"/>
                  </a:schemeClr>
                </a:solidFill>
                <a:latin typeface="Arial"/>
                <a:cs typeface="Arial"/>
              </a:rPr>
              <a:t>Linearizable </a:t>
            </a:r>
            <a:r>
              <a:rPr sz="2400" spc="-45" dirty="0">
                <a:solidFill>
                  <a:schemeClr val="tx1">
                    <a:lumMod val="75000"/>
                    <a:lumOff val="25000"/>
                  </a:schemeClr>
                </a:solidFill>
                <a:latin typeface="Arial"/>
                <a:cs typeface="Arial"/>
              </a:rPr>
              <a:t>write/read</a:t>
            </a:r>
            <a:r>
              <a:rPr sz="2400" spc="120" dirty="0">
                <a:solidFill>
                  <a:schemeClr val="tx1">
                    <a:lumMod val="75000"/>
                    <a:lumOff val="25000"/>
                  </a:schemeClr>
                </a:solidFill>
                <a:latin typeface="Arial"/>
                <a:cs typeface="Arial"/>
              </a:rPr>
              <a:t> </a:t>
            </a:r>
            <a:r>
              <a:rPr sz="2400" spc="-90" dirty="0">
                <a:solidFill>
                  <a:schemeClr val="tx1">
                    <a:lumMod val="75000"/>
                    <a:lumOff val="25000"/>
                  </a:schemeClr>
                </a:solidFill>
                <a:latin typeface="Arial"/>
                <a:cs typeface="Arial"/>
              </a:rPr>
              <a:t>interface</a:t>
            </a:r>
            <a:endParaRPr sz="2400" dirty="0">
              <a:solidFill>
                <a:schemeClr val="tx1">
                  <a:lumMod val="75000"/>
                  <a:lumOff val="25000"/>
                </a:schemeClr>
              </a:solidFill>
              <a:latin typeface="Arial"/>
              <a:cs typeface="Arial"/>
            </a:endParaRPr>
          </a:p>
          <a:p>
            <a:pPr marL="12700">
              <a:lnSpc>
                <a:spcPct val="100000"/>
              </a:lnSpc>
              <a:spcBef>
                <a:spcPts val="535"/>
              </a:spcBef>
            </a:pPr>
            <a:r>
              <a:rPr sz="2800" b="1" spc="-114" dirty="0">
                <a:latin typeface="Trebuchet MS"/>
                <a:cs typeface="Trebuchet MS"/>
              </a:rPr>
              <a:t>switch</a:t>
            </a:r>
            <a:endParaRPr sz="2800" dirty="0">
              <a:latin typeface="Trebuchet MS"/>
              <a:cs typeface="Trebuchet MS"/>
            </a:endParaRPr>
          </a:p>
          <a:p>
            <a:pPr marL="782320" indent="-313055">
              <a:lnSpc>
                <a:spcPct val="100000"/>
              </a:lnSpc>
              <a:spcBef>
                <a:spcPts val="520"/>
              </a:spcBef>
              <a:buSzPct val="79166"/>
              <a:buFont typeface="Wingdings"/>
              <a:buChar char=""/>
              <a:tabLst>
                <a:tab pos="782955" algn="l"/>
              </a:tabLst>
            </a:pPr>
            <a:r>
              <a:rPr sz="2400" spc="-100" dirty="0">
                <a:solidFill>
                  <a:schemeClr val="tx1">
                    <a:lumMod val="75000"/>
                    <a:lumOff val="25000"/>
                  </a:schemeClr>
                </a:solidFill>
                <a:latin typeface="Arial"/>
                <a:cs typeface="Arial"/>
              </a:rPr>
              <a:t>Route </a:t>
            </a:r>
            <a:r>
              <a:rPr sz="2400" spc="-80" dirty="0">
                <a:solidFill>
                  <a:schemeClr val="tx1">
                    <a:lumMod val="75000"/>
                    <a:lumOff val="25000"/>
                  </a:schemeClr>
                </a:solidFill>
                <a:latin typeface="Arial"/>
                <a:cs typeface="Arial"/>
              </a:rPr>
              <a:t>normal</a:t>
            </a:r>
            <a:r>
              <a:rPr sz="2400" spc="80" dirty="0">
                <a:solidFill>
                  <a:schemeClr val="tx1">
                    <a:lumMod val="75000"/>
                    <a:lumOff val="25000"/>
                  </a:schemeClr>
                </a:solidFill>
                <a:latin typeface="Arial"/>
                <a:cs typeface="Arial"/>
              </a:rPr>
              <a:t> </a:t>
            </a:r>
            <a:r>
              <a:rPr sz="2400" spc="-155" dirty="0">
                <a:solidFill>
                  <a:schemeClr val="tx1">
                    <a:lumMod val="75000"/>
                    <a:lumOff val="25000"/>
                  </a:schemeClr>
                </a:solidFill>
                <a:latin typeface="Arial"/>
                <a:cs typeface="Arial"/>
              </a:rPr>
              <a:t>packets</a:t>
            </a:r>
            <a:endParaRPr sz="2400" dirty="0">
              <a:solidFill>
                <a:schemeClr val="tx1">
                  <a:lumMod val="75000"/>
                  <a:lumOff val="25000"/>
                </a:schemeClr>
              </a:solidFill>
              <a:latin typeface="Arial"/>
              <a:cs typeface="Arial"/>
            </a:endParaRPr>
          </a:p>
          <a:p>
            <a:pPr marL="751840" indent="-282575">
              <a:lnSpc>
                <a:spcPct val="100000"/>
              </a:lnSpc>
              <a:spcBef>
                <a:spcPts val="525"/>
              </a:spcBef>
              <a:buClr>
                <a:srgbClr val="000000"/>
              </a:buClr>
              <a:buSzPct val="79166"/>
              <a:buFont typeface="Wingdings"/>
              <a:buChar char=""/>
              <a:tabLst>
                <a:tab pos="752475" algn="l"/>
              </a:tabLst>
            </a:pPr>
            <a:r>
              <a:rPr sz="2400" spc="-95" dirty="0">
                <a:solidFill>
                  <a:schemeClr val="tx1">
                    <a:lumMod val="75000"/>
                    <a:lumOff val="25000"/>
                  </a:schemeClr>
                </a:solidFill>
                <a:latin typeface="Arial"/>
                <a:cs typeface="Arial"/>
              </a:rPr>
              <a:t>Accelerate</a:t>
            </a:r>
            <a:r>
              <a:rPr sz="2400" spc="-10" dirty="0">
                <a:solidFill>
                  <a:schemeClr val="tx1">
                    <a:lumMod val="75000"/>
                    <a:lumOff val="25000"/>
                  </a:schemeClr>
                </a:solidFill>
                <a:latin typeface="Arial"/>
                <a:cs typeface="Arial"/>
              </a:rPr>
              <a:t> </a:t>
            </a:r>
            <a:r>
              <a:rPr sz="2400" spc="-120" dirty="0">
                <a:solidFill>
                  <a:schemeClr val="tx1">
                    <a:lumMod val="75000"/>
                    <a:lumOff val="25000"/>
                  </a:schemeClr>
                </a:solidFill>
                <a:latin typeface="Arial"/>
                <a:cs typeface="Arial"/>
              </a:rPr>
              <a:t>coherence</a:t>
            </a:r>
            <a:endParaRPr lang="en-US" sz="2400" spc="-120" dirty="0">
              <a:solidFill>
                <a:schemeClr val="tx1">
                  <a:lumMod val="75000"/>
                  <a:lumOff val="25000"/>
                </a:schemeClr>
              </a:solidFill>
              <a:latin typeface="Arial"/>
              <a:cs typeface="Arial"/>
            </a:endParaRPr>
          </a:p>
          <a:p>
            <a:pPr marL="12700">
              <a:lnSpc>
                <a:spcPct val="100000"/>
              </a:lnSpc>
              <a:spcBef>
                <a:spcPts val="535"/>
              </a:spcBef>
            </a:pPr>
            <a:r>
              <a:rPr lang="en" altLang="zh-CN" sz="2800" b="1" spc="-95" dirty="0">
                <a:latin typeface="Trebuchet MS"/>
                <a:cs typeface="Trebuchet MS"/>
              </a:rPr>
              <a:t>Shadow nodes</a:t>
            </a:r>
            <a:endParaRPr lang="en" altLang="zh-CN" sz="2800" dirty="0">
              <a:latin typeface="Trebuchet MS"/>
              <a:cs typeface="Trebuchet MS"/>
            </a:endParaRPr>
          </a:p>
          <a:p>
            <a:pPr marL="782320" indent="-313055">
              <a:lnSpc>
                <a:spcPct val="100000"/>
              </a:lnSpc>
              <a:spcBef>
                <a:spcPts val="520"/>
              </a:spcBef>
              <a:buSzPct val="79166"/>
              <a:buFont typeface="Wingdings"/>
              <a:buChar char=""/>
              <a:tabLst>
                <a:tab pos="782955" algn="l"/>
              </a:tabLst>
            </a:pPr>
            <a:r>
              <a:rPr lang="en" altLang="zh-CN" sz="2400" spc="-100" dirty="0">
                <a:solidFill>
                  <a:schemeClr val="tx1">
                    <a:lumMod val="75000"/>
                    <a:lumOff val="25000"/>
                  </a:schemeClr>
                </a:solidFill>
                <a:latin typeface="Arial"/>
                <a:cs typeface="Arial"/>
              </a:rPr>
              <a:t>Record coherence traffic</a:t>
            </a:r>
            <a:endParaRPr lang="en" altLang="zh-CN" sz="2400" dirty="0">
              <a:solidFill>
                <a:schemeClr val="tx1">
                  <a:lumMod val="75000"/>
                  <a:lumOff val="25000"/>
                </a:schemeClr>
              </a:solidFill>
              <a:latin typeface="Arial"/>
              <a:cs typeface="Arial"/>
            </a:endParaRPr>
          </a:p>
          <a:p>
            <a:pPr marL="469265">
              <a:lnSpc>
                <a:spcPct val="100000"/>
              </a:lnSpc>
              <a:spcBef>
                <a:spcPts val="525"/>
              </a:spcBef>
              <a:buClr>
                <a:srgbClr val="000000"/>
              </a:buClr>
              <a:buSzPct val="79166"/>
              <a:tabLst>
                <a:tab pos="752475" algn="l"/>
              </a:tabLst>
            </a:pPr>
            <a:endParaRPr lang="en-US" sz="2400" spc="-120" dirty="0">
              <a:latin typeface="Arial"/>
              <a:cs typeface="Arial"/>
            </a:endParaRPr>
          </a:p>
        </p:txBody>
      </p:sp>
      <p:pic>
        <p:nvPicPr>
          <p:cNvPr id="42" name="图片 41">
            <a:extLst>
              <a:ext uri="{FF2B5EF4-FFF2-40B4-BE49-F238E27FC236}">
                <a16:creationId xmlns:a16="http://schemas.microsoft.com/office/drawing/2014/main" id="{A607DA4E-B5E4-9246-924A-1CACD3EC4685}"/>
              </a:ext>
            </a:extLst>
          </p:cNvPr>
          <p:cNvPicPr>
            <a:picLocks noChangeAspect="1"/>
          </p:cNvPicPr>
          <p:nvPr/>
        </p:nvPicPr>
        <p:blipFill>
          <a:blip r:embed="rId2"/>
          <a:stretch>
            <a:fillRect/>
          </a:stretch>
        </p:blipFill>
        <p:spPr>
          <a:xfrm>
            <a:off x="9067800" y="152400"/>
            <a:ext cx="2800350" cy="943487"/>
          </a:xfrm>
          <a:prstGeom prst="rect">
            <a:avLst/>
          </a:prstGeom>
        </p:spPr>
      </p:pic>
      <p:pic>
        <p:nvPicPr>
          <p:cNvPr id="6" name="图片 5">
            <a:extLst>
              <a:ext uri="{FF2B5EF4-FFF2-40B4-BE49-F238E27FC236}">
                <a16:creationId xmlns:a16="http://schemas.microsoft.com/office/drawing/2014/main" id="{545E2013-C0B8-314D-9020-5C7B5EC64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22" y="2148034"/>
            <a:ext cx="6705600" cy="32962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720340" cy="635000"/>
          </a:xfrm>
          <a:prstGeom prst="rect">
            <a:avLst/>
          </a:prstGeom>
        </p:spPr>
        <p:txBody>
          <a:bodyPr vert="horz" wrap="square" lIns="0" tIns="12700" rIns="0" bIns="0" rtlCol="0">
            <a:spAutoFit/>
          </a:bodyPr>
          <a:lstStyle/>
          <a:p>
            <a:pPr marL="12700">
              <a:lnSpc>
                <a:spcPct val="100000"/>
              </a:lnSpc>
              <a:spcBef>
                <a:spcPts val="100"/>
              </a:spcBef>
            </a:pPr>
            <a:r>
              <a:rPr spc="-100" dirty="0"/>
              <a:t>Key</a:t>
            </a:r>
            <a:r>
              <a:rPr spc="-165" dirty="0"/>
              <a:t> </a:t>
            </a:r>
            <a:r>
              <a:rPr spc="-60" dirty="0"/>
              <a:t>Designs</a:t>
            </a:r>
          </a:p>
        </p:txBody>
      </p:sp>
      <p:pic>
        <p:nvPicPr>
          <p:cNvPr id="11" name="图片 10">
            <a:extLst>
              <a:ext uri="{FF2B5EF4-FFF2-40B4-BE49-F238E27FC236}">
                <a16:creationId xmlns:a16="http://schemas.microsoft.com/office/drawing/2014/main" id="{44E92A37-B3D1-1148-B9E9-AE279FD852EE}"/>
              </a:ext>
            </a:extLst>
          </p:cNvPr>
          <p:cNvPicPr>
            <a:picLocks noChangeAspect="1"/>
          </p:cNvPicPr>
          <p:nvPr/>
        </p:nvPicPr>
        <p:blipFill>
          <a:blip r:embed="rId2"/>
          <a:stretch>
            <a:fillRect/>
          </a:stretch>
        </p:blipFill>
        <p:spPr>
          <a:xfrm>
            <a:off x="9067800" y="152400"/>
            <a:ext cx="2800350" cy="943487"/>
          </a:xfrm>
          <a:prstGeom prst="rect">
            <a:avLst/>
          </a:prstGeom>
        </p:spPr>
      </p:pic>
      <p:sp>
        <p:nvSpPr>
          <p:cNvPr id="12" name="文本框 11">
            <a:extLst>
              <a:ext uri="{FF2B5EF4-FFF2-40B4-BE49-F238E27FC236}">
                <a16:creationId xmlns:a16="http://schemas.microsoft.com/office/drawing/2014/main" id="{894AE94D-F53B-E04B-B27D-4BEE2D9620C7}"/>
              </a:ext>
            </a:extLst>
          </p:cNvPr>
          <p:cNvSpPr txBox="1"/>
          <p:nvPr/>
        </p:nvSpPr>
        <p:spPr>
          <a:xfrm>
            <a:off x="838200" y="12954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1</a:t>
            </a:r>
            <a:r>
              <a:rPr kumimoji="1" lang="zh-CN" altLang="en-US" dirty="0">
                <a:latin typeface="Yuanti SC" panose="02010600040101010101" pitchFamily="2" charset="-122"/>
                <a:ea typeface="Yuanti SC" panose="02010600040101010101" pitchFamily="2" charset="-122"/>
              </a:rPr>
              <a:t>、针对计算能力有限</a:t>
            </a:r>
          </a:p>
        </p:txBody>
      </p:sp>
      <p:sp>
        <p:nvSpPr>
          <p:cNvPr id="13" name="文本框 12">
            <a:extLst>
              <a:ext uri="{FF2B5EF4-FFF2-40B4-BE49-F238E27FC236}">
                <a16:creationId xmlns:a16="http://schemas.microsoft.com/office/drawing/2014/main" id="{6D1C42A5-2D6D-1F44-8668-4648FEE7AC1A}"/>
              </a:ext>
            </a:extLst>
          </p:cNvPr>
          <p:cNvSpPr txBox="1"/>
          <p:nvPr/>
        </p:nvSpPr>
        <p:spPr>
          <a:xfrm>
            <a:off x="1447800" y="1664733"/>
            <a:ext cx="9067800" cy="1200329"/>
          </a:xfrm>
          <a:prstGeom prst="rect">
            <a:avLst/>
          </a:prstGeom>
          <a:noFill/>
        </p:spPr>
        <p:txBody>
          <a:bodyPr wrap="square" rtlCol="0">
            <a:spAutoFit/>
          </a:bodyPr>
          <a:lstStyle/>
          <a:p>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Concordia</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将一次完整的</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cache</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一致性协议维护流程分担给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与交换机共同完成，其中逻辑比较简单、但是在关键路径上的部分交给交换机，如持锁以及无效数据的多播，而逻辑比较复杂，但是可以异步完成</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即不在关键路径上</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的部分交给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如一次无效化完成之后数据状态的转化，就可以由</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异步的发给交换机，以更新其状态</a:t>
            </a:r>
            <a:endParaRPr kumimoji="1" lang="zh-CN" altLang="en-US" dirty="0">
              <a:solidFill>
                <a:schemeClr val="tx1">
                  <a:lumMod val="75000"/>
                  <a:lumOff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720340" cy="635000"/>
          </a:xfrm>
          <a:prstGeom prst="rect">
            <a:avLst/>
          </a:prstGeom>
        </p:spPr>
        <p:txBody>
          <a:bodyPr vert="horz" wrap="square" lIns="0" tIns="12700" rIns="0" bIns="0" rtlCol="0">
            <a:spAutoFit/>
          </a:bodyPr>
          <a:lstStyle/>
          <a:p>
            <a:pPr marL="12700">
              <a:lnSpc>
                <a:spcPct val="100000"/>
              </a:lnSpc>
              <a:spcBef>
                <a:spcPts val="100"/>
              </a:spcBef>
            </a:pPr>
            <a:r>
              <a:rPr spc="-100" dirty="0"/>
              <a:t>Key</a:t>
            </a:r>
            <a:r>
              <a:rPr spc="-165" dirty="0"/>
              <a:t> </a:t>
            </a:r>
            <a:r>
              <a:rPr spc="-60" dirty="0"/>
              <a:t>Designs</a:t>
            </a:r>
          </a:p>
        </p:txBody>
      </p:sp>
      <p:pic>
        <p:nvPicPr>
          <p:cNvPr id="11" name="图片 10">
            <a:extLst>
              <a:ext uri="{FF2B5EF4-FFF2-40B4-BE49-F238E27FC236}">
                <a16:creationId xmlns:a16="http://schemas.microsoft.com/office/drawing/2014/main" id="{44E92A37-B3D1-1148-B9E9-AE279FD852EE}"/>
              </a:ext>
            </a:extLst>
          </p:cNvPr>
          <p:cNvPicPr>
            <a:picLocks noChangeAspect="1"/>
          </p:cNvPicPr>
          <p:nvPr/>
        </p:nvPicPr>
        <p:blipFill>
          <a:blip r:embed="rId2"/>
          <a:stretch>
            <a:fillRect/>
          </a:stretch>
        </p:blipFill>
        <p:spPr>
          <a:xfrm>
            <a:off x="9067800" y="152400"/>
            <a:ext cx="2800350" cy="943487"/>
          </a:xfrm>
          <a:prstGeom prst="rect">
            <a:avLst/>
          </a:prstGeom>
        </p:spPr>
      </p:pic>
      <p:sp>
        <p:nvSpPr>
          <p:cNvPr id="12" name="文本框 11">
            <a:extLst>
              <a:ext uri="{FF2B5EF4-FFF2-40B4-BE49-F238E27FC236}">
                <a16:creationId xmlns:a16="http://schemas.microsoft.com/office/drawing/2014/main" id="{894AE94D-F53B-E04B-B27D-4BEE2D9620C7}"/>
              </a:ext>
            </a:extLst>
          </p:cNvPr>
          <p:cNvSpPr txBox="1"/>
          <p:nvPr/>
        </p:nvSpPr>
        <p:spPr>
          <a:xfrm>
            <a:off x="838200" y="12954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1</a:t>
            </a:r>
            <a:r>
              <a:rPr kumimoji="1" lang="zh-CN" altLang="en-US" dirty="0">
                <a:latin typeface="Yuanti SC" panose="02010600040101010101" pitchFamily="2" charset="-122"/>
                <a:ea typeface="Yuanti SC" panose="02010600040101010101" pitchFamily="2" charset="-122"/>
              </a:rPr>
              <a:t>、针对计算能力有限</a:t>
            </a:r>
          </a:p>
        </p:txBody>
      </p:sp>
      <p:sp>
        <p:nvSpPr>
          <p:cNvPr id="13" name="文本框 12">
            <a:extLst>
              <a:ext uri="{FF2B5EF4-FFF2-40B4-BE49-F238E27FC236}">
                <a16:creationId xmlns:a16="http://schemas.microsoft.com/office/drawing/2014/main" id="{6D1C42A5-2D6D-1F44-8668-4648FEE7AC1A}"/>
              </a:ext>
            </a:extLst>
          </p:cNvPr>
          <p:cNvSpPr txBox="1"/>
          <p:nvPr/>
        </p:nvSpPr>
        <p:spPr>
          <a:xfrm>
            <a:off x="1447800" y="1664733"/>
            <a:ext cx="9067800" cy="1200329"/>
          </a:xfrm>
          <a:prstGeom prst="rect">
            <a:avLst/>
          </a:prstGeom>
          <a:noFill/>
        </p:spPr>
        <p:txBody>
          <a:bodyPr wrap="square" rtlCol="0">
            <a:spAutoFit/>
          </a:bodyPr>
          <a:lstStyle/>
          <a:p>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Concordia</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将一次完整的</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cache</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一致性协议维护流程分担给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与交换机共同完成，其中逻辑比较简单、但是在关键路径上的部分交给交换机，如持锁以及无效数据的多播，而逻辑比较复杂，但是可以异步完成</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即不在关键路径上</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的部分交给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如一次无效化完成之后数据状态的转化，就可以由</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异步的发给交换机，以更新其状态</a:t>
            </a:r>
            <a:endParaRPr kumimoji="1" lang="zh-CN" altLang="en-US" dirty="0">
              <a:solidFill>
                <a:schemeClr val="tx1">
                  <a:lumMod val="75000"/>
                  <a:lumOff val="25000"/>
                </a:schemeClr>
              </a:solidFill>
            </a:endParaRPr>
          </a:p>
        </p:txBody>
      </p:sp>
      <p:sp>
        <p:nvSpPr>
          <p:cNvPr id="14" name="文本框 13">
            <a:extLst>
              <a:ext uri="{FF2B5EF4-FFF2-40B4-BE49-F238E27FC236}">
                <a16:creationId xmlns:a16="http://schemas.microsoft.com/office/drawing/2014/main" id="{50FD467A-45CD-C545-A392-4D62B2E02ADF}"/>
              </a:ext>
            </a:extLst>
          </p:cNvPr>
          <p:cNvSpPr txBox="1"/>
          <p:nvPr/>
        </p:nvSpPr>
        <p:spPr>
          <a:xfrm>
            <a:off x="838200" y="28956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2</a:t>
            </a:r>
            <a:r>
              <a:rPr kumimoji="1" lang="zh-CN" altLang="en-US" dirty="0">
                <a:latin typeface="Yuanti SC" panose="02010600040101010101" pitchFamily="2" charset="-122"/>
                <a:ea typeface="Yuanti SC" panose="02010600040101010101" pitchFamily="2" charset="-122"/>
              </a:rPr>
              <a:t>、针对存储能力有限</a:t>
            </a:r>
          </a:p>
        </p:txBody>
      </p:sp>
      <p:sp>
        <p:nvSpPr>
          <p:cNvPr id="15" name="文本框 14">
            <a:extLst>
              <a:ext uri="{FF2B5EF4-FFF2-40B4-BE49-F238E27FC236}">
                <a16:creationId xmlns:a16="http://schemas.microsoft.com/office/drawing/2014/main" id="{580367E1-0082-C445-A316-27C06CAA6FD9}"/>
              </a:ext>
            </a:extLst>
          </p:cNvPr>
          <p:cNvSpPr txBox="1"/>
          <p:nvPr/>
        </p:nvSpPr>
        <p:spPr>
          <a:xfrm>
            <a:off x="1447800" y="3264933"/>
            <a:ext cx="9067800" cy="1200329"/>
          </a:xfrm>
          <a:prstGeom prst="rect">
            <a:avLst/>
          </a:prstGeom>
          <a:noFill/>
        </p:spPr>
        <p:txBody>
          <a:bodyPr wrap="square" rtlCol="0">
            <a:spAutoFit/>
          </a:bodyPr>
          <a:lstStyle/>
          <a:p>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只存储少数热点数据的目录在交换机中，并向上提供迁移数据目录的接口。数据的热度可能会随时间变化而变化，因此</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Concordia</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会令交换机与</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按时间片追踪数据的热度信息，并汇总给与交换机连接的</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shadow node</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来决定下一个时间片内哪些数据应当换入交换机，哪些数据应当换出</a:t>
            </a:r>
            <a:endParaRPr kumimoji="1" lang="zh-CN" altLang="en-US" dirty="0">
              <a:solidFill>
                <a:schemeClr val="tx1">
                  <a:lumMod val="75000"/>
                  <a:lumOff val="25000"/>
                </a:schemeClr>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2244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720340" cy="635000"/>
          </a:xfrm>
          <a:prstGeom prst="rect">
            <a:avLst/>
          </a:prstGeom>
        </p:spPr>
        <p:txBody>
          <a:bodyPr vert="horz" wrap="square" lIns="0" tIns="12700" rIns="0" bIns="0" rtlCol="0">
            <a:spAutoFit/>
          </a:bodyPr>
          <a:lstStyle/>
          <a:p>
            <a:pPr marL="12700">
              <a:lnSpc>
                <a:spcPct val="100000"/>
              </a:lnSpc>
              <a:spcBef>
                <a:spcPts val="100"/>
              </a:spcBef>
            </a:pPr>
            <a:r>
              <a:rPr spc="-100" dirty="0"/>
              <a:t>Key</a:t>
            </a:r>
            <a:r>
              <a:rPr spc="-165" dirty="0"/>
              <a:t> </a:t>
            </a:r>
            <a:r>
              <a:rPr spc="-60" dirty="0"/>
              <a:t>Designs</a:t>
            </a:r>
          </a:p>
        </p:txBody>
      </p:sp>
      <p:pic>
        <p:nvPicPr>
          <p:cNvPr id="11" name="图片 10">
            <a:extLst>
              <a:ext uri="{FF2B5EF4-FFF2-40B4-BE49-F238E27FC236}">
                <a16:creationId xmlns:a16="http://schemas.microsoft.com/office/drawing/2014/main" id="{44E92A37-B3D1-1148-B9E9-AE279FD852EE}"/>
              </a:ext>
            </a:extLst>
          </p:cNvPr>
          <p:cNvPicPr>
            <a:picLocks noChangeAspect="1"/>
          </p:cNvPicPr>
          <p:nvPr/>
        </p:nvPicPr>
        <p:blipFill>
          <a:blip r:embed="rId2"/>
          <a:stretch>
            <a:fillRect/>
          </a:stretch>
        </p:blipFill>
        <p:spPr>
          <a:xfrm>
            <a:off x="9067800" y="152400"/>
            <a:ext cx="2800350" cy="943487"/>
          </a:xfrm>
          <a:prstGeom prst="rect">
            <a:avLst/>
          </a:prstGeom>
        </p:spPr>
      </p:pic>
      <p:sp>
        <p:nvSpPr>
          <p:cNvPr id="12" name="文本框 11">
            <a:extLst>
              <a:ext uri="{FF2B5EF4-FFF2-40B4-BE49-F238E27FC236}">
                <a16:creationId xmlns:a16="http://schemas.microsoft.com/office/drawing/2014/main" id="{894AE94D-F53B-E04B-B27D-4BEE2D9620C7}"/>
              </a:ext>
            </a:extLst>
          </p:cNvPr>
          <p:cNvSpPr txBox="1"/>
          <p:nvPr/>
        </p:nvSpPr>
        <p:spPr>
          <a:xfrm>
            <a:off x="838200" y="12954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1</a:t>
            </a:r>
            <a:r>
              <a:rPr kumimoji="1" lang="zh-CN" altLang="en-US" dirty="0">
                <a:latin typeface="Yuanti SC" panose="02010600040101010101" pitchFamily="2" charset="-122"/>
                <a:ea typeface="Yuanti SC" panose="02010600040101010101" pitchFamily="2" charset="-122"/>
              </a:rPr>
              <a:t>、针对计算能力有限</a:t>
            </a:r>
          </a:p>
        </p:txBody>
      </p:sp>
      <p:sp>
        <p:nvSpPr>
          <p:cNvPr id="13" name="文本框 12">
            <a:extLst>
              <a:ext uri="{FF2B5EF4-FFF2-40B4-BE49-F238E27FC236}">
                <a16:creationId xmlns:a16="http://schemas.microsoft.com/office/drawing/2014/main" id="{6D1C42A5-2D6D-1F44-8668-4648FEE7AC1A}"/>
              </a:ext>
            </a:extLst>
          </p:cNvPr>
          <p:cNvSpPr txBox="1"/>
          <p:nvPr/>
        </p:nvSpPr>
        <p:spPr>
          <a:xfrm>
            <a:off x="1447800" y="1664733"/>
            <a:ext cx="9067800" cy="1200329"/>
          </a:xfrm>
          <a:prstGeom prst="rect">
            <a:avLst/>
          </a:prstGeom>
          <a:noFill/>
        </p:spPr>
        <p:txBody>
          <a:bodyPr wrap="square" rtlCol="0">
            <a:spAutoFit/>
          </a:bodyPr>
          <a:lstStyle/>
          <a:p>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Concordia</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将一次完整的</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cache</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一致性协议维护流程分担给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与交换机共同完成，其中逻辑比较简单、但是在关键路径上的部分交给交换机，如持锁以及无效数据的多播，而逻辑比较复杂，但是可以异步完成</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即不在关键路径上</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的部分交给</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如一次无效化完成之后数据状态的转化，就可以由</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异步的发给交换机，以更新其状态</a:t>
            </a:r>
            <a:endParaRPr kumimoji="1" lang="zh-CN" altLang="en-US" dirty="0">
              <a:solidFill>
                <a:schemeClr val="tx1">
                  <a:lumMod val="75000"/>
                  <a:lumOff val="25000"/>
                </a:schemeClr>
              </a:solidFill>
            </a:endParaRPr>
          </a:p>
        </p:txBody>
      </p:sp>
      <p:sp>
        <p:nvSpPr>
          <p:cNvPr id="14" name="文本框 13">
            <a:extLst>
              <a:ext uri="{FF2B5EF4-FFF2-40B4-BE49-F238E27FC236}">
                <a16:creationId xmlns:a16="http://schemas.microsoft.com/office/drawing/2014/main" id="{50FD467A-45CD-C545-A392-4D62B2E02ADF}"/>
              </a:ext>
            </a:extLst>
          </p:cNvPr>
          <p:cNvSpPr txBox="1"/>
          <p:nvPr/>
        </p:nvSpPr>
        <p:spPr>
          <a:xfrm>
            <a:off x="838200" y="28956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2</a:t>
            </a:r>
            <a:r>
              <a:rPr kumimoji="1" lang="zh-CN" altLang="en-US" dirty="0">
                <a:latin typeface="Yuanti SC" panose="02010600040101010101" pitchFamily="2" charset="-122"/>
                <a:ea typeface="Yuanti SC" panose="02010600040101010101" pitchFamily="2" charset="-122"/>
              </a:rPr>
              <a:t>、针对存储能力有限</a:t>
            </a:r>
          </a:p>
        </p:txBody>
      </p:sp>
      <p:sp>
        <p:nvSpPr>
          <p:cNvPr id="15" name="文本框 14">
            <a:extLst>
              <a:ext uri="{FF2B5EF4-FFF2-40B4-BE49-F238E27FC236}">
                <a16:creationId xmlns:a16="http://schemas.microsoft.com/office/drawing/2014/main" id="{580367E1-0082-C445-A316-27C06CAA6FD9}"/>
              </a:ext>
            </a:extLst>
          </p:cNvPr>
          <p:cNvSpPr txBox="1"/>
          <p:nvPr/>
        </p:nvSpPr>
        <p:spPr>
          <a:xfrm>
            <a:off x="1447800" y="3264933"/>
            <a:ext cx="9067800" cy="1200329"/>
          </a:xfrm>
          <a:prstGeom prst="rect">
            <a:avLst/>
          </a:prstGeom>
          <a:noFill/>
        </p:spPr>
        <p:txBody>
          <a:bodyPr wrap="square" rtlCol="0">
            <a:spAutoFit/>
          </a:bodyPr>
          <a:lstStyle/>
          <a:p>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只存储少数热点数据的目录在交换机中，并向上提供迁移数据目录的接口。数据的热度可能会随时间变化而变化，因此</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Concordia</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会令交换机与</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按时间片追踪数据的热度信息，并汇总给与交换机连接的</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shadow node</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来决定下一个时间片内哪些数据应当换入交换机，哪些数据应当换出</a:t>
            </a:r>
            <a:endParaRPr kumimoji="1" lang="zh-CN" altLang="en-US" dirty="0">
              <a:solidFill>
                <a:schemeClr val="tx1">
                  <a:lumMod val="75000"/>
                  <a:lumOff val="25000"/>
                </a:schemeClr>
              </a:solidFill>
              <a:latin typeface="PingFang SC" panose="020B0400000000000000" pitchFamily="34" charset="-122"/>
              <a:ea typeface="PingFang SC" panose="020B0400000000000000" pitchFamily="34" charset="-122"/>
            </a:endParaRPr>
          </a:p>
        </p:txBody>
      </p:sp>
      <p:sp>
        <p:nvSpPr>
          <p:cNvPr id="18" name="文本框 17">
            <a:extLst>
              <a:ext uri="{FF2B5EF4-FFF2-40B4-BE49-F238E27FC236}">
                <a16:creationId xmlns:a16="http://schemas.microsoft.com/office/drawing/2014/main" id="{4FA06512-D92C-C44C-AA83-617CFA5878C1}"/>
              </a:ext>
            </a:extLst>
          </p:cNvPr>
          <p:cNvSpPr txBox="1"/>
          <p:nvPr/>
        </p:nvSpPr>
        <p:spPr>
          <a:xfrm>
            <a:off x="838200" y="4495800"/>
            <a:ext cx="3733800" cy="369332"/>
          </a:xfrm>
          <a:prstGeom prst="rect">
            <a:avLst/>
          </a:prstGeom>
          <a:noFill/>
        </p:spPr>
        <p:txBody>
          <a:bodyPr wrap="square" rtlCol="0">
            <a:spAutoFit/>
          </a:bodyPr>
          <a:lstStyle/>
          <a:p>
            <a:r>
              <a:rPr kumimoji="1" lang="en-US" altLang="zh-CN" dirty="0">
                <a:latin typeface="Yuanti SC" panose="02010600040101010101" pitchFamily="2" charset="-122"/>
                <a:ea typeface="Yuanti SC" panose="02010600040101010101" pitchFamily="2" charset="-122"/>
              </a:rPr>
              <a:t>3</a:t>
            </a:r>
            <a:r>
              <a:rPr kumimoji="1" lang="zh-CN" altLang="en-US" dirty="0">
                <a:latin typeface="Yuanti SC" panose="02010600040101010101" pitchFamily="2" charset="-122"/>
                <a:ea typeface="Yuanti SC" panose="02010600040101010101" pitchFamily="2" charset="-122"/>
              </a:rPr>
              <a:t>、针对交换机的有状态性</a:t>
            </a:r>
          </a:p>
        </p:txBody>
      </p:sp>
      <p:sp>
        <p:nvSpPr>
          <p:cNvPr id="19" name="文本框 18">
            <a:extLst>
              <a:ext uri="{FF2B5EF4-FFF2-40B4-BE49-F238E27FC236}">
                <a16:creationId xmlns:a16="http://schemas.microsoft.com/office/drawing/2014/main" id="{877F6694-43DE-F445-BC6F-D65833950B35}"/>
              </a:ext>
            </a:extLst>
          </p:cNvPr>
          <p:cNvSpPr txBox="1"/>
          <p:nvPr/>
        </p:nvSpPr>
        <p:spPr>
          <a:xfrm>
            <a:off x="1447800" y="4865133"/>
            <a:ext cx="9067800" cy="1477328"/>
          </a:xfrm>
          <a:prstGeom prst="rect">
            <a:avLst/>
          </a:prstGeom>
          <a:noFill/>
        </p:spPr>
        <p:txBody>
          <a:bodyPr wrap="square" rtlCol="0">
            <a:spAutoFit/>
          </a:bodyPr>
          <a:lstStyle/>
          <a:p>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如果网络因为超时而产生重传，但是最终却有两个数据包都抵达了目的地</a:t>
            </a:r>
            <a:r>
              <a:rPr lang="en-US" altLang="zh-C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交换机、</a:t>
            </a:r>
            <a:r>
              <a:rPr lang="en" altLang="zh-CN" dirty="0">
                <a:solidFill>
                  <a:schemeClr val="tx1">
                    <a:lumMod val="75000"/>
                    <a:lumOff val="25000"/>
                  </a:schemeClr>
                </a:solidFill>
                <a:latin typeface="PingFang SC" panose="020B0400000000000000" pitchFamily="34" charset="-122"/>
                <a:ea typeface="PingFang SC" panose="020B0400000000000000" pitchFamily="34" charset="-122"/>
              </a:rPr>
              <a:t>server)</a:t>
            </a:r>
            <a:r>
              <a:rPr lang="zh-CN" altLang="en" dirty="0">
                <a:solidFill>
                  <a:schemeClr val="tx1">
                    <a:lumMod val="75000"/>
                    <a:lumOff val="25000"/>
                  </a:schemeClr>
                </a:solidFill>
                <a:latin typeface="PingFang SC" panose="020B0400000000000000" pitchFamily="34" charset="-122"/>
                <a:ea typeface="PingFang SC" panose="020B0400000000000000" pitchFamily="34" charset="-122"/>
              </a:rPr>
              <a:t>，</a:t>
            </a:r>
            <a:r>
              <a:rPr lang="zh-CN" altLang="en-US" dirty="0">
                <a:solidFill>
                  <a:schemeClr val="tx1">
                    <a:lumMod val="75000"/>
                    <a:lumOff val="25000"/>
                  </a:schemeClr>
                </a:solidFill>
                <a:latin typeface="PingFang SC" panose="020B0400000000000000" pitchFamily="34" charset="-122"/>
                <a:ea typeface="PingFang SC" panose="020B0400000000000000" pitchFamily="34" charset="-122"/>
              </a:rPr>
              <a:t>就可能会引起逻辑错误，比如对交换机来说可能会多次放锁引起死锁。之所以会出现这个现象，是由于交换机工作的网络层上并没有机制过滤掉重复发送的数据包。解决方法也非常简单，即自己加入一个去重逻辑，通过对消息编号，实现能够去重的幂等操作。</a:t>
            </a:r>
            <a:endParaRPr kumimoji="1" lang="zh-CN" altLang="en-US" dirty="0">
              <a:solidFill>
                <a:schemeClr val="tx1">
                  <a:lumMod val="75000"/>
                  <a:lumOff val="25000"/>
                </a:schemeClr>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295812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p:nvPr/>
        </p:nvSpPr>
        <p:spPr>
          <a:xfrm>
            <a:off x="0" y="0"/>
            <a:ext cx="12192000" cy="1109345"/>
          </a:xfrm>
          <a:custGeom>
            <a:avLst/>
            <a:gdLst/>
            <a:ahLst/>
            <a:cxnLst/>
            <a:rect l="l" t="t" r="r" b="b"/>
            <a:pathLst>
              <a:path w="12192000" h="1109345">
                <a:moveTo>
                  <a:pt x="12192000" y="0"/>
                </a:moveTo>
                <a:lnTo>
                  <a:pt x="0" y="0"/>
                </a:lnTo>
                <a:lnTo>
                  <a:pt x="0" y="1108951"/>
                </a:lnTo>
                <a:lnTo>
                  <a:pt x="12192000" y="1108951"/>
                </a:lnTo>
                <a:lnTo>
                  <a:pt x="12192000" y="0"/>
                </a:lnTo>
                <a:close/>
              </a:path>
            </a:pathLst>
          </a:custGeom>
          <a:solidFill>
            <a:srgbClr val="F2F2F2"/>
          </a:solidFill>
        </p:spPr>
        <p:txBody>
          <a:bodyPr wrap="square" lIns="0" tIns="0" rIns="0" bIns="0" rtlCol="0"/>
          <a:lstStyle/>
          <a:p>
            <a:endParaRPr/>
          </a:p>
        </p:txBody>
      </p:sp>
      <p:pic>
        <p:nvPicPr>
          <p:cNvPr id="49" name="图片 48">
            <a:extLst>
              <a:ext uri="{FF2B5EF4-FFF2-40B4-BE49-F238E27FC236}">
                <a16:creationId xmlns:a16="http://schemas.microsoft.com/office/drawing/2014/main" id="{A0F2BA34-4135-DD4E-95DD-4C09F338225B}"/>
              </a:ext>
            </a:extLst>
          </p:cNvPr>
          <p:cNvPicPr>
            <a:picLocks noChangeAspect="1"/>
          </p:cNvPicPr>
          <p:nvPr/>
        </p:nvPicPr>
        <p:blipFill>
          <a:blip r:embed="rId2"/>
          <a:stretch>
            <a:fillRect/>
          </a:stretch>
        </p:blipFill>
        <p:spPr>
          <a:xfrm>
            <a:off x="9067800" y="152400"/>
            <a:ext cx="2800350" cy="943487"/>
          </a:xfrm>
          <a:prstGeom prst="rect">
            <a:avLst/>
          </a:prstGeom>
        </p:spPr>
      </p:pic>
      <p:sp>
        <p:nvSpPr>
          <p:cNvPr id="54" name="object 15">
            <a:extLst>
              <a:ext uri="{FF2B5EF4-FFF2-40B4-BE49-F238E27FC236}">
                <a16:creationId xmlns:a16="http://schemas.microsoft.com/office/drawing/2014/main" id="{0F26686D-2BE3-314B-9135-D4EE4FA181A3}"/>
              </a:ext>
            </a:extLst>
          </p:cNvPr>
          <p:cNvSpPr txBox="1">
            <a:spLocks noGrp="1"/>
          </p:cNvSpPr>
          <p:nvPr>
            <p:ph type="title"/>
          </p:nvPr>
        </p:nvSpPr>
        <p:spPr>
          <a:xfrm>
            <a:off x="527300" y="177290"/>
            <a:ext cx="7251700" cy="635000"/>
          </a:xfrm>
          <a:prstGeom prst="rect">
            <a:avLst/>
          </a:prstGeom>
        </p:spPr>
        <p:txBody>
          <a:bodyPr vert="horz" wrap="square" lIns="0" tIns="12700" rIns="0" bIns="0" rtlCol="0">
            <a:spAutoFit/>
          </a:bodyPr>
          <a:lstStyle/>
          <a:p>
            <a:pPr marL="12700">
              <a:lnSpc>
                <a:spcPct val="100000"/>
              </a:lnSpc>
              <a:spcBef>
                <a:spcPts val="100"/>
              </a:spcBef>
            </a:pPr>
            <a:r>
              <a:rPr lang="en-US" altLang="zh-CN" spc="-40" dirty="0"/>
              <a:t>FLOWCC</a:t>
            </a:r>
            <a:r>
              <a:rPr lang="zh-CN" altLang="en-US" spc="-40" dirty="0"/>
              <a:t> </a:t>
            </a:r>
            <a:r>
              <a:rPr lang="en-US" altLang="zh-CN" spc="-40" dirty="0"/>
              <a:t>Protocol</a:t>
            </a:r>
            <a:endParaRPr spc="-75" dirty="0"/>
          </a:p>
        </p:txBody>
      </p:sp>
      <p:pic>
        <p:nvPicPr>
          <p:cNvPr id="56" name="图片 55">
            <a:extLst>
              <a:ext uri="{FF2B5EF4-FFF2-40B4-BE49-F238E27FC236}">
                <a16:creationId xmlns:a16="http://schemas.microsoft.com/office/drawing/2014/main" id="{1E4C2C0E-4906-874F-8200-AB76FB631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424" y="1331403"/>
            <a:ext cx="6405726" cy="4705350"/>
          </a:xfrm>
          <a:prstGeom prst="rect">
            <a:avLst/>
          </a:prstGeom>
        </p:spPr>
      </p:pic>
      <p:sp>
        <p:nvSpPr>
          <p:cNvPr id="58" name="文本框 57">
            <a:extLst>
              <a:ext uri="{FF2B5EF4-FFF2-40B4-BE49-F238E27FC236}">
                <a16:creationId xmlns:a16="http://schemas.microsoft.com/office/drawing/2014/main" id="{A5E8923F-5407-9346-8C72-4C466826EB86}"/>
              </a:ext>
            </a:extLst>
          </p:cNvPr>
          <p:cNvSpPr txBox="1"/>
          <p:nvPr/>
        </p:nvSpPr>
        <p:spPr>
          <a:xfrm>
            <a:off x="304800" y="2590800"/>
            <a:ext cx="4953000" cy="1477328"/>
          </a:xfrm>
          <a:prstGeom prst="rect">
            <a:avLst/>
          </a:prstGeom>
          <a:noFill/>
        </p:spPr>
        <p:txBody>
          <a:bodyPr wrap="square">
            <a:spAutoFit/>
          </a:bodyPr>
          <a:lstStyle/>
          <a:p>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写失效协议</a:t>
            </a:r>
            <a:r>
              <a:rPr lang="en-US" altLang="zh-CN" sz="1800" kern="0" spc="75" dirty="0">
                <a:solidFill>
                  <a:schemeClr val="tx2">
                    <a:lumMod val="75000"/>
                  </a:schemeClr>
                </a:solidFill>
                <a:effectLst/>
                <a:latin typeface="Yuanti SC" panose="02010600040101010101" pitchFamily="2" charset="-122"/>
                <a:ea typeface="Yuanti SC" panose="02010600040101010101" pitchFamily="2" charset="-122"/>
              </a:rPr>
              <a:t>FLOWCC</a:t>
            </a: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，它在交换机和服务器之间划分一致性责任。交换机序列化冲突请求，并通过锁定前向检查（</a:t>
            </a:r>
            <a:r>
              <a:rPr lang="en-US" altLang="zh-CN" sz="1800" kern="0" spc="75" dirty="0">
                <a:solidFill>
                  <a:schemeClr val="tx2">
                    <a:lumMod val="75000"/>
                  </a:schemeClr>
                </a:solidFill>
                <a:effectLst/>
                <a:latin typeface="Yuanti SC" panose="02010600040101010101" pitchFamily="2" charset="-122"/>
                <a:ea typeface="Yuanti SC" panose="02010600040101010101" pitchFamily="2" charset="-122"/>
              </a:rPr>
              <a:t>LCF</a:t>
            </a: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）管道将它们多播到正确的主</a:t>
            </a:r>
            <a:r>
              <a:rPr lang="en-US" altLang="zh-CN" sz="1800" kern="0" spc="75" dirty="0">
                <a:solidFill>
                  <a:schemeClr val="tx2">
                    <a:lumMod val="75000"/>
                  </a:schemeClr>
                </a:solidFill>
                <a:effectLst/>
                <a:latin typeface="Yuanti SC" panose="02010600040101010101" pitchFamily="2" charset="-122"/>
                <a:ea typeface="Yuanti SC" panose="02010600040101010101" pitchFamily="2" charset="-122"/>
              </a:rPr>
              <a:t>/</a:t>
            </a: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缓存代理。服务器执行状态转换并更新交换机数据平面。</a:t>
            </a:r>
            <a:r>
              <a:rPr lang="zh-CN" altLang="zh-CN" dirty="0">
                <a:solidFill>
                  <a:schemeClr val="tx2">
                    <a:lumMod val="75000"/>
                  </a:schemeClr>
                </a:solidFill>
                <a:effectLst/>
                <a:latin typeface="Yuanti SC" panose="02010600040101010101" pitchFamily="2" charset="-122"/>
                <a:ea typeface="Yuanti SC" panose="02010600040101010101" pitchFamily="2" charset="-122"/>
              </a:rPr>
              <a:t> </a:t>
            </a:r>
            <a:endParaRPr lang="zh-CN" altLang="en-US" dirty="0">
              <a:solidFill>
                <a:schemeClr val="tx2">
                  <a:lumMod val="75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295711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p:nvPr/>
        </p:nvSpPr>
        <p:spPr>
          <a:xfrm>
            <a:off x="0" y="0"/>
            <a:ext cx="12192000" cy="1109345"/>
          </a:xfrm>
          <a:custGeom>
            <a:avLst/>
            <a:gdLst/>
            <a:ahLst/>
            <a:cxnLst/>
            <a:rect l="l" t="t" r="r" b="b"/>
            <a:pathLst>
              <a:path w="12192000" h="1109345">
                <a:moveTo>
                  <a:pt x="12192000" y="0"/>
                </a:moveTo>
                <a:lnTo>
                  <a:pt x="0" y="0"/>
                </a:lnTo>
                <a:lnTo>
                  <a:pt x="0" y="1108951"/>
                </a:lnTo>
                <a:lnTo>
                  <a:pt x="12192000" y="1108951"/>
                </a:lnTo>
                <a:lnTo>
                  <a:pt x="12192000" y="0"/>
                </a:lnTo>
                <a:close/>
              </a:path>
            </a:pathLst>
          </a:custGeom>
          <a:solidFill>
            <a:srgbClr val="F2F2F2"/>
          </a:solidFill>
        </p:spPr>
        <p:txBody>
          <a:bodyPr wrap="square" lIns="0" tIns="0" rIns="0" bIns="0" rtlCol="0"/>
          <a:lstStyle/>
          <a:p>
            <a:endParaRPr/>
          </a:p>
        </p:txBody>
      </p:sp>
      <p:pic>
        <p:nvPicPr>
          <p:cNvPr id="49" name="图片 48">
            <a:extLst>
              <a:ext uri="{FF2B5EF4-FFF2-40B4-BE49-F238E27FC236}">
                <a16:creationId xmlns:a16="http://schemas.microsoft.com/office/drawing/2014/main" id="{A0F2BA34-4135-DD4E-95DD-4C09F338225B}"/>
              </a:ext>
            </a:extLst>
          </p:cNvPr>
          <p:cNvPicPr>
            <a:picLocks noChangeAspect="1"/>
          </p:cNvPicPr>
          <p:nvPr/>
        </p:nvPicPr>
        <p:blipFill>
          <a:blip r:embed="rId2"/>
          <a:stretch>
            <a:fillRect/>
          </a:stretch>
        </p:blipFill>
        <p:spPr>
          <a:xfrm>
            <a:off x="9067800" y="152400"/>
            <a:ext cx="2800350" cy="943487"/>
          </a:xfrm>
          <a:prstGeom prst="rect">
            <a:avLst/>
          </a:prstGeom>
        </p:spPr>
      </p:pic>
      <p:sp>
        <p:nvSpPr>
          <p:cNvPr id="54" name="object 15">
            <a:extLst>
              <a:ext uri="{FF2B5EF4-FFF2-40B4-BE49-F238E27FC236}">
                <a16:creationId xmlns:a16="http://schemas.microsoft.com/office/drawing/2014/main" id="{0F26686D-2BE3-314B-9135-D4EE4FA181A3}"/>
              </a:ext>
            </a:extLst>
          </p:cNvPr>
          <p:cNvSpPr txBox="1">
            <a:spLocks noGrp="1"/>
          </p:cNvSpPr>
          <p:nvPr>
            <p:ph type="title"/>
          </p:nvPr>
        </p:nvSpPr>
        <p:spPr>
          <a:xfrm>
            <a:off x="527300" y="177290"/>
            <a:ext cx="7251700" cy="635000"/>
          </a:xfrm>
          <a:prstGeom prst="rect">
            <a:avLst/>
          </a:prstGeom>
        </p:spPr>
        <p:txBody>
          <a:bodyPr vert="horz" wrap="square" lIns="0" tIns="12700" rIns="0" bIns="0" rtlCol="0">
            <a:spAutoFit/>
          </a:bodyPr>
          <a:lstStyle/>
          <a:p>
            <a:pPr marL="12700">
              <a:lnSpc>
                <a:spcPct val="100000"/>
              </a:lnSpc>
              <a:spcBef>
                <a:spcPts val="100"/>
              </a:spcBef>
            </a:pPr>
            <a:r>
              <a:rPr lang="en-US" spc="-75" dirty="0"/>
              <a:t>LCF Pipeline</a:t>
            </a:r>
            <a:endParaRPr spc="-75" dirty="0"/>
          </a:p>
        </p:txBody>
      </p:sp>
      <p:pic>
        <p:nvPicPr>
          <p:cNvPr id="3" name="图片 2">
            <a:extLst>
              <a:ext uri="{FF2B5EF4-FFF2-40B4-BE49-F238E27FC236}">
                <a16:creationId xmlns:a16="http://schemas.microsoft.com/office/drawing/2014/main" id="{E80A175D-6C27-6D48-9AEE-BA652D48B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807" y="1898650"/>
            <a:ext cx="7795783" cy="3060700"/>
          </a:xfrm>
          <a:prstGeom prst="rect">
            <a:avLst/>
          </a:prstGeom>
        </p:spPr>
      </p:pic>
      <p:sp>
        <p:nvSpPr>
          <p:cNvPr id="10" name="文本框 9">
            <a:extLst>
              <a:ext uri="{FF2B5EF4-FFF2-40B4-BE49-F238E27FC236}">
                <a16:creationId xmlns:a16="http://schemas.microsoft.com/office/drawing/2014/main" id="{597860FA-A0E4-0A45-8CB0-0E1B05CAD2B9}"/>
              </a:ext>
            </a:extLst>
          </p:cNvPr>
          <p:cNvSpPr txBox="1"/>
          <p:nvPr/>
        </p:nvSpPr>
        <p:spPr>
          <a:xfrm>
            <a:off x="527300" y="2438400"/>
            <a:ext cx="3206500" cy="1717714"/>
          </a:xfrm>
          <a:prstGeom prst="rect">
            <a:avLst/>
          </a:prstGeom>
          <a:noFill/>
        </p:spPr>
        <p:txBody>
          <a:bodyPr wrap="square">
            <a:spAutoFit/>
          </a:bodyPr>
          <a:lstStyle/>
          <a:p>
            <a:pPr marL="342900" indent="-342900">
              <a:lnSpc>
                <a:spcPct val="150000"/>
              </a:lnSpc>
              <a:buFont typeface="+mj-ea"/>
              <a:buAutoNum type="circleNumDbPlain"/>
            </a:pP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锁定请求的缓存块以进行并发控制。</a:t>
            </a:r>
            <a:endParaRPr lang="en-US" altLang="zh-CN" kern="0" spc="75" dirty="0">
              <a:solidFill>
                <a:schemeClr val="tx2">
                  <a:lumMod val="75000"/>
                </a:schemeClr>
              </a:solidFill>
              <a:latin typeface="Yuanti SC" panose="02010600040101010101" pitchFamily="2" charset="-122"/>
              <a:ea typeface="Yuanti SC" panose="02010600040101010101" pitchFamily="2" charset="-122"/>
              <a:cs typeface="Lucida Grande" panose="020B0600040502020204" pitchFamily="34" charset="0"/>
            </a:endParaRPr>
          </a:p>
          <a:p>
            <a:pPr marL="342900" indent="-342900">
              <a:lnSpc>
                <a:spcPct val="150000"/>
              </a:lnSpc>
              <a:buFont typeface="+mj-ea"/>
              <a:buAutoNum type="circleNumDbPlain"/>
            </a:pP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检查请求的有效性。</a:t>
            </a:r>
            <a:endParaRPr lang="en-US"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endParaRPr>
          </a:p>
          <a:p>
            <a:pPr marL="342900" indent="-342900">
              <a:lnSpc>
                <a:spcPct val="150000"/>
              </a:lnSpc>
              <a:buFont typeface="+mj-ea"/>
              <a:buAutoNum type="circleNumDbPlain"/>
            </a:pPr>
            <a:r>
              <a:rPr lang="zh-CN" altLang="zh-CN" sz="1800" kern="0" spc="75" dirty="0">
                <a:solidFill>
                  <a:schemeClr val="tx2">
                    <a:lumMod val="75000"/>
                  </a:schemeClr>
                </a:solidFill>
                <a:effectLst/>
                <a:latin typeface="Yuanti SC" panose="02010600040101010101" pitchFamily="2" charset="-122"/>
                <a:ea typeface="Yuanti SC" panose="02010600040101010101" pitchFamily="2" charset="-122"/>
                <a:cs typeface="Lucida Grande" panose="020B0600040502020204" pitchFamily="34" charset="0"/>
              </a:rPr>
              <a:t>将请求转发至最终目的地。</a:t>
            </a:r>
            <a:r>
              <a:rPr lang="zh-CN" altLang="zh-CN" dirty="0">
                <a:solidFill>
                  <a:schemeClr val="tx2">
                    <a:lumMod val="75000"/>
                  </a:schemeClr>
                </a:solidFill>
                <a:effectLst/>
                <a:latin typeface="Yuanti SC" panose="02010600040101010101" pitchFamily="2" charset="-122"/>
                <a:ea typeface="Yuanti SC" panose="02010600040101010101" pitchFamily="2" charset="-122"/>
              </a:rPr>
              <a:t> </a:t>
            </a:r>
            <a:endParaRPr lang="zh-CN" altLang="en-US" dirty="0">
              <a:solidFill>
                <a:schemeClr val="tx2">
                  <a:lumMod val="75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127638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751070" cy="635000"/>
          </a:xfrm>
          <a:prstGeom prst="rect">
            <a:avLst/>
          </a:prstGeom>
        </p:spPr>
        <p:txBody>
          <a:bodyPr vert="horz" wrap="square" lIns="0" tIns="12700" rIns="0" bIns="0" rtlCol="0">
            <a:spAutoFit/>
          </a:bodyPr>
          <a:lstStyle/>
          <a:p>
            <a:pPr marL="12700">
              <a:lnSpc>
                <a:spcPct val="100000"/>
              </a:lnSpc>
              <a:spcBef>
                <a:spcPts val="100"/>
              </a:spcBef>
            </a:pPr>
            <a:r>
              <a:rPr spc="-80" dirty="0"/>
              <a:t>Ownership</a:t>
            </a:r>
            <a:r>
              <a:rPr spc="-155" dirty="0"/>
              <a:t> </a:t>
            </a:r>
            <a:r>
              <a:rPr spc="-70" dirty="0"/>
              <a:t>Migration</a:t>
            </a:r>
          </a:p>
        </p:txBody>
      </p:sp>
      <p:sp>
        <p:nvSpPr>
          <p:cNvPr id="3" name="object 3"/>
          <p:cNvSpPr/>
          <p:nvPr/>
        </p:nvSpPr>
        <p:spPr>
          <a:xfrm>
            <a:off x="768336" y="1473165"/>
            <a:ext cx="475664" cy="540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9104" y="2341740"/>
            <a:ext cx="637545" cy="68399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54505" y="1525524"/>
            <a:ext cx="10011410" cy="1363980"/>
          </a:xfrm>
          <a:prstGeom prst="rect">
            <a:avLst/>
          </a:prstGeom>
        </p:spPr>
        <p:txBody>
          <a:bodyPr vert="horz" wrap="square" lIns="0" tIns="12700" rIns="0" bIns="0" rtlCol="0">
            <a:spAutoFit/>
          </a:bodyPr>
          <a:lstStyle/>
          <a:p>
            <a:pPr marL="12700">
              <a:lnSpc>
                <a:spcPct val="100000"/>
              </a:lnSpc>
              <a:spcBef>
                <a:spcPts val="100"/>
              </a:spcBef>
            </a:pPr>
            <a:r>
              <a:rPr sz="2600" spc="-80" dirty="0">
                <a:latin typeface="Arial"/>
                <a:cs typeface="Arial"/>
              </a:rPr>
              <a:t>Limited </a:t>
            </a:r>
            <a:r>
              <a:rPr sz="2600" spc="-90" dirty="0">
                <a:latin typeface="Arial"/>
                <a:cs typeface="Arial"/>
              </a:rPr>
              <a:t>switch </a:t>
            </a:r>
            <a:r>
              <a:rPr sz="2600" spc="-80" dirty="0">
                <a:latin typeface="Arial"/>
                <a:cs typeface="Arial"/>
              </a:rPr>
              <a:t>memory </a:t>
            </a:r>
            <a:r>
              <a:rPr sz="2600" spc="-114" dirty="0">
                <a:solidFill>
                  <a:srgbClr val="C00000"/>
                </a:solidFill>
                <a:latin typeface="Arial"/>
                <a:cs typeface="Arial"/>
              </a:rPr>
              <a:t>cannot </a:t>
            </a:r>
            <a:r>
              <a:rPr sz="2600" spc="-145" dirty="0">
                <a:latin typeface="Arial"/>
                <a:cs typeface="Arial"/>
              </a:rPr>
              <a:t>accommodate </a:t>
            </a:r>
            <a:r>
              <a:rPr sz="2600" spc="-155" dirty="0">
                <a:latin typeface="Arial"/>
                <a:cs typeface="Arial"/>
              </a:rPr>
              <a:t>metadata </a:t>
            </a:r>
            <a:r>
              <a:rPr sz="2600" spc="-45" dirty="0">
                <a:latin typeface="Arial"/>
                <a:cs typeface="Arial"/>
              </a:rPr>
              <a:t>of </a:t>
            </a:r>
            <a:r>
              <a:rPr sz="2600" spc="-120" dirty="0">
                <a:solidFill>
                  <a:srgbClr val="C00000"/>
                </a:solidFill>
                <a:latin typeface="Arial"/>
                <a:cs typeface="Arial"/>
              </a:rPr>
              <a:t>all</a:t>
            </a:r>
            <a:r>
              <a:rPr sz="2600" spc="-100" dirty="0">
                <a:solidFill>
                  <a:srgbClr val="C00000"/>
                </a:solidFill>
                <a:latin typeface="Arial"/>
                <a:cs typeface="Arial"/>
              </a:rPr>
              <a:t> </a:t>
            </a:r>
            <a:r>
              <a:rPr sz="2600" spc="-204" dirty="0">
                <a:latin typeface="Arial"/>
                <a:cs typeface="Arial"/>
              </a:rPr>
              <a:t>cache </a:t>
            </a:r>
            <a:r>
              <a:rPr sz="2600" spc="-114" dirty="0">
                <a:latin typeface="Arial"/>
                <a:cs typeface="Arial"/>
              </a:rPr>
              <a:t>blocks</a:t>
            </a:r>
            <a:endParaRPr sz="2600" dirty="0">
              <a:latin typeface="Arial"/>
              <a:cs typeface="Arial"/>
            </a:endParaRPr>
          </a:p>
          <a:p>
            <a:pPr>
              <a:lnSpc>
                <a:spcPct val="100000"/>
              </a:lnSpc>
              <a:spcBef>
                <a:spcPts val="40"/>
              </a:spcBef>
            </a:pPr>
            <a:endParaRPr sz="3700" dirty="0">
              <a:latin typeface="Arial"/>
              <a:cs typeface="Arial"/>
            </a:endParaRPr>
          </a:p>
          <a:p>
            <a:pPr marL="12700">
              <a:lnSpc>
                <a:spcPct val="100000"/>
              </a:lnSpc>
            </a:pPr>
            <a:r>
              <a:rPr sz="2600" spc="-125" dirty="0">
                <a:latin typeface="Arial"/>
                <a:cs typeface="Arial"/>
              </a:rPr>
              <a:t>The </a:t>
            </a:r>
            <a:r>
              <a:rPr sz="2600" spc="-85" dirty="0">
                <a:latin typeface="Arial"/>
                <a:cs typeface="Arial"/>
              </a:rPr>
              <a:t>switch </a:t>
            </a:r>
            <a:r>
              <a:rPr sz="2600" spc="-265" dirty="0">
                <a:latin typeface="Arial"/>
                <a:cs typeface="Arial"/>
              </a:rPr>
              <a:t>manages </a:t>
            </a:r>
            <a:r>
              <a:rPr sz="2600" spc="-130" dirty="0">
                <a:latin typeface="Arial"/>
                <a:cs typeface="Arial"/>
              </a:rPr>
              <a:t>coherence </a:t>
            </a:r>
            <a:r>
              <a:rPr sz="2600" spc="-45" dirty="0">
                <a:latin typeface="Arial"/>
                <a:cs typeface="Arial"/>
              </a:rPr>
              <a:t>of </a:t>
            </a:r>
            <a:r>
              <a:rPr sz="2600" spc="-135" dirty="0">
                <a:solidFill>
                  <a:srgbClr val="C00000"/>
                </a:solidFill>
                <a:latin typeface="Arial"/>
                <a:cs typeface="Arial"/>
              </a:rPr>
              <a:t>active </a:t>
            </a:r>
            <a:r>
              <a:rPr sz="2600" spc="-204" dirty="0">
                <a:latin typeface="Arial"/>
                <a:cs typeface="Arial"/>
              </a:rPr>
              <a:t>cache</a:t>
            </a:r>
            <a:r>
              <a:rPr sz="2600" spc="-170" dirty="0">
                <a:latin typeface="Arial"/>
                <a:cs typeface="Arial"/>
              </a:rPr>
              <a:t> </a:t>
            </a:r>
            <a:r>
              <a:rPr sz="2600" spc="-114" dirty="0">
                <a:latin typeface="Arial"/>
                <a:cs typeface="Arial"/>
              </a:rPr>
              <a:t>blocks</a:t>
            </a:r>
            <a:endParaRPr sz="2600" dirty="0">
              <a:latin typeface="Arial"/>
              <a:cs typeface="Arial"/>
            </a:endParaRPr>
          </a:p>
        </p:txBody>
      </p:sp>
      <p:sp>
        <p:nvSpPr>
          <p:cNvPr id="6" name="object 6"/>
          <p:cNvSpPr txBox="1"/>
          <p:nvPr/>
        </p:nvSpPr>
        <p:spPr>
          <a:xfrm>
            <a:off x="317030" y="3611031"/>
            <a:ext cx="6220460" cy="2251075"/>
          </a:xfrm>
          <a:prstGeom prst="rect">
            <a:avLst/>
          </a:prstGeom>
        </p:spPr>
        <p:txBody>
          <a:bodyPr vert="horz" wrap="square" lIns="0" tIns="93345" rIns="0" bIns="0" rtlCol="0">
            <a:spAutoFit/>
          </a:bodyPr>
          <a:lstStyle/>
          <a:p>
            <a:pPr marL="12700">
              <a:lnSpc>
                <a:spcPct val="100000"/>
              </a:lnSpc>
              <a:spcBef>
                <a:spcPts val="735"/>
              </a:spcBef>
            </a:pPr>
            <a:r>
              <a:rPr sz="2800" b="1" spc="-55" dirty="0">
                <a:latin typeface="Trebuchet MS"/>
                <a:cs typeface="Trebuchet MS"/>
              </a:rPr>
              <a:t>Ownership</a:t>
            </a:r>
            <a:r>
              <a:rPr sz="2800" b="1" spc="-70" dirty="0">
                <a:latin typeface="Trebuchet MS"/>
                <a:cs typeface="Trebuchet MS"/>
              </a:rPr>
              <a:t> </a:t>
            </a:r>
            <a:r>
              <a:rPr sz="2800" b="1" spc="-50" dirty="0">
                <a:latin typeface="Trebuchet MS"/>
                <a:cs typeface="Trebuchet MS"/>
              </a:rPr>
              <a:t>Migration</a:t>
            </a:r>
            <a:endParaRPr sz="2800" dirty="0">
              <a:latin typeface="Trebuchet MS"/>
              <a:cs typeface="Trebuchet MS"/>
            </a:endParaRPr>
          </a:p>
          <a:p>
            <a:pPr marL="805815" marR="5080" indent="-336550">
              <a:lnSpc>
                <a:spcPct val="114999"/>
              </a:lnSpc>
              <a:spcBef>
                <a:spcPts val="110"/>
              </a:spcBef>
              <a:buSzPct val="79166"/>
              <a:buFont typeface="Wingdings"/>
              <a:buChar char=""/>
              <a:tabLst>
                <a:tab pos="771525" algn="l"/>
                <a:tab pos="3687445" algn="l"/>
              </a:tabLst>
            </a:pPr>
            <a:r>
              <a:rPr sz="2400" spc="-70" dirty="0">
                <a:latin typeface="Arial"/>
                <a:cs typeface="Arial"/>
              </a:rPr>
              <a:t>If </a:t>
            </a:r>
            <a:r>
              <a:rPr sz="2400" spc="-315" dirty="0">
                <a:latin typeface="Arial"/>
                <a:cs typeface="Arial"/>
              </a:rPr>
              <a:t>a </a:t>
            </a:r>
            <a:r>
              <a:rPr lang="zh-CN" altLang="en-US" sz="2400" spc="-315" dirty="0">
                <a:latin typeface="Arial"/>
                <a:cs typeface="Arial"/>
              </a:rPr>
              <a:t> </a:t>
            </a:r>
            <a:r>
              <a:rPr sz="2400" spc="-190" dirty="0">
                <a:latin typeface="Arial"/>
                <a:cs typeface="Arial"/>
              </a:rPr>
              <a:t>cache </a:t>
            </a:r>
            <a:r>
              <a:rPr sz="2400" spc="-75" dirty="0">
                <a:latin typeface="Arial"/>
                <a:cs typeface="Arial"/>
              </a:rPr>
              <a:t>block </a:t>
            </a:r>
            <a:r>
              <a:rPr sz="2400" spc="-85" dirty="0">
                <a:latin typeface="Arial"/>
                <a:cs typeface="Arial"/>
              </a:rPr>
              <a:t>triggers </a:t>
            </a:r>
            <a:r>
              <a:rPr sz="2400" spc="-45" dirty="0">
                <a:latin typeface="Arial"/>
                <a:cs typeface="Arial"/>
              </a:rPr>
              <a:t>lots </a:t>
            </a:r>
            <a:r>
              <a:rPr sz="2400" spc="-40" dirty="0">
                <a:latin typeface="Arial"/>
                <a:cs typeface="Arial"/>
              </a:rPr>
              <a:t>of </a:t>
            </a:r>
            <a:r>
              <a:rPr sz="2400" spc="-110" dirty="0">
                <a:latin typeface="Arial"/>
                <a:cs typeface="Arial"/>
              </a:rPr>
              <a:t>invalidations,  </a:t>
            </a:r>
            <a:r>
              <a:rPr sz="2400" spc="-100" dirty="0">
                <a:latin typeface="Arial"/>
                <a:cs typeface="Arial"/>
              </a:rPr>
              <a:t>migrate</a:t>
            </a:r>
            <a:r>
              <a:rPr sz="2400" spc="5" dirty="0">
                <a:latin typeface="Arial"/>
                <a:cs typeface="Arial"/>
              </a:rPr>
              <a:t> </a:t>
            </a:r>
            <a:r>
              <a:rPr sz="2400" spc="-55" dirty="0">
                <a:latin typeface="Arial"/>
                <a:cs typeface="Arial"/>
              </a:rPr>
              <a:t>its</a:t>
            </a:r>
            <a:r>
              <a:rPr sz="2400" spc="5" dirty="0">
                <a:latin typeface="Arial"/>
                <a:cs typeface="Arial"/>
              </a:rPr>
              <a:t> </a:t>
            </a:r>
            <a:r>
              <a:rPr sz="2400" spc="-95" dirty="0">
                <a:latin typeface="Arial"/>
                <a:cs typeface="Arial"/>
              </a:rPr>
              <a:t>ownership:	</a:t>
            </a:r>
            <a:r>
              <a:rPr sz="2400" spc="-140" dirty="0">
                <a:solidFill>
                  <a:srgbClr val="C00000"/>
                </a:solidFill>
                <a:latin typeface="Arial"/>
                <a:cs typeface="Arial"/>
              </a:rPr>
              <a:t>Servers </a:t>
            </a:r>
            <a:r>
              <a:rPr sz="2400" dirty="0">
                <a:solidFill>
                  <a:srgbClr val="C00000"/>
                </a:solidFill>
                <a:latin typeface="Arial"/>
                <a:cs typeface="Arial"/>
              </a:rPr>
              <a:t>→</a:t>
            </a:r>
            <a:r>
              <a:rPr sz="2400" spc="100" dirty="0">
                <a:solidFill>
                  <a:srgbClr val="C00000"/>
                </a:solidFill>
                <a:latin typeface="Arial"/>
                <a:cs typeface="Arial"/>
              </a:rPr>
              <a:t> </a:t>
            </a:r>
            <a:r>
              <a:rPr sz="2400" spc="-114" dirty="0">
                <a:solidFill>
                  <a:srgbClr val="C00000"/>
                </a:solidFill>
                <a:latin typeface="Arial"/>
                <a:cs typeface="Arial"/>
              </a:rPr>
              <a:t>Switch</a:t>
            </a:r>
            <a:endParaRPr sz="2400" dirty="0">
              <a:latin typeface="Arial"/>
              <a:cs typeface="Arial"/>
            </a:endParaRPr>
          </a:p>
          <a:p>
            <a:pPr marL="771525" indent="-301625">
              <a:lnSpc>
                <a:spcPct val="100000"/>
              </a:lnSpc>
              <a:spcBef>
                <a:spcPts val="505"/>
              </a:spcBef>
              <a:buSzPct val="79166"/>
              <a:buFont typeface="Wingdings"/>
              <a:buChar char=""/>
              <a:tabLst>
                <a:tab pos="771525" algn="l"/>
              </a:tabLst>
            </a:pPr>
            <a:r>
              <a:rPr sz="2400" spc="-70" dirty="0">
                <a:latin typeface="Arial"/>
                <a:cs typeface="Arial"/>
              </a:rPr>
              <a:t>If </a:t>
            </a:r>
            <a:r>
              <a:rPr sz="2400" spc="-315" dirty="0">
                <a:latin typeface="Arial"/>
                <a:cs typeface="Arial"/>
              </a:rPr>
              <a:t>a </a:t>
            </a:r>
            <a:r>
              <a:rPr sz="2400" spc="-190" dirty="0">
                <a:latin typeface="Arial"/>
                <a:cs typeface="Arial"/>
              </a:rPr>
              <a:t>cache </a:t>
            </a:r>
            <a:r>
              <a:rPr sz="2400" spc="-75" dirty="0">
                <a:latin typeface="Arial"/>
                <a:cs typeface="Arial"/>
              </a:rPr>
              <a:t>block </a:t>
            </a:r>
            <a:r>
              <a:rPr sz="2400" spc="-145" dirty="0">
                <a:latin typeface="Arial"/>
                <a:cs typeface="Arial"/>
              </a:rPr>
              <a:t>is</a:t>
            </a:r>
            <a:r>
              <a:rPr sz="2400" spc="-215" dirty="0">
                <a:latin typeface="Arial"/>
                <a:cs typeface="Arial"/>
              </a:rPr>
              <a:t> </a:t>
            </a:r>
            <a:r>
              <a:rPr sz="2400" spc="-110" dirty="0">
                <a:latin typeface="Arial"/>
                <a:cs typeface="Arial"/>
              </a:rPr>
              <a:t>inactive,</a:t>
            </a:r>
            <a:endParaRPr sz="2400" dirty="0">
              <a:latin typeface="Arial"/>
              <a:cs typeface="Arial"/>
            </a:endParaRPr>
          </a:p>
          <a:p>
            <a:pPr marL="805815">
              <a:lnSpc>
                <a:spcPct val="100000"/>
              </a:lnSpc>
              <a:spcBef>
                <a:spcPts val="525"/>
              </a:spcBef>
              <a:tabLst>
                <a:tab pos="3687445" algn="l"/>
              </a:tabLst>
            </a:pPr>
            <a:r>
              <a:rPr sz="2400" spc="-100" dirty="0">
                <a:latin typeface="Arial"/>
                <a:cs typeface="Arial"/>
              </a:rPr>
              <a:t>migrate</a:t>
            </a:r>
            <a:r>
              <a:rPr sz="2400" spc="5" dirty="0">
                <a:latin typeface="Arial"/>
                <a:cs typeface="Arial"/>
              </a:rPr>
              <a:t> </a:t>
            </a:r>
            <a:r>
              <a:rPr sz="2400" spc="-55" dirty="0">
                <a:latin typeface="Arial"/>
                <a:cs typeface="Arial"/>
              </a:rPr>
              <a:t>its</a:t>
            </a:r>
            <a:r>
              <a:rPr sz="2400" spc="5" dirty="0">
                <a:latin typeface="Arial"/>
                <a:cs typeface="Arial"/>
              </a:rPr>
              <a:t> </a:t>
            </a:r>
            <a:r>
              <a:rPr sz="2400" spc="-95" dirty="0">
                <a:latin typeface="Arial"/>
                <a:cs typeface="Arial"/>
              </a:rPr>
              <a:t>ownership:	</a:t>
            </a:r>
            <a:r>
              <a:rPr sz="2400" spc="-114" dirty="0">
                <a:solidFill>
                  <a:srgbClr val="C00000"/>
                </a:solidFill>
                <a:latin typeface="Arial"/>
                <a:cs typeface="Arial"/>
              </a:rPr>
              <a:t>Switch </a:t>
            </a:r>
            <a:r>
              <a:rPr sz="2400" dirty="0">
                <a:solidFill>
                  <a:srgbClr val="C00000"/>
                </a:solidFill>
                <a:latin typeface="Arial"/>
                <a:cs typeface="Arial"/>
              </a:rPr>
              <a:t>→</a:t>
            </a:r>
            <a:r>
              <a:rPr sz="2400" spc="75" dirty="0">
                <a:solidFill>
                  <a:srgbClr val="C00000"/>
                </a:solidFill>
                <a:latin typeface="Arial"/>
                <a:cs typeface="Arial"/>
              </a:rPr>
              <a:t> </a:t>
            </a:r>
            <a:r>
              <a:rPr sz="2400" spc="-140" dirty="0">
                <a:solidFill>
                  <a:srgbClr val="C00000"/>
                </a:solidFill>
                <a:latin typeface="Arial"/>
                <a:cs typeface="Arial"/>
              </a:rPr>
              <a:t>Servers</a:t>
            </a:r>
            <a:endParaRPr sz="2400" dirty="0">
              <a:latin typeface="Arial"/>
              <a:cs typeface="Arial"/>
            </a:endParaRPr>
          </a:p>
        </p:txBody>
      </p:sp>
      <p:grpSp>
        <p:nvGrpSpPr>
          <p:cNvPr id="7" name="object 7"/>
          <p:cNvGrpSpPr/>
          <p:nvPr/>
        </p:nvGrpSpPr>
        <p:grpSpPr>
          <a:xfrm>
            <a:off x="10343591" y="4902669"/>
            <a:ext cx="1359535" cy="415290"/>
            <a:chOff x="10343591" y="4902669"/>
            <a:chExt cx="1359535" cy="415290"/>
          </a:xfrm>
          <a:solidFill>
            <a:srgbClr val="DEEBF7"/>
          </a:solidFill>
        </p:grpSpPr>
        <p:sp>
          <p:nvSpPr>
            <p:cNvPr id="8" name="object 8"/>
            <p:cNvSpPr/>
            <p:nvPr/>
          </p:nvSpPr>
          <p:spPr>
            <a:xfrm>
              <a:off x="10366768" y="4925847"/>
              <a:ext cx="1313180" cy="368935"/>
            </a:xfrm>
            <a:custGeom>
              <a:avLst/>
              <a:gdLst/>
              <a:ahLst/>
              <a:cxnLst/>
              <a:rect l="l" t="t" r="r" b="b"/>
              <a:pathLst>
                <a:path w="1313179" h="368935">
                  <a:moveTo>
                    <a:pt x="1128407" y="0"/>
                  </a:moveTo>
                  <a:lnTo>
                    <a:pt x="184238" y="0"/>
                  </a:lnTo>
                  <a:lnTo>
                    <a:pt x="135260" y="6580"/>
                  </a:lnTo>
                  <a:lnTo>
                    <a:pt x="91249" y="25150"/>
                  </a:lnTo>
                  <a:lnTo>
                    <a:pt x="53962" y="53955"/>
                  </a:lnTo>
                  <a:lnTo>
                    <a:pt x="25153" y="91240"/>
                  </a:lnTo>
                  <a:lnTo>
                    <a:pt x="6581" y="135249"/>
                  </a:lnTo>
                  <a:lnTo>
                    <a:pt x="0" y="184226"/>
                  </a:lnTo>
                  <a:lnTo>
                    <a:pt x="6583" y="233203"/>
                  </a:lnTo>
                  <a:lnTo>
                    <a:pt x="25158" y="277211"/>
                  </a:lnTo>
                  <a:lnTo>
                    <a:pt x="53968" y="314496"/>
                  </a:lnTo>
                  <a:lnTo>
                    <a:pt x="91256" y="343301"/>
                  </a:lnTo>
                  <a:lnTo>
                    <a:pt x="135267" y="361872"/>
                  </a:lnTo>
                  <a:lnTo>
                    <a:pt x="184238" y="368452"/>
                  </a:lnTo>
                  <a:lnTo>
                    <a:pt x="1128407" y="368452"/>
                  </a:lnTo>
                  <a:lnTo>
                    <a:pt x="1177386" y="361871"/>
                  </a:lnTo>
                  <a:lnTo>
                    <a:pt x="1221396" y="343298"/>
                  </a:lnTo>
                  <a:lnTo>
                    <a:pt x="1258681" y="314491"/>
                  </a:lnTo>
                  <a:lnTo>
                    <a:pt x="1287485" y="277206"/>
                  </a:lnTo>
                  <a:lnTo>
                    <a:pt x="1306054" y="233198"/>
                  </a:lnTo>
                  <a:lnTo>
                    <a:pt x="1312633" y="184226"/>
                  </a:lnTo>
                  <a:lnTo>
                    <a:pt x="1306053" y="135249"/>
                  </a:lnTo>
                  <a:lnTo>
                    <a:pt x="1287483" y="91240"/>
                  </a:lnTo>
                  <a:lnTo>
                    <a:pt x="1258677" y="53955"/>
                  </a:lnTo>
                  <a:lnTo>
                    <a:pt x="1221393" y="25150"/>
                  </a:lnTo>
                  <a:lnTo>
                    <a:pt x="1177384" y="6580"/>
                  </a:lnTo>
                  <a:lnTo>
                    <a:pt x="1128407" y="0"/>
                  </a:lnTo>
                  <a:close/>
                </a:path>
              </a:pathLst>
            </a:custGeom>
            <a:grpFill/>
          </p:spPr>
          <p:txBody>
            <a:bodyPr wrap="square" lIns="0" tIns="0" rIns="0" bIns="0" rtlCol="0"/>
            <a:lstStyle/>
            <a:p>
              <a:endParaRPr/>
            </a:p>
          </p:txBody>
        </p:sp>
        <p:sp>
          <p:nvSpPr>
            <p:cNvPr id="9" name="object 9"/>
            <p:cNvSpPr/>
            <p:nvPr/>
          </p:nvSpPr>
          <p:spPr>
            <a:xfrm>
              <a:off x="10366768" y="4925847"/>
              <a:ext cx="1313180" cy="368935"/>
            </a:xfrm>
            <a:custGeom>
              <a:avLst/>
              <a:gdLst/>
              <a:ahLst/>
              <a:cxnLst/>
              <a:rect l="l" t="t" r="r" b="b"/>
              <a:pathLst>
                <a:path w="1313179" h="368935">
                  <a:moveTo>
                    <a:pt x="0" y="184229"/>
                  </a:moveTo>
                  <a:lnTo>
                    <a:pt x="6580" y="135253"/>
                  </a:lnTo>
                  <a:lnTo>
                    <a:pt x="25152" y="91245"/>
                  </a:lnTo>
                  <a:lnTo>
                    <a:pt x="53959" y="53959"/>
                  </a:lnTo>
                  <a:lnTo>
                    <a:pt x="91245" y="25152"/>
                  </a:lnTo>
                  <a:lnTo>
                    <a:pt x="135253" y="6580"/>
                  </a:lnTo>
                  <a:lnTo>
                    <a:pt x="184229" y="0"/>
                  </a:lnTo>
                  <a:lnTo>
                    <a:pt x="1128406" y="0"/>
                  </a:lnTo>
                  <a:lnTo>
                    <a:pt x="1177381" y="6580"/>
                  </a:lnTo>
                  <a:lnTo>
                    <a:pt x="1221390" y="25152"/>
                  </a:lnTo>
                  <a:lnTo>
                    <a:pt x="1258675" y="53959"/>
                  </a:lnTo>
                  <a:lnTo>
                    <a:pt x="1287482" y="91245"/>
                  </a:lnTo>
                  <a:lnTo>
                    <a:pt x="1306054" y="135253"/>
                  </a:lnTo>
                  <a:lnTo>
                    <a:pt x="1312635" y="184229"/>
                  </a:lnTo>
                  <a:lnTo>
                    <a:pt x="1306052" y="233205"/>
                  </a:lnTo>
                  <a:lnTo>
                    <a:pt x="1287481" y="277214"/>
                  </a:lnTo>
                  <a:lnTo>
                    <a:pt x="1258674" y="314500"/>
                  </a:lnTo>
                  <a:lnTo>
                    <a:pt x="1221388" y="343307"/>
                  </a:lnTo>
                  <a:lnTo>
                    <a:pt x="1177379" y="361879"/>
                  </a:lnTo>
                  <a:lnTo>
                    <a:pt x="1128404" y="368460"/>
                  </a:lnTo>
                  <a:lnTo>
                    <a:pt x="184229" y="368458"/>
                  </a:lnTo>
                  <a:lnTo>
                    <a:pt x="135253" y="361877"/>
                  </a:lnTo>
                  <a:lnTo>
                    <a:pt x="91245" y="343305"/>
                  </a:lnTo>
                  <a:lnTo>
                    <a:pt x="53959" y="314498"/>
                  </a:lnTo>
                  <a:lnTo>
                    <a:pt x="25152" y="277213"/>
                  </a:lnTo>
                  <a:lnTo>
                    <a:pt x="6580" y="233204"/>
                  </a:lnTo>
                  <a:lnTo>
                    <a:pt x="0" y="184229"/>
                  </a:lnTo>
                  <a:close/>
                </a:path>
              </a:pathLst>
            </a:custGeom>
            <a:pattFill prst="pct5">
              <a:fgClr>
                <a:srgbClr val="DEEBF7"/>
              </a:fgClr>
              <a:bgClr>
                <a:schemeClr val="bg1"/>
              </a:bgClr>
            </a:pattFill>
            <a:ln w="46057">
              <a:solidFill>
                <a:srgbClr val="000000"/>
              </a:solidFill>
            </a:ln>
          </p:spPr>
          <p:txBody>
            <a:bodyPr wrap="square" lIns="0" tIns="0" rIns="0" bIns="0" rtlCol="0"/>
            <a:lstStyle/>
            <a:p>
              <a:endParaRPr/>
            </a:p>
          </p:txBody>
        </p:sp>
      </p:grpSp>
      <p:sp>
        <p:nvSpPr>
          <p:cNvPr id="10" name="object 10"/>
          <p:cNvSpPr txBox="1"/>
          <p:nvPr/>
        </p:nvSpPr>
        <p:spPr>
          <a:xfrm>
            <a:off x="10584370" y="4936178"/>
            <a:ext cx="874394" cy="302260"/>
          </a:xfrm>
          <a:prstGeom prst="rect">
            <a:avLst/>
          </a:prstGeom>
        </p:spPr>
        <p:txBody>
          <a:bodyPr vert="horz" wrap="square" lIns="0" tIns="13970" rIns="0" bIns="0" rtlCol="0">
            <a:spAutoFit/>
          </a:bodyPr>
          <a:lstStyle/>
          <a:p>
            <a:pPr marL="12700">
              <a:lnSpc>
                <a:spcPct val="100000"/>
              </a:lnSpc>
              <a:spcBef>
                <a:spcPts val="110"/>
              </a:spcBef>
            </a:pPr>
            <a:r>
              <a:rPr sz="1800" spc="-40" dirty="0">
                <a:solidFill>
                  <a:srgbClr val="0D0D0D"/>
                </a:solidFill>
                <a:latin typeface="Trebuchet MS"/>
                <a:cs typeface="Trebuchet MS"/>
              </a:rPr>
              <a:t>In</a:t>
            </a:r>
            <a:r>
              <a:rPr sz="1800" spc="-220" dirty="0">
                <a:solidFill>
                  <a:srgbClr val="0D0D0D"/>
                </a:solidFill>
                <a:latin typeface="Trebuchet MS"/>
                <a:cs typeface="Trebuchet MS"/>
              </a:rPr>
              <a:t> </a:t>
            </a:r>
            <a:r>
              <a:rPr sz="1800" spc="-75" dirty="0">
                <a:solidFill>
                  <a:srgbClr val="0D0D0D"/>
                </a:solidFill>
                <a:latin typeface="Trebuchet MS"/>
                <a:cs typeface="Trebuchet MS"/>
              </a:rPr>
              <a:t>Switch</a:t>
            </a:r>
            <a:endParaRPr sz="1800" dirty="0">
              <a:latin typeface="Trebuchet MS"/>
              <a:cs typeface="Trebuchet MS"/>
            </a:endParaRPr>
          </a:p>
        </p:txBody>
      </p:sp>
      <p:grpSp>
        <p:nvGrpSpPr>
          <p:cNvPr id="11" name="object 11"/>
          <p:cNvGrpSpPr/>
          <p:nvPr/>
        </p:nvGrpSpPr>
        <p:grpSpPr>
          <a:xfrm>
            <a:off x="7004592" y="4948868"/>
            <a:ext cx="1336040" cy="438150"/>
            <a:chOff x="7004592" y="4948868"/>
            <a:chExt cx="1336040" cy="438150"/>
          </a:xfrm>
          <a:solidFill>
            <a:schemeClr val="bg1"/>
          </a:solidFill>
        </p:grpSpPr>
        <p:sp>
          <p:nvSpPr>
            <p:cNvPr id="12" name="object 12"/>
            <p:cNvSpPr/>
            <p:nvPr/>
          </p:nvSpPr>
          <p:spPr>
            <a:xfrm>
              <a:off x="7027621" y="4971897"/>
              <a:ext cx="1289685" cy="391795"/>
            </a:xfrm>
            <a:custGeom>
              <a:avLst/>
              <a:gdLst/>
              <a:ahLst/>
              <a:cxnLst/>
              <a:rect l="l" t="t" r="r" b="b"/>
              <a:pathLst>
                <a:path w="1289684" h="391795">
                  <a:moveTo>
                    <a:pt x="1093863" y="0"/>
                  </a:moveTo>
                  <a:lnTo>
                    <a:pt x="195745" y="0"/>
                  </a:lnTo>
                  <a:lnTo>
                    <a:pt x="150860" y="5170"/>
                  </a:lnTo>
                  <a:lnTo>
                    <a:pt x="109657" y="19896"/>
                  </a:lnTo>
                  <a:lnTo>
                    <a:pt x="73313" y="43004"/>
                  </a:lnTo>
                  <a:lnTo>
                    <a:pt x="43000" y="73318"/>
                  </a:lnTo>
                  <a:lnTo>
                    <a:pt x="19894" y="109663"/>
                  </a:lnTo>
                  <a:lnTo>
                    <a:pt x="5169" y="150864"/>
                  </a:lnTo>
                  <a:lnTo>
                    <a:pt x="0" y="195745"/>
                  </a:lnTo>
                  <a:lnTo>
                    <a:pt x="5169" y="240626"/>
                  </a:lnTo>
                  <a:lnTo>
                    <a:pt x="19894" y="281826"/>
                  </a:lnTo>
                  <a:lnTo>
                    <a:pt x="43000" y="318171"/>
                  </a:lnTo>
                  <a:lnTo>
                    <a:pt x="73313" y="348485"/>
                  </a:lnTo>
                  <a:lnTo>
                    <a:pt x="109657" y="371593"/>
                  </a:lnTo>
                  <a:lnTo>
                    <a:pt x="150860" y="386320"/>
                  </a:lnTo>
                  <a:lnTo>
                    <a:pt x="195745" y="391490"/>
                  </a:lnTo>
                  <a:lnTo>
                    <a:pt x="1093863" y="391490"/>
                  </a:lnTo>
                  <a:lnTo>
                    <a:pt x="1138744" y="386320"/>
                  </a:lnTo>
                  <a:lnTo>
                    <a:pt x="1179942" y="371593"/>
                  </a:lnTo>
                  <a:lnTo>
                    <a:pt x="1216285" y="348485"/>
                  </a:lnTo>
                  <a:lnTo>
                    <a:pt x="1246596" y="318171"/>
                  </a:lnTo>
                  <a:lnTo>
                    <a:pt x="1269702" y="281826"/>
                  </a:lnTo>
                  <a:lnTo>
                    <a:pt x="1284426" y="240626"/>
                  </a:lnTo>
                  <a:lnTo>
                    <a:pt x="1289596" y="195745"/>
                  </a:lnTo>
                  <a:lnTo>
                    <a:pt x="1284438" y="150864"/>
                  </a:lnTo>
                  <a:lnTo>
                    <a:pt x="1269712" y="109663"/>
                  </a:lnTo>
                  <a:lnTo>
                    <a:pt x="1246604" y="73318"/>
                  </a:lnTo>
                  <a:lnTo>
                    <a:pt x="1216290" y="43004"/>
                  </a:lnTo>
                  <a:lnTo>
                    <a:pt x="1179945" y="19896"/>
                  </a:lnTo>
                  <a:lnTo>
                    <a:pt x="1138744" y="5170"/>
                  </a:lnTo>
                  <a:lnTo>
                    <a:pt x="1093863" y="0"/>
                  </a:lnTo>
                  <a:close/>
                </a:path>
              </a:pathLst>
            </a:custGeom>
            <a:grpFill/>
          </p:spPr>
          <p:txBody>
            <a:bodyPr wrap="square" lIns="0" tIns="0" rIns="0" bIns="0" rtlCol="0"/>
            <a:lstStyle/>
            <a:p>
              <a:endParaRPr/>
            </a:p>
          </p:txBody>
        </p:sp>
        <p:sp>
          <p:nvSpPr>
            <p:cNvPr id="13" name="object 13"/>
            <p:cNvSpPr/>
            <p:nvPr/>
          </p:nvSpPr>
          <p:spPr>
            <a:xfrm>
              <a:off x="7027621" y="4971897"/>
              <a:ext cx="1289685" cy="391795"/>
            </a:xfrm>
            <a:custGeom>
              <a:avLst/>
              <a:gdLst/>
              <a:ahLst/>
              <a:cxnLst/>
              <a:rect l="l" t="t" r="r" b="b"/>
              <a:pathLst>
                <a:path w="1289684" h="391795">
                  <a:moveTo>
                    <a:pt x="0" y="195743"/>
                  </a:moveTo>
                  <a:lnTo>
                    <a:pt x="5169" y="150861"/>
                  </a:lnTo>
                  <a:lnTo>
                    <a:pt x="19895" y="109660"/>
                  </a:lnTo>
                  <a:lnTo>
                    <a:pt x="43002" y="73316"/>
                  </a:lnTo>
                  <a:lnTo>
                    <a:pt x="73316" y="43002"/>
                  </a:lnTo>
                  <a:lnTo>
                    <a:pt x="109660" y="19895"/>
                  </a:lnTo>
                  <a:lnTo>
                    <a:pt x="150861" y="5169"/>
                  </a:lnTo>
                  <a:lnTo>
                    <a:pt x="195743" y="0"/>
                  </a:lnTo>
                  <a:lnTo>
                    <a:pt x="1093863" y="0"/>
                  </a:lnTo>
                  <a:lnTo>
                    <a:pt x="1138745" y="5169"/>
                  </a:lnTo>
                  <a:lnTo>
                    <a:pt x="1179946" y="19895"/>
                  </a:lnTo>
                  <a:lnTo>
                    <a:pt x="1216290" y="43002"/>
                  </a:lnTo>
                  <a:lnTo>
                    <a:pt x="1246604" y="73316"/>
                  </a:lnTo>
                  <a:lnTo>
                    <a:pt x="1269711" y="109660"/>
                  </a:lnTo>
                  <a:lnTo>
                    <a:pt x="1284437" y="150861"/>
                  </a:lnTo>
                  <a:lnTo>
                    <a:pt x="1289606" y="195743"/>
                  </a:lnTo>
                  <a:lnTo>
                    <a:pt x="1284435" y="240626"/>
                  </a:lnTo>
                  <a:lnTo>
                    <a:pt x="1269709" y="281827"/>
                  </a:lnTo>
                  <a:lnTo>
                    <a:pt x="1246602" y="318172"/>
                  </a:lnTo>
                  <a:lnTo>
                    <a:pt x="1216289" y="348486"/>
                  </a:lnTo>
                  <a:lnTo>
                    <a:pt x="1179944" y="371593"/>
                  </a:lnTo>
                  <a:lnTo>
                    <a:pt x="1138743" y="386319"/>
                  </a:lnTo>
                  <a:lnTo>
                    <a:pt x="1093861" y="391489"/>
                  </a:lnTo>
                  <a:lnTo>
                    <a:pt x="195743" y="391487"/>
                  </a:lnTo>
                  <a:lnTo>
                    <a:pt x="150861" y="386317"/>
                  </a:lnTo>
                  <a:lnTo>
                    <a:pt x="109660" y="371591"/>
                  </a:lnTo>
                  <a:lnTo>
                    <a:pt x="73316" y="348484"/>
                  </a:lnTo>
                  <a:lnTo>
                    <a:pt x="43002" y="318171"/>
                  </a:lnTo>
                  <a:lnTo>
                    <a:pt x="19895" y="281826"/>
                  </a:lnTo>
                  <a:lnTo>
                    <a:pt x="5169" y="240625"/>
                  </a:lnTo>
                  <a:lnTo>
                    <a:pt x="0" y="195743"/>
                  </a:lnTo>
                  <a:close/>
                </a:path>
              </a:pathLst>
            </a:custGeom>
            <a:grpFill/>
            <a:ln w="46057">
              <a:solidFill>
                <a:srgbClr val="000000"/>
              </a:solidFill>
            </a:ln>
          </p:spPr>
          <p:txBody>
            <a:bodyPr wrap="square" lIns="0" tIns="0" rIns="0" bIns="0" rtlCol="0"/>
            <a:lstStyle/>
            <a:p>
              <a:endParaRPr/>
            </a:p>
          </p:txBody>
        </p:sp>
      </p:grpSp>
      <p:sp>
        <p:nvSpPr>
          <p:cNvPr id="14" name="object 14"/>
          <p:cNvSpPr txBox="1"/>
          <p:nvPr/>
        </p:nvSpPr>
        <p:spPr>
          <a:xfrm>
            <a:off x="7242708" y="4982228"/>
            <a:ext cx="856615" cy="302260"/>
          </a:xfrm>
          <a:prstGeom prst="rect">
            <a:avLst/>
          </a:prstGeom>
        </p:spPr>
        <p:txBody>
          <a:bodyPr vert="horz" wrap="square" lIns="0" tIns="13970" rIns="0" bIns="0" rtlCol="0">
            <a:spAutoFit/>
          </a:bodyPr>
          <a:lstStyle/>
          <a:p>
            <a:pPr marL="12700">
              <a:lnSpc>
                <a:spcPct val="100000"/>
              </a:lnSpc>
              <a:spcBef>
                <a:spcPts val="110"/>
              </a:spcBef>
            </a:pPr>
            <a:r>
              <a:rPr sz="1800" spc="-40" dirty="0">
                <a:solidFill>
                  <a:srgbClr val="0D0D0D"/>
                </a:solidFill>
                <a:latin typeface="Trebuchet MS"/>
                <a:cs typeface="Trebuchet MS"/>
              </a:rPr>
              <a:t>In</a:t>
            </a:r>
            <a:r>
              <a:rPr sz="1800" spc="-215" dirty="0">
                <a:solidFill>
                  <a:srgbClr val="0D0D0D"/>
                </a:solidFill>
                <a:latin typeface="Trebuchet MS"/>
                <a:cs typeface="Trebuchet MS"/>
              </a:rPr>
              <a:t> </a:t>
            </a:r>
            <a:r>
              <a:rPr sz="1800" spc="-65" dirty="0">
                <a:solidFill>
                  <a:srgbClr val="0D0D0D"/>
                </a:solidFill>
                <a:latin typeface="Trebuchet MS"/>
                <a:cs typeface="Trebuchet MS"/>
              </a:rPr>
              <a:t>Server</a:t>
            </a:r>
            <a:endParaRPr sz="1800">
              <a:latin typeface="Trebuchet MS"/>
              <a:cs typeface="Trebuchet MS"/>
            </a:endParaRPr>
          </a:p>
        </p:txBody>
      </p:sp>
      <p:sp>
        <p:nvSpPr>
          <p:cNvPr id="15" name="object 15"/>
          <p:cNvSpPr/>
          <p:nvPr/>
        </p:nvSpPr>
        <p:spPr>
          <a:xfrm>
            <a:off x="7746517" y="4419422"/>
            <a:ext cx="3338829" cy="457834"/>
          </a:xfrm>
          <a:custGeom>
            <a:avLst/>
            <a:gdLst/>
            <a:ahLst/>
            <a:cxnLst/>
            <a:rect l="l" t="t" r="r" b="b"/>
            <a:pathLst>
              <a:path w="3338829" h="457835">
                <a:moveTo>
                  <a:pt x="3209213" y="352869"/>
                </a:moveTo>
                <a:lnTo>
                  <a:pt x="3322599" y="457784"/>
                </a:lnTo>
                <a:lnTo>
                  <a:pt x="3330710" y="379399"/>
                </a:lnTo>
                <a:lnTo>
                  <a:pt x="3281641" y="379399"/>
                </a:lnTo>
                <a:lnTo>
                  <a:pt x="3270179" y="366976"/>
                </a:lnTo>
                <a:lnTo>
                  <a:pt x="3209213" y="352869"/>
                </a:lnTo>
                <a:close/>
              </a:path>
              <a:path w="3338829" h="457835">
                <a:moveTo>
                  <a:pt x="1610131" y="0"/>
                </a:moveTo>
                <a:lnTo>
                  <a:pt x="1443837" y="3683"/>
                </a:lnTo>
                <a:lnTo>
                  <a:pt x="1282166" y="11747"/>
                </a:lnTo>
                <a:lnTo>
                  <a:pt x="1125981" y="23964"/>
                </a:lnTo>
                <a:lnTo>
                  <a:pt x="976185" y="40131"/>
                </a:lnTo>
                <a:lnTo>
                  <a:pt x="833666" y="60045"/>
                </a:lnTo>
                <a:lnTo>
                  <a:pt x="699287" y="83502"/>
                </a:lnTo>
                <a:lnTo>
                  <a:pt x="573913" y="110299"/>
                </a:lnTo>
                <a:lnTo>
                  <a:pt x="458444" y="140220"/>
                </a:lnTo>
                <a:lnTo>
                  <a:pt x="353733" y="173101"/>
                </a:lnTo>
                <a:lnTo>
                  <a:pt x="260616" y="208762"/>
                </a:lnTo>
                <a:lnTo>
                  <a:pt x="179946" y="247053"/>
                </a:lnTo>
                <a:lnTo>
                  <a:pt x="112547" y="287870"/>
                </a:lnTo>
                <a:lnTo>
                  <a:pt x="59232" y="331241"/>
                </a:lnTo>
                <a:lnTo>
                  <a:pt x="20980" y="377342"/>
                </a:lnTo>
                <a:lnTo>
                  <a:pt x="0" y="424421"/>
                </a:lnTo>
                <a:lnTo>
                  <a:pt x="21043" y="433793"/>
                </a:lnTo>
                <a:lnTo>
                  <a:pt x="40188" y="390829"/>
                </a:lnTo>
                <a:lnTo>
                  <a:pt x="39725" y="390829"/>
                </a:lnTo>
                <a:lnTo>
                  <a:pt x="41376" y="388162"/>
                </a:lnTo>
                <a:lnTo>
                  <a:pt x="41938" y="388162"/>
                </a:lnTo>
                <a:lnTo>
                  <a:pt x="74931" y="348399"/>
                </a:lnTo>
                <a:lnTo>
                  <a:pt x="74650" y="348399"/>
                </a:lnTo>
                <a:lnTo>
                  <a:pt x="76238" y="346824"/>
                </a:lnTo>
                <a:lnTo>
                  <a:pt x="76585" y="346824"/>
                </a:lnTo>
                <a:lnTo>
                  <a:pt x="125342" y="307149"/>
                </a:lnTo>
                <a:lnTo>
                  <a:pt x="125158" y="307149"/>
                </a:lnTo>
                <a:lnTo>
                  <a:pt x="126466" y="306235"/>
                </a:lnTo>
                <a:lnTo>
                  <a:pt x="126668" y="306235"/>
                </a:lnTo>
                <a:lnTo>
                  <a:pt x="190453" y="267601"/>
                </a:lnTo>
                <a:lnTo>
                  <a:pt x="191376" y="267042"/>
                </a:lnTo>
                <a:lnTo>
                  <a:pt x="191525" y="267042"/>
                </a:lnTo>
                <a:lnTo>
                  <a:pt x="269341" y="230111"/>
                </a:lnTo>
                <a:lnTo>
                  <a:pt x="270090" y="229755"/>
                </a:lnTo>
                <a:lnTo>
                  <a:pt x="361035" y="194970"/>
                </a:lnTo>
                <a:lnTo>
                  <a:pt x="361632" y="194741"/>
                </a:lnTo>
                <a:lnTo>
                  <a:pt x="464535" y="162445"/>
                </a:lnTo>
                <a:lnTo>
                  <a:pt x="465061" y="162280"/>
                </a:lnTo>
                <a:lnTo>
                  <a:pt x="579009" y="132765"/>
                </a:lnTo>
                <a:lnTo>
                  <a:pt x="703528" y="106146"/>
                </a:lnTo>
                <a:lnTo>
                  <a:pt x="837061" y="82829"/>
                </a:lnTo>
                <a:lnTo>
                  <a:pt x="978922" y="63004"/>
                </a:lnTo>
                <a:lnTo>
                  <a:pt x="1128280" y="46875"/>
                </a:lnTo>
                <a:lnTo>
                  <a:pt x="1283629" y="34734"/>
                </a:lnTo>
                <a:lnTo>
                  <a:pt x="1283474" y="34734"/>
                </a:lnTo>
                <a:lnTo>
                  <a:pt x="1444573" y="26708"/>
                </a:lnTo>
                <a:lnTo>
                  <a:pt x="1610427" y="23026"/>
                </a:lnTo>
                <a:lnTo>
                  <a:pt x="2186987" y="23025"/>
                </a:lnTo>
                <a:lnTo>
                  <a:pt x="2095258" y="15100"/>
                </a:lnTo>
                <a:lnTo>
                  <a:pt x="1940318" y="6007"/>
                </a:lnTo>
                <a:lnTo>
                  <a:pt x="1780158" y="876"/>
                </a:lnTo>
                <a:lnTo>
                  <a:pt x="1610131" y="0"/>
                </a:lnTo>
                <a:close/>
              </a:path>
              <a:path w="3338829" h="457835">
                <a:moveTo>
                  <a:pt x="41376" y="388162"/>
                </a:moveTo>
                <a:lnTo>
                  <a:pt x="39725" y="390829"/>
                </a:lnTo>
                <a:lnTo>
                  <a:pt x="40724" y="389625"/>
                </a:lnTo>
                <a:lnTo>
                  <a:pt x="41376" y="388162"/>
                </a:lnTo>
                <a:close/>
              </a:path>
              <a:path w="3338829" h="457835">
                <a:moveTo>
                  <a:pt x="40724" y="389625"/>
                </a:moveTo>
                <a:lnTo>
                  <a:pt x="39725" y="390829"/>
                </a:lnTo>
                <a:lnTo>
                  <a:pt x="40188" y="390829"/>
                </a:lnTo>
                <a:lnTo>
                  <a:pt x="40724" y="389625"/>
                </a:lnTo>
                <a:close/>
              </a:path>
              <a:path w="3338829" h="457835">
                <a:moveTo>
                  <a:pt x="41938" y="388162"/>
                </a:moveTo>
                <a:lnTo>
                  <a:pt x="41376" y="388162"/>
                </a:lnTo>
                <a:lnTo>
                  <a:pt x="40724" y="389625"/>
                </a:lnTo>
                <a:lnTo>
                  <a:pt x="41938" y="388162"/>
                </a:lnTo>
                <a:close/>
              </a:path>
              <a:path w="3338829" h="457835">
                <a:moveTo>
                  <a:pt x="3270179" y="366976"/>
                </a:moveTo>
                <a:lnTo>
                  <a:pt x="3281641" y="379399"/>
                </a:lnTo>
                <a:lnTo>
                  <a:pt x="3290106" y="371589"/>
                </a:lnTo>
                <a:lnTo>
                  <a:pt x="3270179" y="366976"/>
                </a:lnTo>
                <a:close/>
              </a:path>
              <a:path w="3338829" h="457835">
                <a:moveTo>
                  <a:pt x="3338499" y="304126"/>
                </a:moveTo>
                <a:lnTo>
                  <a:pt x="3296963" y="362037"/>
                </a:lnTo>
                <a:lnTo>
                  <a:pt x="3298571" y="363778"/>
                </a:lnTo>
                <a:lnTo>
                  <a:pt x="3281641" y="379399"/>
                </a:lnTo>
                <a:lnTo>
                  <a:pt x="3330710" y="379399"/>
                </a:lnTo>
                <a:lnTo>
                  <a:pt x="3338499" y="304126"/>
                </a:lnTo>
                <a:close/>
              </a:path>
              <a:path w="3338829" h="457835">
                <a:moveTo>
                  <a:pt x="3290107" y="371588"/>
                </a:moveTo>
                <a:close/>
              </a:path>
              <a:path w="3338829" h="457835">
                <a:moveTo>
                  <a:pt x="3244724" y="339388"/>
                </a:moveTo>
                <a:lnTo>
                  <a:pt x="3270179" y="366976"/>
                </a:lnTo>
                <a:lnTo>
                  <a:pt x="3290107" y="371588"/>
                </a:lnTo>
                <a:lnTo>
                  <a:pt x="3296963" y="362037"/>
                </a:lnTo>
                <a:lnTo>
                  <a:pt x="3276620" y="339991"/>
                </a:lnTo>
                <a:lnTo>
                  <a:pt x="3245510" y="339991"/>
                </a:lnTo>
                <a:lnTo>
                  <a:pt x="3244724" y="339388"/>
                </a:lnTo>
                <a:close/>
              </a:path>
              <a:path w="3338829" h="457835">
                <a:moveTo>
                  <a:pt x="3296963" y="362037"/>
                </a:moveTo>
                <a:lnTo>
                  <a:pt x="3290125" y="371571"/>
                </a:lnTo>
                <a:lnTo>
                  <a:pt x="3298571" y="363778"/>
                </a:lnTo>
                <a:lnTo>
                  <a:pt x="3296963" y="362037"/>
                </a:lnTo>
                <a:close/>
              </a:path>
              <a:path w="3338829" h="457835">
                <a:moveTo>
                  <a:pt x="76238" y="346824"/>
                </a:moveTo>
                <a:lnTo>
                  <a:pt x="74650" y="348399"/>
                </a:lnTo>
                <a:lnTo>
                  <a:pt x="75515" y="347695"/>
                </a:lnTo>
                <a:lnTo>
                  <a:pt x="76238" y="346824"/>
                </a:lnTo>
                <a:close/>
              </a:path>
              <a:path w="3338829" h="457835">
                <a:moveTo>
                  <a:pt x="75515" y="347695"/>
                </a:moveTo>
                <a:lnTo>
                  <a:pt x="74650" y="348399"/>
                </a:lnTo>
                <a:lnTo>
                  <a:pt x="74931" y="348399"/>
                </a:lnTo>
                <a:lnTo>
                  <a:pt x="75515" y="347695"/>
                </a:lnTo>
                <a:close/>
              </a:path>
              <a:path w="3338829" h="457835">
                <a:moveTo>
                  <a:pt x="76585" y="346824"/>
                </a:moveTo>
                <a:lnTo>
                  <a:pt x="76238" y="346824"/>
                </a:lnTo>
                <a:lnTo>
                  <a:pt x="75515" y="347695"/>
                </a:lnTo>
                <a:lnTo>
                  <a:pt x="76585" y="346824"/>
                </a:lnTo>
                <a:close/>
              </a:path>
              <a:path w="3338829" h="457835">
                <a:moveTo>
                  <a:pt x="3244062" y="338670"/>
                </a:moveTo>
                <a:lnTo>
                  <a:pt x="3244724" y="339388"/>
                </a:lnTo>
                <a:lnTo>
                  <a:pt x="3245510" y="339991"/>
                </a:lnTo>
                <a:lnTo>
                  <a:pt x="3244062" y="338670"/>
                </a:lnTo>
                <a:close/>
              </a:path>
              <a:path w="3338829" h="457835">
                <a:moveTo>
                  <a:pt x="3275401" y="338670"/>
                </a:moveTo>
                <a:lnTo>
                  <a:pt x="3244062" y="338670"/>
                </a:lnTo>
                <a:lnTo>
                  <a:pt x="3245510" y="339991"/>
                </a:lnTo>
                <a:lnTo>
                  <a:pt x="3276620" y="339991"/>
                </a:lnTo>
                <a:lnTo>
                  <a:pt x="3275401" y="338670"/>
                </a:lnTo>
                <a:close/>
              </a:path>
              <a:path w="3338829" h="457835">
                <a:moveTo>
                  <a:pt x="3194705" y="300987"/>
                </a:moveTo>
                <a:lnTo>
                  <a:pt x="3244724" y="339388"/>
                </a:lnTo>
                <a:lnTo>
                  <a:pt x="3244062" y="338670"/>
                </a:lnTo>
                <a:lnTo>
                  <a:pt x="3275401" y="338670"/>
                </a:lnTo>
                <a:lnTo>
                  <a:pt x="3260318" y="322326"/>
                </a:lnTo>
                <a:lnTo>
                  <a:pt x="3232979" y="301332"/>
                </a:lnTo>
                <a:lnTo>
                  <a:pt x="3195294" y="301332"/>
                </a:lnTo>
                <a:lnTo>
                  <a:pt x="3194705" y="300987"/>
                </a:lnTo>
                <a:close/>
              </a:path>
              <a:path w="3338829" h="457835">
                <a:moveTo>
                  <a:pt x="126466" y="306235"/>
                </a:moveTo>
                <a:lnTo>
                  <a:pt x="125158" y="307149"/>
                </a:lnTo>
                <a:lnTo>
                  <a:pt x="125879" y="306712"/>
                </a:lnTo>
                <a:lnTo>
                  <a:pt x="126466" y="306235"/>
                </a:lnTo>
                <a:close/>
              </a:path>
              <a:path w="3338829" h="457835">
                <a:moveTo>
                  <a:pt x="125879" y="306712"/>
                </a:moveTo>
                <a:lnTo>
                  <a:pt x="125158" y="307149"/>
                </a:lnTo>
                <a:lnTo>
                  <a:pt x="125342" y="307149"/>
                </a:lnTo>
                <a:lnTo>
                  <a:pt x="125879" y="306712"/>
                </a:lnTo>
                <a:close/>
              </a:path>
              <a:path w="3338829" h="457835">
                <a:moveTo>
                  <a:pt x="126668" y="306235"/>
                </a:moveTo>
                <a:lnTo>
                  <a:pt x="126466" y="306235"/>
                </a:lnTo>
                <a:lnTo>
                  <a:pt x="125879" y="306712"/>
                </a:lnTo>
                <a:lnTo>
                  <a:pt x="126668" y="306235"/>
                </a:lnTo>
                <a:close/>
              </a:path>
              <a:path w="3338829" h="457835">
                <a:moveTo>
                  <a:pt x="3194113" y="300532"/>
                </a:moveTo>
                <a:lnTo>
                  <a:pt x="3194705" y="300987"/>
                </a:lnTo>
                <a:lnTo>
                  <a:pt x="3195294" y="301332"/>
                </a:lnTo>
                <a:lnTo>
                  <a:pt x="3194113" y="300532"/>
                </a:lnTo>
                <a:close/>
              </a:path>
              <a:path w="3338829" h="457835">
                <a:moveTo>
                  <a:pt x="3231937" y="300532"/>
                </a:moveTo>
                <a:lnTo>
                  <a:pt x="3194113" y="300532"/>
                </a:lnTo>
                <a:lnTo>
                  <a:pt x="3195294" y="301332"/>
                </a:lnTo>
                <a:lnTo>
                  <a:pt x="3232979" y="301332"/>
                </a:lnTo>
                <a:lnTo>
                  <a:pt x="3231937" y="300532"/>
                </a:lnTo>
                <a:close/>
              </a:path>
              <a:path w="3338829" h="457835">
                <a:moveTo>
                  <a:pt x="3176554" y="263626"/>
                </a:moveTo>
                <a:lnTo>
                  <a:pt x="3131032" y="263626"/>
                </a:lnTo>
                <a:lnTo>
                  <a:pt x="3131985" y="264121"/>
                </a:lnTo>
                <a:lnTo>
                  <a:pt x="3194705" y="300987"/>
                </a:lnTo>
                <a:lnTo>
                  <a:pt x="3194113" y="300532"/>
                </a:lnTo>
                <a:lnTo>
                  <a:pt x="3231937" y="300532"/>
                </a:lnTo>
                <a:lnTo>
                  <a:pt x="3207575" y="281825"/>
                </a:lnTo>
                <a:lnTo>
                  <a:pt x="3176554" y="263626"/>
                </a:lnTo>
                <a:close/>
              </a:path>
              <a:path w="3338829" h="457835">
                <a:moveTo>
                  <a:pt x="191376" y="267042"/>
                </a:moveTo>
                <a:lnTo>
                  <a:pt x="190347" y="267601"/>
                </a:lnTo>
                <a:lnTo>
                  <a:pt x="190837" y="267369"/>
                </a:lnTo>
                <a:lnTo>
                  <a:pt x="191376" y="267042"/>
                </a:lnTo>
                <a:close/>
              </a:path>
              <a:path w="3338829" h="457835">
                <a:moveTo>
                  <a:pt x="190837" y="267369"/>
                </a:moveTo>
                <a:lnTo>
                  <a:pt x="190347" y="267601"/>
                </a:lnTo>
                <a:lnTo>
                  <a:pt x="190837" y="267369"/>
                </a:lnTo>
                <a:close/>
              </a:path>
              <a:path w="3338829" h="457835">
                <a:moveTo>
                  <a:pt x="191525" y="267042"/>
                </a:moveTo>
                <a:lnTo>
                  <a:pt x="191376" y="267042"/>
                </a:lnTo>
                <a:lnTo>
                  <a:pt x="190837" y="267369"/>
                </a:lnTo>
                <a:lnTo>
                  <a:pt x="191525" y="267042"/>
                </a:lnTo>
                <a:close/>
              </a:path>
              <a:path w="3338829" h="457835">
                <a:moveTo>
                  <a:pt x="3131451" y="263872"/>
                </a:moveTo>
                <a:lnTo>
                  <a:pt x="3131876" y="264121"/>
                </a:lnTo>
                <a:lnTo>
                  <a:pt x="3131451" y="263872"/>
                </a:lnTo>
                <a:close/>
              </a:path>
              <a:path w="3338829" h="457835">
                <a:moveTo>
                  <a:pt x="3131032" y="263626"/>
                </a:moveTo>
                <a:lnTo>
                  <a:pt x="3131451" y="263872"/>
                </a:lnTo>
                <a:lnTo>
                  <a:pt x="3131985" y="264121"/>
                </a:lnTo>
                <a:lnTo>
                  <a:pt x="3131032" y="263626"/>
                </a:lnTo>
                <a:close/>
              </a:path>
              <a:path w="3338829" h="457835">
                <a:moveTo>
                  <a:pt x="3109930" y="228384"/>
                </a:moveTo>
                <a:lnTo>
                  <a:pt x="3055556" y="228384"/>
                </a:lnTo>
                <a:lnTo>
                  <a:pt x="3056318" y="228701"/>
                </a:lnTo>
                <a:lnTo>
                  <a:pt x="3131451" y="263872"/>
                </a:lnTo>
                <a:lnTo>
                  <a:pt x="3131032" y="263626"/>
                </a:lnTo>
                <a:lnTo>
                  <a:pt x="3176554" y="263626"/>
                </a:lnTo>
                <a:lnTo>
                  <a:pt x="3142221" y="243484"/>
                </a:lnTo>
                <a:lnTo>
                  <a:pt x="3109930" y="228384"/>
                </a:lnTo>
                <a:close/>
              </a:path>
              <a:path w="3338829" h="457835">
                <a:moveTo>
                  <a:pt x="270090" y="229755"/>
                </a:moveTo>
                <a:lnTo>
                  <a:pt x="269265" y="230111"/>
                </a:lnTo>
                <a:lnTo>
                  <a:pt x="269660" y="229960"/>
                </a:lnTo>
                <a:lnTo>
                  <a:pt x="270090" y="229755"/>
                </a:lnTo>
                <a:close/>
              </a:path>
              <a:path w="3338829" h="457835">
                <a:moveTo>
                  <a:pt x="269660" y="229960"/>
                </a:moveTo>
                <a:lnTo>
                  <a:pt x="269265" y="230111"/>
                </a:lnTo>
                <a:lnTo>
                  <a:pt x="269660" y="229960"/>
                </a:lnTo>
                <a:close/>
              </a:path>
              <a:path w="3338829" h="457835">
                <a:moveTo>
                  <a:pt x="270194" y="229755"/>
                </a:moveTo>
                <a:lnTo>
                  <a:pt x="269660" y="229960"/>
                </a:lnTo>
                <a:lnTo>
                  <a:pt x="270194" y="229755"/>
                </a:lnTo>
                <a:close/>
              </a:path>
              <a:path w="3338829" h="457835">
                <a:moveTo>
                  <a:pt x="3055864" y="228527"/>
                </a:moveTo>
                <a:lnTo>
                  <a:pt x="3056235" y="228701"/>
                </a:lnTo>
                <a:lnTo>
                  <a:pt x="3055864" y="228527"/>
                </a:lnTo>
                <a:close/>
              </a:path>
              <a:path w="3338829" h="457835">
                <a:moveTo>
                  <a:pt x="3055556" y="228384"/>
                </a:moveTo>
                <a:lnTo>
                  <a:pt x="3055864" y="228527"/>
                </a:lnTo>
                <a:lnTo>
                  <a:pt x="3056318" y="228701"/>
                </a:lnTo>
                <a:lnTo>
                  <a:pt x="3055556" y="228384"/>
                </a:lnTo>
                <a:close/>
              </a:path>
              <a:path w="3338829" h="457835">
                <a:moveTo>
                  <a:pt x="3032922" y="195110"/>
                </a:moveTo>
                <a:lnTo>
                  <a:pt x="2968421" y="195110"/>
                </a:lnTo>
                <a:lnTo>
                  <a:pt x="2969056" y="195338"/>
                </a:lnTo>
                <a:lnTo>
                  <a:pt x="3055864" y="228527"/>
                </a:lnTo>
                <a:lnTo>
                  <a:pt x="3055556" y="228384"/>
                </a:lnTo>
                <a:lnTo>
                  <a:pt x="3109930" y="228384"/>
                </a:lnTo>
                <a:lnTo>
                  <a:pt x="3064929" y="207340"/>
                </a:lnTo>
                <a:lnTo>
                  <a:pt x="3032922" y="195110"/>
                </a:lnTo>
                <a:close/>
              </a:path>
              <a:path w="3338829" h="457835">
                <a:moveTo>
                  <a:pt x="2968842" y="195270"/>
                </a:moveTo>
                <a:lnTo>
                  <a:pt x="2969019" y="195338"/>
                </a:lnTo>
                <a:lnTo>
                  <a:pt x="2968842" y="195270"/>
                </a:lnTo>
                <a:close/>
              </a:path>
              <a:path w="3338829" h="457835">
                <a:moveTo>
                  <a:pt x="2946698" y="164109"/>
                </a:moveTo>
                <a:lnTo>
                  <a:pt x="2870377" y="164109"/>
                </a:lnTo>
                <a:lnTo>
                  <a:pt x="2870911" y="164274"/>
                </a:lnTo>
                <a:lnTo>
                  <a:pt x="2968842" y="195270"/>
                </a:lnTo>
                <a:lnTo>
                  <a:pt x="2968421" y="195110"/>
                </a:lnTo>
                <a:lnTo>
                  <a:pt x="3032922" y="195110"/>
                </a:lnTo>
                <a:lnTo>
                  <a:pt x="2976321" y="173481"/>
                </a:lnTo>
                <a:lnTo>
                  <a:pt x="2946698" y="164109"/>
                </a:lnTo>
                <a:close/>
              </a:path>
              <a:path w="3338829" h="457835">
                <a:moveTo>
                  <a:pt x="361324" y="194859"/>
                </a:moveTo>
                <a:lnTo>
                  <a:pt x="360972" y="194970"/>
                </a:lnTo>
                <a:lnTo>
                  <a:pt x="361324" y="194859"/>
                </a:lnTo>
                <a:close/>
              </a:path>
              <a:path w="3338829" h="457835">
                <a:moveTo>
                  <a:pt x="361699" y="194741"/>
                </a:moveTo>
                <a:lnTo>
                  <a:pt x="361324" y="194859"/>
                </a:lnTo>
                <a:lnTo>
                  <a:pt x="361699" y="194741"/>
                </a:lnTo>
                <a:close/>
              </a:path>
              <a:path w="3338829" h="457835">
                <a:moveTo>
                  <a:pt x="2870841" y="164255"/>
                </a:moveTo>
                <a:close/>
              </a:path>
              <a:path w="3338829" h="457835">
                <a:moveTo>
                  <a:pt x="2852486" y="135597"/>
                </a:moveTo>
                <a:lnTo>
                  <a:pt x="2762148" y="135597"/>
                </a:lnTo>
                <a:lnTo>
                  <a:pt x="2762618" y="135712"/>
                </a:lnTo>
                <a:lnTo>
                  <a:pt x="2870841" y="164255"/>
                </a:lnTo>
                <a:lnTo>
                  <a:pt x="2870377" y="164109"/>
                </a:lnTo>
                <a:lnTo>
                  <a:pt x="2946698" y="164109"/>
                </a:lnTo>
                <a:lnTo>
                  <a:pt x="2877057" y="142074"/>
                </a:lnTo>
                <a:lnTo>
                  <a:pt x="2852486" y="135597"/>
                </a:lnTo>
                <a:close/>
              </a:path>
              <a:path w="3338829" h="457835">
                <a:moveTo>
                  <a:pt x="465139" y="162280"/>
                </a:moveTo>
                <a:lnTo>
                  <a:pt x="464691" y="162396"/>
                </a:lnTo>
                <a:lnTo>
                  <a:pt x="465139" y="162280"/>
                </a:lnTo>
                <a:close/>
              </a:path>
              <a:path w="3338829" h="457835">
                <a:moveTo>
                  <a:pt x="2762402" y="135664"/>
                </a:moveTo>
                <a:lnTo>
                  <a:pt x="2762581" y="135712"/>
                </a:lnTo>
                <a:lnTo>
                  <a:pt x="2762402" y="135664"/>
                </a:lnTo>
                <a:close/>
              </a:path>
              <a:path w="3338829" h="457835">
                <a:moveTo>
                  <a:pt x="2752030" y="109816"/>
                </a:moveTo>
                <a:lnTo>
                  <a:pt x="2644482" y="109816"/>
                </a:lnTo>
                <a:lnTo>
                  <a:pt x="2644889" y="109893"/>
                </a:lnTo>
                <a:lnTo>
                  <a:pt x="2762402" y="135664"/>
                </a:lnTo>
                <a:lnTo>
                  <a:pt x="2762148" y="135597"/>
                </a:lnTo>
                <a:lnTo>
                  <a:pt x="2852486" y="135597"/>
                </a:lnTo>
                <a:lnTo>
                  <a:pt x="2767787" y="113271"/>
                </a:lnTo>
                <a:lnTo>
                  <a:pt x="2752030" y="109816"/>
                </a:lnTo>
                <a:close/>
              </a:path>
              <a:path w="3338829" h="457835">
                <a:moveTo>
                  <a:pt x="2644553" y="109832"/>
                </a:moveTo>
                <a:lnTo>
                  <a:pt x="2644830" y="109893"/>
                </a:lnTo>
                <a:lnTo>
                  <a:pt x="2644553" y="109832"/>
                </a:lnTo>
                <a:close/>
              </a:path>
              <a:path w="3338829" h="457835">
                <a:moveTo>
                  <a:pt x="2647451" y="86956"/>
                </a:moveTo>
                <a:lnTo>
                  <a:pt x="2518067" y="86956"/>
                </a:lnTo>
                <a:lnTo>
                  <a:pt x="2518435" y="87020"/>
                </a:lnTo>
                <a:lnTo>
                  <a:pt x="2644553" y="109832"/>
                </a:lnTo>
                <a:lnTo>
                  <a:pt x="2752030" y="109816"/>
                </a:lnTo>
                <a:lnTo>
                  <a:pt x="2649207" y="87274"/>
                </a:lnTo>
                <a:lnTo>
                  <a:pt x="2647451" y="86956"/>
                </a:lnTo>
                <a:close/>
              </a:path>
              <a:path w="3338829" h="457835">
                <a:moveTo>
                  <a:pt x="703863" y="106074"/>
                </a:moveTo>
                <a:lnTo>
                  <a:pt x="703452" y="106146"/>
                </a:lnTo>
                <a:lnTo>
                  <a:pt x="703863" y="106074"/>
                </a:lnTo>
                <a:close/>
              </a:path>
              <a:path w="3338829" h="457835">
                <a:moveTo>
                  <a:pt x="2518344" y="87007"/>
                </a:moveTo>
                <a:close/>
              </a:path>
              <a:path w="3338829" h="457835">
                <a:moveTo>
                  <a:pt x="2430683" y="50876"/>
                </a:moveTo>
                <a:lnTo>
                  <a:pt x="2241842" y="50876"/>
                </a:lnTo>
                <a:lnTo>
                  <a:pt x="2242172" y="50914"/>
                </a:lnTo>
                <a:lnTo>
                  <a:pt x="2383967" y="67284"/>
                </a:lnTo>
                <a:lnTo>
                  <a:pt x="2518344" y="87007"/>
                </a:lnTo>
                <a:lnTo>
                  <a:pt x="2518067" y="86956"/>
                </a:lnTo>
                <a:lnTo>
                  <a:pt x="2647451" y="86956"/>
                </a:lnTo>
                <a:lnTo>
                  <a:pt x="2521966" y="64262"/>
                </a:lnTo>
                <a:lnTo>
                  <a:pt x="2430683" y="50876"/>
                </a:lnTo>
                <a:close/>
              </a:path>
              <a:path w="3338829" h="457835">
                <a:moveTo>
                  <a:pt x="2383612" y="67246"/>
                </a:moveTo>
                <a:lnTo>
                  <a:pt x="2383871" y="67284"/>
                </a:lnTo>
                <a:lnTo>
                  <a:pt x="2383612" y="67246"/>
                </a:lnTo>
                <a:close/>
              </a:path>
              <a:path w="3338829" h="457835">
                <a:moveTo>
                  <a:pt x="2242171" y="50914"/>
                </a:moveTo>
                <a:close/>
              </a:path>
              <a:path w="3338829" h="457835">
                <a:moveTo>
                  <a:pt x="2331594" y="38061"/>
                </a:moveTo>
                <a:lnTo>
                  <a:pt x="2093442" y="38061"/>
                </a:lnTo>
                <a:lnTo>
                  <a:pt x="2093760" y="38087"/>
                </a:lnTo>
                <a:lnTo>
                  <a:pt x="2242171" y="50914"/>
                </a:lnTo>
                <a:lnTo>
                  <a:pt x="2241842" y="50876"/>
                </a:lnTo>
                <a:lnTo>
                  <a:pt x="2430683" y="50876"/>
                </a:lnTo>
                <a:lnTo>
                  <a:pt x="2386774" y="44437"/>
                </a:lnTo>
                <a:lnTo>
                  <a:pt x="2331594" y="38061"/>
                </a:lnTo>
                <a:close/>
              </a:path>
              <a:path w="3338829" h="457835">
                <a:moveTo>
                  <a:pt x="2093686" y="38082"/>
                </a:moveTo>
                <a:close/>
              </a:path>
              <a:path w="3338829" h="457835">
                <a:moveTo>
                  <a:pt x="2253222" y="29006"/>
                </a:moveTo>
                <a:lnTo>
                  <a:pt x="1939124" y="29006"/>
                </a:lnTo>
                <a:lnTo>
                  <a:pt x="1939429" y="29019"/>
                </a:lnTo>
                <a:lnTo>
                  <a:pt x="2093686" y="38082"/>
                </a:lnTo>
                <a:lnTo>
                  <a:pt x="2093442" y="38061"/>
                </a:lnTo>
                <a:lnTo>
                  <a:pt x="2331594" y="38061"/>
                </a:lnTo>
                <a:lnTo>
                  <a:pt x="2253222" y="29006"/>
                </a:lnTo>
                <a:close/>
              </a:path>
              <a:path w="3338829" h="457835">
                <a:moveTo>
                  <a:pt x="1939235" y="29013"/>
                </a:moveTo>
                <a:lnTo>
                  <a:pt x="1939429" y="29019"/>
                </a:lnTo>
                <a:lnTo>
                  <a:pt x="1939235" y="29013"/>
                </a:lnTo>
                <a:close/>
              </a:path>
              <a:path w="3338829" h="457835">
                <a:moveTo>
                  <a:pt x="2186987" y="23025"/>
                </a:moveTo>
                <a:lnTo>
                  <a:pt x="1610427" y="23026"/>
                </a:lnTo>
                <a:lnTo>
                  <a:pt x="1779892" y="23901"/>
                </a:lnTo>
                <a:lnTo>
                  <a:pt x="1779574" y="23901"/>
                </a:lnTo>
                <a:lnTo>
                  <a:pt x="1939235" y="29013"/>
                </a:lnTo>
                <a:lnTo>
                  <a:pt x="2253222" y="29006"/>
                </a:lnTo>
                <a:lnTo>
                  <a:pt x="2244318" y="27978"/>
                </a:lnTo>
                <a:lnTo>
                  <a:pt x="2186987" y="23025"/>
                </a:lnTo>
                <a:close/>
              </a:path>
            </a:pathLst>
          </a:custGeom>
          <a:solidFill>
            <a:srgbClr val="000000"/>
          </a:solidFill>
        </p:spPr>
        <p:txBody>
          <a:bodyPr wrap="square" lIns="0" tIns="0" rIns="0" bIns="0" rtlCol="0"/>
          <a:lstStyle/>
          <a:p>
            <a:endParaRPr/>
          </a:p>
        </p:txBody>
      </p:sp>
      <p:sp>
        <p:nvSpPr>
          <p:cNvPr id="16" name="object 16"/>
          <p:cNvSpPr/>
          <p:nvPr/>
        </p:nvSpPr>
        <p:spPr>
          <a:xfrm>
            <a:off x="7836484" y="5443397"/>
            <a:ext cx="3243580" cy="518795"/>
          </a:xfrm>
          <a:custGeom>
            <a:avLst/>
            <a:gdLst/>
            <a:ahLst/>
            <a:cxnLst/>
            <a:rect l="l" t="t" r="r" b="b"/>
            <a:pathLst>
              <a:path w="3243579" h="518795">
                <a:moveTo>
                  <a:pt x="66915" y="133877"/>
                </a:moveTo>
                <a:lnTo>
                  <a:pt x="51840" y="134024"/>
                </a:lnTo>
                <a:lnTo>
                  <a:pt x="46977" y="146024"/>
                </a:lnTo>
                <a:lnTo>
                  <a:pt x="56883" y="157493"/>
                </a:lnTo>
                <a:lnTo>
                  <a:pt x="108635" y="201599"/>
                </a:lnTo>
                <a:lnTo>
                  <a:pt x="171424" y="243382"/>
                </a:lnTo>
                <a:lnTo>
                  <a:pt x="244652" y="282785"/>
                </a:lnTo>
                <a:lnTo>
                  <a:pt x="327698" y="319709"/>
                </a:lnTo>
                <a:lnTo>
                  <a:pt x="420058" y="354045"/>
                </a:lnTo>
                <a:lnTo>
                  <a:pt x="520928" y="385578"/>
                </a:lnTo>
                <a:lnTo>
                  <a:pt x="629894" y="414213"/>
                </a:lnTo>
                <a:lnTo>
                  <a:pt x="746290" y="439761"/>
                </a:lnTo>
                <a:lnTo>
                  <a:pt x="869505" y="462055"/>
                </a:lnTo>
                <a:lnTo>
                  <a:pt x="998931" y="480918"/>
                </a:lnTo>
                <a:lnTo>
                  <a:pt x="1133944" y="496176"/>
                </a:lnTo>
                <a:lnTo>
                  <a:pt x="1273924" y="507653"/>
                </a:lnTo>
                <a:lnTo>
                  <a:pt x="1418272" y="515174"/>
                </a:lnTo>
                <a:lnTo>
                  <a:pt x="1566354" y="518558"/>
                </a:lnTo>
                <a:lnTo>
                  <a:pt x="1732876" y="517274"/>
                </a:lnTo>
                <a:lnTo>
                  <a:pt x="1895043" y="510763"/>
                </a:lnTo>
                <a:lnTo>
                  <a:pt x="2052015" y="499277"/>
                </a:lnTo>
                <a:lnTo>
                  <a:pt x="2086908" y="495531"/>
                </a:lnTo>
                <a:lnTo>
                  <a:pt x="1566354" y="495528"/>
                </a:lnTo>
                <a:lnTo>
                  <a:pt x="1566537" y="495527"/>
                </a:lnTo>
                <a:lnTo>
                  <a:pt x="1419057" y="492154"/>
                </a:lnTo>
                <a:lnTo>
                  <a:pt x="1275295" y="484665"/>
                </a:lnTo>
                <a:lnTo>
                  <a:pt x="1136002" y="473238"/>
                </a:lnTo>
                <a:lnTo>
                  <a:pt x="1001699" y="458055"/>
                </a:lnTo>
                <a:lnTo>
                  <a:pt x="873023" y="439295"/>
                </a:lnTo>
                <a:lnTo>
                  <a:pt x="750608" y="417139"/>
                </a:lnTo>
                <a:lnTo>
                  <a:pt x="635063" y="391770"/>
                </a:lnTo>
                <a:lnTo>
                  <a:pt x="527597" y="363519"/>
                </a:lnTo>
                <a:lnTo>
                  <a:pt x="527037" y="363372"/>
                </a:lnTo>
                <a:lnTo>
                  <a:pt x="427781" y="332332"/>
                </a:lnTo>
                <a:lnTo>
                  <a:pt x="427151" y="332135"/>
                </a:lnTo>
                <a:lnTo>
                  <a:pt x="336794" y="298521"/>
                </a:lnTo>
                <a:lnTo>
                  <a:pt x="336067" y="298250"/>
                </a:lnTo>
                <a:lnTo>
                  <a:pt x="255266" y="262301"/>
                </a:lnTo>
                <a:lnTo>
                  <a:pt x="254406" y="261919"/>
                </a:lnTo>
                <a:lnTo>
                  <a:pt x="183845" y="223912"/>
                </a:lnTo>
                <a:lnTo>
                  <a:pt x="182816" y="223358"/>
                </a:lnTo>
                <a:lnTo>
                  <a:pt x="123205" y="183629"/>
                </a:lnTo>
                <a:lnTo>
                  <a:pt x="123050" y="183629"/>
                </a:lnTo>
                <a:lnTo>
                  <a:pt x="121970" y="182807"/>
                </a:lnTo>
                <a:lnTo>
                  <a:pt x="73951" y="141782"/>
                </a:lnTo>
                <a:lnTo>
                  <a:pt x="73736" y="141782"/>
                </a:lnTo>
                <a:lnTo>
                  <a:pt x="72491" y="140538"/>
                </a:lnTo>
                <a:lnTo>
                  <a:pt x="72662" y="140538"/>
                </a:lnTo>
                <a:lnTo>
                  <a:pt x="66915" y="133877"/>
                </a:lnTo>
                <a:close/>
              </a:path>
              <a:path w="3243579" h="518795">
                <a:moveTo>
                  <a:pt x="1566537" y="495527"/>
                </a:moveTo>
                <a:lnTo>
                  <a:pt x="1566354" y="495528"/>
                </a:lnTo>
                <a:lnTo>
                  <a:pt x="1566710" y="495531"/>
                </a:lnTo>
                <a:lnTo>
                  <a:pt x="1566537" y="495527"/>
                </a:lnTo>
                <a:close/>
              </a:path>
              <a:path w="3243579" h="518795">
                <a:moveTo>
                  <a:pt x="1732323" y="494249"/>
                </a:moveTo>
                <a:lnTo>
                  <a:pt x="1566537" y="495527"/>
                </a:lnTo>
                <a:lnTo>
                  <a:pt x="2086945" y="495527"/>
                </a:lnTo>
                <a:lnTo>
                  <a:pt x="2098772" y="494257"/>
                </a:lnTo>
                <a:lnTo>
                  <a:pt x="1732140" y="494257"/>
                </a:lnTo>
                <a:lnTo>
                  <a:pt x="1732323" y="494249"/>
                </a:lnTo>
                <a:close/>
              </a:path>
              <a:path w="3243579" h="518795">
                <a:moveTo>
                  <a:pt x="1893747" y="487768"/>
                </a:moveTo>
                <a:lnTo>
                  <a:pt x="1732323" y="494249"/>
                </a:lnTo>
                <a:lnTo>
                  <a:pt x="2098855" y="494248"/>
                </a:lnTo>
                <a:lnTo>
                  <a:pt x="2159072" y="487782"/>
                </a:lnTo>
                <a:lnTo>
                  <a:pt x="1893557" y="487782"/>
                </a:lnTo>
                <a:lnTo>
                  <a:pt x="1893747" y="487768"/>
                </a:lnTo>
                <a:close/>
              </a:path>
              <a:path w="3243579" h="518795">
                <a:moveTo>
                  <a:pt x="1419124" y="492157"/>
                </a:moveTo>
                <a:lnTo>
                  <a:pt x="1419301" y="492166"/>
                </a:lnTo>
                <a:lnTo>
                  <a:pt x="1419526" y="492166"/>
                </a:lnTo>
                <a:lnTo>
                  <a:pt x="1419124" y="492157"/>
                </a:lnTo>
                <a:close/>
              </a:path>
              <a:path w="3243579" h="518795">
                <a:moveTo>
                  <a:pt x="1419057" y="492154"/>
                </a:moveTo>
                <a:close/>
              </a:path>
              <a:path w="3243579" h="518795">
                <a:moveTo>
                  <a:pt x="2159273" y="487761"/>
                </a:moveTo>
                <a:lnTo>
                  <a:pt x="1893938" y="487761"/>
                </a:lnTo>
                <a:lnTo>
                  <a:pt x="1893557" y="487782"/>
                </a:lnTo>
                <a:lnTo>
                  <a:pt x="2159072" y="487782"/>
                </a:lnTo>
                <a:lnTo>
                  <a:pt x="2159273" y="487761"/>
                </a:lnTo>
                <a:close/>
              </a:path>
              <a:path w="3243579" h="518795">
                <a:moveTo>
                  <a:pt x="2249959" y="476324"/>
                </a:moveTo>
                <a:lnTo>
                  <a:pt x="2050148" y="476324"/>
                </a:lnTo>
                <a:lnTo>
                  <a:pt x="1893747" y="487768"/>
                </a:lnTo>
                <a:lnTo>
                  <a:pt x="1893938" y="487761"/>
                </a:lnTo>
                <a:lnTo>
                  <a:pt x="2159273" y="487761"/>
                </a:lnTo>
                <a:lnTo>
                  <a:pt x="2202967" y="483069"/>
                </a:lnTo>
                <a:lnTo>
                  <a:pt x="2249959" y="476324"/>
                </a:lnTo>
                <a:close/>
              </a:path>
              <a:path w="3243579" h="518795">
                <a:moveTo>
                  <a:pt x="1275471" y="484674"/>
                </a:moveTo>
                <a:lnTo>
                  <a:pt x="1275638" y="484687"/>
                </a:lnTo>
                <a:lnTo>
                  <a:pt x="1275471" y="484674"/>
                </a:lnTo>
                <a:close/>
              </a:path>
              <a:path w="3243579" h="518795">
                <a:moveTo>
                  <a:pt x="1275359" y="484665"/>
                </a:moveTo>
                <a:close/>
              </a:path>
              <a:path w="3243579" h="518795">
                <a:moveTo>
                  <a:pt x="2359068" y="460194"/>
                </a:moveTo>
                <a:lnTo>
                  <a:pt x="2200300" y="460194"/>
                </a:lnTo>
                <a:lnTo>
                  <a:pt x="2049914" y="476342"/>
                </a:lnTo>
                <a:lnTo>
                  <a:pt x="2050148" y="476324"/>
                </a:lnTo>
                <a:lnTo>
                  <a:pt x="2249959" y="476324"/>
                </a:lnTo>
                <a:lnTo>
                  <a:pt x="2347048" y="462389"/>
                </a:lnTo>
                <a:lnTo>
                  <a:pt x="2359068" y="460194"/>
                </a:lnTo>
                <a:close/>
              </a:path>
              <a:path w="3243579" h="518795">
                <a:moveTo>
                  <a:pt x="1136192" y="473254"/>
                </a:moveTo>
                <a:lnTo>
                  <a:pt x="1136357" y="473273"/>
                </a:lnTo>
                <a:lnTo>
                  <a:pt x="1136192" y="473254"/>
                </a:lnTo>
                <a:close/>
              </a:path>
              <a:path w="3243579" h="518795">
                <a:moveTo>
                  <a:pt x="1136054" y="473238"/>
                </a:moveTo>
                <a:lnTo>
                  <a:pt x="1136192" y="473254"/>
                </a:lnTo>
                <a:lnTo>
                  <a:pt x="1136054" y="473238"/>
                </a:lnTo>
                <a:close/>
              </a:path>
              <a:path w="3243579" h="518795">
                <a:moveTo>
                  <a:pt x="2471733" y="439624"/>
                </a:moveTo>
                <a:lnTo>
                  <a:pt x="2343556" y="439624"/>
                </a:lnTo>
                <a:lnTo>
                  <a:pt x="2200092" y="460217"/>
                </a:lnTo>
                <a:lnTo>
                  <a:pt x="2200300" y="460194"/>
                </a:lnTo>
                <a:lnTo>
                  <a:pt x="2359068" y="460194"/>
                </a:lnTo>
                <a:lnTo>
                  <a:pt x="2471733" y="439624"/>
                </a:lnTo>
                <a:close/>
              </a:path>
              <a:path w="3243579" h="518795">
                <a:moveTo>
                  <a:pt x="1001904" y="458079"/>
                </a:moveTo>
                <a:lnTo>
                  <a:pt x="1002068" y="458102"/>
                </a:lnTo>
                <a:lnTo>
                  <a:pt x="1001904" y="458079"/>
                </a:lnTo>
                <a:close/>
              </a:path>
              <a:path w="3243579" h="518795">
                <a:moveTo>
                  <a:pt x="1001745" y="458055"/>
                </a:moveTo>
                <a:lnTo>
                  <a:pt x="1001904" y="458079"/>
                </a:lnTo>
                <a:lnTo>
                  <a:pt x="1001745" y="458055"/>
                </a:lnTo>
                <a:close/>
              </a:path>
              <a:path w="3243579" h="518795">
                <a:moveTo>
                  <a:pt x="2583581" y="414874"/>
                </a:moveTo>
                <a:lnTo>
                  <a:pt x="2479078" y="414874"/>
                </a:lnTo>
                <a:lnTo>
                  <a:pt x="2343358" y="439652"/>
                </a:lnTo>
                <a:lnTo>
                  <a:pt x="2343556" y="439624"/>
                </a:lnTo>
                <a:lnTo>
                  <a:pt x="2471733" y="439624"/>
                </a:lnTo>
                <a:lnTo>
                  <a:pt x="2483446" y="437485"/>
                </a:lnTo>
                <a:lnTo>
                  <a:pt x="2583581" y="414874"/>
                </a:lnTo>
                <a:close/>
              </a:path>
              <a:path w="3243579" h="518795">
                <a:moveTo>
                  <a:pt x="873243" y="439327"/>
                </a:moveTo>
                <a:lnTo>
                  <a:pt x="873417" y="439359"/>
                </a:lnTo>
                <a:lnTo>
                  <a:pt x="873243" y="439327"/>
                </a:lnTo>
                <a:close/>
              </a:path>
              <a:path w="3243579" h="518795">
                <a:moveTo>
                  <a:pt x="873066" y="439295"/>
                </a:moveTo>
                <a:lnTo>
                  <a:pt x="873243" y="439327"/>
                </a:lnTo>
                <a:lnTo>
                  <a:pt x="873066" y="439295"/>
                </a:lnTo>
                <a:close/>
              </a:path>
              <a:path w="3243579" h="518795">
                <a:moveTo>
                  <a:pt x="750819" y="417177"/>
                </a:moveTo>
                <a:lnTo>
                  <a:pt x="751027" y="417222"/>
                </a:lnTo>
                <a:lnTo>
                  <a:pt x="750819" y="417177"/>
                </a:lnTo>
                <a:close/>
              </a:path>
              <a:path w="3243579" h="518795">
                <a:moveTo>
                  <a:pt x="750645" y="417139"/>
                </a:moveTo>
                <a:lnTo>
                  <a:pt x="750819" y="417177"/>
                </a:lnTo>
                <a:lnTo>
                  <a:pt x="750645" y="417139"/>
                </a:lnTo>
                <a:close/>
              </a:path>
              <a:path w="3243579" h="518795">
                <a:moveTo>
                  <a:pt x="2692787" y="386200"/>
                </a:moveTo>
                <a:lnTo>
                  <a:pt x="2606014" y="386200"/>
                </a:lnTo>
                <a:lnTo>
                  <a:pt x="2478827" y="414920"/>
                </a:lnTo>
                <a:lnTo>
                  <a:pt x="2479078" y="414874"/>
                </a:lnTo>
                <a:lnTo>
                  <a:pt x="2583581" y="414874"/>
                </a:lnTo>
                <a:lnTo>
                  <a:pt x="2611348" y="408604"/>
                </a:lnTo>
                <a:lnTo>
                  <a:pt x="2692787" y="386200"/>
                </a:lnTo>
                <a:close/>
              </a:path>
              <a:path w="3243579" h="518795">
                <a:moveTo>
                  <a:pt x="635286" y="391819"/>
                </a:moveTo>
                <a:lnTo>
                  <a:pt x="635520" y="391881"/>
                </a:lnTo>
                <a:lnTo>
                  <a:pt x="635286" y="391819"/>
                </a:lnTo>
                <a:close/>
              </a:path>
              <a:path w="3243579" h="518795">
                <a:moveTo>
                  <a:pt x="635100" y="391770"/>
                </a:moveTo>
                <a:lnTo>
                  <a:pt x="635286" y="391819"/>
                </a:lnTo>
                <a:lnTo>
                  <a:pt x="635100" y="391770"/>
                </a:lnTo>
                <a:close/>
              </a:path>
              <a:path w="3243579" h="518795">
                <a:moveTo>
                  <a:pt x="2796317" y="353867"/>
                </a:moveTo>
                <a:lnTo>
                  <a:pt x="2723502" y="353867"/>
                </a:lnTo>
                <a:lnTo>
                  <a:pt x="2722918" y="354045"/>
                </a:lnTo>
                <a:lnTo>
                  <a:pt x="2605736" y="386263"/>
                </a:lnTo>
                <a:lnTo>
                  <a:pt x="2606014" y="386200"/>
                </a:lnTo>
                <a:lnTo>
                  <a:pt x="2692787" y="386200"/>
                </a:lnTo>
                <a:lnTo>
                  <a:pt x="2729903" y="375989"/>
                </a:lnTo>
                <a:lnTo>
                  <a:pt x="2796317" y="353867"/>
                </a:lnTo>
                <a:close/>
              </a:path>
              <a:path w="3243579" h="518795">
                <a:moveTo>
                  <a:pt x="527267" y="363432"/>
                </a:moveTo>
                <a:lnTo>
                  <a:pt x="527545" y="363519"/>
                </a:lnTo>
                <a:lnTo>
                  <a:pt x="527267" y="363432"/>
                </a:lnTo>
                <a:close/>
              </a:path>
              <a:path w="3243579" h="518795">
                <a:moveTo>
                  <a:pt x="527074" y="363372"/>
                </a:moveTo>
                <a:lnTo>
                  <a:pt x="527267" y="363432"/>
                </a:lnTo>
                <a:lnTo>
                  <a:pt x="527074" y="363372"/>
                </a:lnTo>
                <a:close/>
              </a:path>
              <a:path w="3243579" h="518795">
                <a:moveTo>
                  <a:pt x="2723212" y="353947"/>
                </a:moveTo>
                <a:lnTo>
                  <a:pt x="2722855" y="354045"/>
                </a:lnTo>
                <a:lnTo>
                  <a:pt x="2723212" y="353947"/>
                </a:lnTo>
                <a:close/>
              </a:path>
              <a:path w="3243579" h="518795">
                <a:moveTo>
                  <a:pt x="2892094" y="318141"/>
                </a:moveTo>
                <a:lnTo>
                  <a:pt x="2830703" y="318141"/>
                </a:lnTo>
                <a:lnTo>
                  <a:pt x="2830017" y="318390"/>
                </a:lnTo>
                <a:lnTo>
                  <a:pt x="2723212" y="353947"/>
                </a:lnTo>
                <a:lnTo>
                  <a:pt x="2723502" y="353867"/>
                </a:lnTo>
                <a:lnTo>
                  <a:pt x="2796317" y="353867"/>
                </a:lnTo>
                <a:lnTo>
                  <a:pt x="2838322" y="339876"/>
                </a:lnTo>
                <a:lnTo>
                  <a:pt x="2892094" y="318141"/>
                </a:lnTo>
                <a:close/>
              </a:path>
              <a:path w="3243579" h="518795">
                <a:moveTo>
                  <a:pt x="427495" y="332242"/>
                </a:moveTo>
                <a:lnTo>
                  <a:pt x="427735" y="332332"/>
                </a:lnTo>
                <a:lnTo>
                  <a:pt x="427495" y="332242"/>
                </a:lnTo>
                <a:close/>
              </a:path>
              <a:path w="3243579" h="518795">
                <a:moveTo>
                  <a:pt x="427206" y="332135"/>
                </a:moveTo>
                <a:lnTo>
                  <a:pt x="427495" y="332242"/>
                </a:lnTo>
                <a:lnTo>
                  <a:pt x="427206" y="332135"/>
                </a:lnTo>
                <a:close/>
              </a:path>
              <a:path w="3243579" h="518795">
                <a:moveTo>
                  <a:pt x="2830305" y="318273"/>
                </a:moveTo>
                <a:lnTo>
                  <a:pt x="2829955" y="318390"/>
                </a:lnTo>
                <a:lnTo>
                  <a:pt x="2830305" y="318273"/>
                </a:lnTo>
                <a:close/>
              </a:path>
              <a:path w="3243579" h="518795">
                <a:moveTo>
                  <a:pt x="2978530" y="279300"/>
                </a:moveTo>
                <a:lnTo>
                  <a:pt x="2926740" y="279300"/>
                </a:lnTo>
                <a:lnTo>
                  <a:pt x="2925940" y="279657"/>
                </a:lnTo>
                <a:lnTo>
                  <a:pt x="2830305" y="318273"/>
                </a:lnTo>
                <a:lnTo>
                  <a:pt x="2830703" y="318141"/>
                </a:lnTo>
                <a:lnTo>
                  <a:pt x="2892094" y="318141"/>
                </a:lnTo>
                <a:lnTo>
                  <a:pt x="2935770" y="300487"/>
                </a:lnTo>
                <a:lnTo>
                  <a:pt x="2978530" y="279300"/>
                </a:lnTo>
                <a:close/>
              </a:path>
              <a:path w="3243579" h="518795">
                <a:moveTo>
                  <a:pt x="336384" y="298368"/>
                </a:moveTo>
                <a:lnTo>
                  <a:pt x="336727" y="298521"/>
                </a:lnTo>
                <a:lnTo>
                  <a:pt x="336384" y="298368"/>
                </a:lnTo>
                <a:close/>
              </a:path>
              <a:path w="3243579" h="518795">
                <a:moveTo>
                  <a:pt x="336119" y="298250"/>
                </a:moveTo>
                <a:lnTo>
                  <a:pt x="336384" y="298368"/>
                </a:lnTo>
                <a:lnTo>
                  <a:pt x="336119" y="298250"/>
                </a:lnTo>
                <a:close/>
              </a:path>
              <a:path w="3243579" h="518795">
                <a:moveTo>
                  <a:pt x="2926307" y="279476"/>
                </a:moveTo>
                <a:lnTo>
                  <a:pt x="2925857" y="279657"/>
                </a:lnTo>
                <a:lnTo>
                  <a:pt x="2926307" y="279476"/>
                </a:lnTo>
                <a:close/>
              </a:path>
              <a:path w="3243579" h="518795">
                <a:moveTo>
                  <a:pt x="2926740" y="279300"/>
                </a:moveTo>
                <a:lnTo>
                  <a:pt x="2926307" y="279476"/>
                </a:lnTo>
                <a:lnTo>
                  <a:pt x="2925940" y="279657"/>
                </a:lnTo>
                <a:lnTo>
                  <a:pt x="2926740" y="279300"/>
                </a:lnTo>
                <a:close/>
              </a:path>
              <a:path w="3243579" h="518795">
                <a:moveTo>
                  <a:pt x="3054343" y="237634"/>
                </a:moveTo>
                <a:lnTo>
                  <a:pt x="3010750" y="237634"/>
                </a:lnTo>
                <a:lnTo>
                  <a:pt x="3009798" y="238166"/>
                </a:lnTo>
                <a:lnTo>
                  <a:pt x="2926307" y="279476"/>
                </a:lnTo>
                <a:lnTo>
                  <a:pt x="2926740" y="279300"/>
                </a:lnTo>
                <a:lnTo>
                  <a:pt x="2978530" y="279300"/>
                </a:lnTo>
                <a:lnTo>
                  <a:pt x="3021469" y="258025"/>
                </a:lnTo>
                <a:lnTo>
                  <a:pt x="3054343" y="237634"/>
                </a:lnTo>
                <a:close/>
              </a:path>
              <a:path w="3243579" h="518795">
                <a:moveTo>
                  <a:pt x="254406" y="261919"/>
                </a:moveTo>
                <a:lnTo>
                  <a:pt x="255181" y="262301"/>
                </a:lnTo>
                <a:lnTo>
                  <a:pt x="254776" y="262084"/>
                </a:lnTo>
                <a:lnTo>
                  <a:pt x="254406" y="261919"/>
                </a:lnTo>
                <a:close/>
              </a:path>
              <a:path w="3243579" h="518795">
                <a:moveTo>
                  <a:pt x="254776" y="262084"/>
                </a:moveTo>
                <a:lnTo>
                  <a:pt x="255181" y="262301"/>
                </a:lnTo>
                <a:lnTo>
                  <a:pt x="254776" y="262084"/>
                </a:lnTo>
                <a:close/>
              </a:path>
              <a:path w="3243579" h="518795">
                <a:moveTo>
                  <a:pt x="254470" y="261919"/>
                </a:moveTo>
                <a:lnTo>
                  <a:pt x="254776" y="262084"/>
                </a:lnTo>
                <a:lnTo>
                  <a:pt x="254470" y="261919"/>
                </a:lnTo>
                <a:close/>
              </a:path>
              <a:path w="3243579" h="518795">
                <a:moveTo>
                  <a:pt x="3010280" y="237867"/>
                </a:moveTo>
                <a:lnTo>
                  <a:pt x="3009676" y="238166"/>
                </a:lnTo>
                <a:lnTo>
                  <a:pt x="3010280" y="237867"/>
                </a:lnTo>
                <a:close/>
              </a:path>
              <a:path w="3243579" h="518795">
                <a:moveTo>
                  <a:pt x="3010750" y="237634"/>
                </a:moveTo>
                <a:lnTo>
                  <a:pt x="3010280" y="237867"/>
                </a:lnTo>
                <a:lnTo>
                  <a:pt x="3009798" y="238166"/>
                </a:lnTo>
                <a:lnTo>
                  <a:pt x="3010750" y="237634"/>
                </a:lnTo>
                <a:close/>
              </a:path>
              <a:path w="3243579" h="518795">
                <a:moveTo>
                  <a:pt x="3081267" y="193837"/>
                </a:moveTo>
                <a:lnTo>
                  <a:pt x="3010280" y="237867"/>
                </a:lnTo>
                <a:lnTo>
                  <a:pt x="3010750" y="237634"/>
                </a:lnTo>
                <a:lnTo>
                  <a:pt x="3054343" y="237634"/>
                </a:lnTo>
                <a:lnTo>
                  <a:pt x="3094608" y="212658"/>
                </a:lnTo>
                <a:lnTo>
                  <a:pt x="3117422" y="194282"/>
                </a:lnTo>
                <a:lnTo>
                  <a:pt x="3080715" y="194282"/>
                </a:lnTo>
                <a:lnTo>
                  <a:pt x="3081267" y="193837"/>
                </a:lnTo>
                <a:close/>
              </a:path>
              <a:path w="3243579" h="518795">
                <a:moveTo>
                  <a:pt x="182816" y="223358"/>
                </a:moveTo>
                <a:lnTo>
                  <a:pt x="183743" y="223912"/>
                </a:lnTo>
                <a:lnTo>
                  <a:pt x="183313" y="223625"/>
                </a:lnTo>
                <a:lnTo>
                  <a:pt x="182816" y="223358"/>
                </a:lnTo>
                <a:close/>
              </a:path>
              <a:path w="3243579" h="518795">
                <a:moveTo>
                  <a:pt x="183313" y="223625"/>
                </a:moveTo>
                <a:lnTo>
                  <a:pt x="183743" y="223912"/>
                </a:lnTo>
                <a:lnTo>
                  <a:pt x="183313" y="223625"/>
                </a:lnTo>
                <a:close/>
              </a:path>
              <a:path w="3243579" h="518795">
                <a:moveTo>
                  <a:pt x="182911" y="223358"/>
                </a:moveTo>
                <a:lnTo>
                  <a:pt x="183313" y="223625"/>
                </a:lnTo>
                <a:lnTo>
                  <a:pt x="182911" y="223358"/>
                </a:lnTo>
                <a:close/>
              </a:path>
              <a:path w="3243579" h="518795">
                <a:moveTo>
                  <a:pt x="0" y="57886"/>
                </a:moveTo>
                <a:lnTo>
                  <a:pt x="20650" y="210978"/>
                </a:lnTo>
                <a:lnTo>
                  <a:pt x="46977" y="146024"/>
                </a:lnTo>
                <a:lnTo>
                  <a:pt x="43116" y="141554"/>
                </a:lnTo>
                <a:lnTo>
                  <a:pt x="60553" y="126504"/>
                </a:lnTo>
                <a:lnTo>
                  <a:pt x="122846" y="126504"/>
                </a:lnTo>
                <a:lnTo>
                  <a:pt x="0" y="57886"/>
                </a:lnTo>
                <a:close/>
              </a:path>
              <a:path w="3243579" h="518795">
                <a:moveTo>
                  <a:pt x="3081870" y="193462"/>
                </a:moveTo>
                <a:lnTo>
                  <a:pt x="3081267" y="193837"/>
                </a:lnTo>
                <a:lnTo>
                  <a:pt x="3080715" y="194282"/>
                </a:lnTo>
                <a:lnTo>
                  <a:pt x="3081870" y="193462"/>
                </a:lnTo>
                <a:close/>
              </a:path>
              <a:path w="3243579" h="518795">
                <a:moveTo>
                  <a:pt x="3118438" y="193462"/>
                </a:moveTo>
                <a:lnTo>
                  <a:pt x="3081870" y="193462"/>
                </a:lnTo>
                <a:lnTo>
                  <a:pt x="3080715" y="194282"/>
                </a:lnTo>
                <a:lnTo>
                  <a:pt x="3117422" y="194282"/>
                </a:lnTo>
                <a:lnTo>
                  <a:pt x="3118438" y="193462"/>
                </a:lnTo>
                <a:close/>
              </a:path>
              <a:path w="3243579" h="518795">
                <a:moveTo>
                  <a:pt x="3138449" y="147775"/>
                </a:moveTo>
                <a:lnTo>
                  <a:pt x="3081267" y="193837"/>
                </a:lnTo>
                <a:lnTo>
                  <a:pt x="3081870" y="193462"/>
                </a:lnTo>
                <a:lnTo>
                  <a:pt x="3118438" y="193462"/>
                </a:lnTo>
                <a:lnTo>
                  <a:pt x="3154400" y="164494"/>
                </a:lnTo>
                <a:lnTo>
                  <a:pt x="3168750" y="148442"/>
                </a:lnTo>
                <a:lnTo>
                  <a:pt x="3137852" y="148442"/>
                </a:lnTo>
                <a:lnTo>
                  <a:pt x="3138449" y="147775"/>
                </a:lnTo>
                <a:close/>
              </a:path>
              <a:path w="3243579" h="518795">
                <a:moveTo>
                  <a:pt x="121970" y="182807"/>
                </a:moveTo>
                <a:lnTo>
                  <a:pt x="123050" y="183629"/>
                </a:lnTo>
                <a:lnTo>
                  <a:pt x="122497" y="183157"/>
                </a:lnTo>
                <a:lnTo>
                  <a:pt x="121970" y="182807"/>
                </a:lnTo>
                <a:close/>
              </a:path>
              <a:path w="3243579" h="518795">
                <a:moveTo>
                  <a:pt x="122497" y="183157"/>
                </a:moveTo>
                <a:lnTo>
                  <a:pt x="123050" y="183629"/>
                </a:lnTo>
                <a:lnTo>
                  <a:pt x="123205" y="183629"/>
                </a:lnTo>
                <a:lnTo>
                  <a:pt x="122497" y="183157"/>
                </a:lnTo>
                <a:close/>
              </a:path>
              <a:path w="3243579" h="518795">
                <a:moveTo>
                  <a:pt x="122086" y="182807"/>
                </a:moveTo>
                <a:lnTo>
                  <a:pt x="122497" y="183157"/>
                </a:lnTo>
                <a:lnTo>
                  <a:pt x="122086" y="182807"/>
                </a:lnTo>
                <a:close/>
              </a:path>
              <a:path w="3243579" h="518795">
                <a:moveTo>
                  <a:pt x="3139224" y="147151"/>
                </a:moveTo>
                <a:lnTo>
                  <a:pt x="3138449" y="147775"/>
                </a:lnTo>
                <a:lnTo>
                  <a:pt x="3137852" y="148442"/>
                </a:lnTo>
                <a:lnTo>
                  <a:pt x="3139224" y="147151"/>
                </a:lnTo>
                <a:close/>
              </a:path>
              <a:path w="3243579" h="518795">
                <a:moveTo>
                  <a:pt x="3169904" y="147151"/>
                </a:moveTo>
                <a:lnTo>
                  <a:pt x="3139224" y="147151"/>
                </a:lnTo>
                <a:lnTo>
                  <a:pt x="3137852" y="148442"/>
                </a:lnTo>
                <a:lnTo>
                  <a:pt x="3168750" y="148442"/>
                </a:lnTo>
                <a:lnTo>
                  <a:pt x="3169904" y="147151"/>
                </a:lnTo>
                <a:close/>
              </a:path>
              <a:path w="3243579" h="518795">
                <a:moveTo>
                  <a:pt x="3181113" y="100053"/>
                </a:moveTo>
                <a:lnTo>
                  <a:pt x="3138449" y="147775"/>
                </a:lnTo>
                <a:lnTo>
                  <a:pt x="3139224" y="147151"/>
                </a:lnTo>
                <a:lnTo>
                  <a:pt x="3169904" y="147151"/>
                </a:lnTo>
                <a:lnTo>
                  <a:pt x="3199942" y="113550"/>
                </a:lnTo>
                <a:lnTo>
                  <a:pt x="3206914" y="101168"/>
                </a:lnTo>
                <a:lnTo>
                  <a:pt x="3180486" y="101168"/>
                </a:lnTo>
                <a:lnTo>
                  <a:pt x="3181113" y="100053"/>
                </a:lnTo>
                <a:close/>
              </a:path>
              <a:path w="3243579" h="518795">
                <a:moveTo>
                  <a:pt x="51840" y="134024"/>
                </a:moveTo>
                <a:lnTo>
                  <a:pt x="43116" y="141554"/>
                </a:lnTo>
                <a:lnTo>
                  <a:pt x="46977" y="146024"/>
                </a:lnTo>
                <a:lnTo>
                  <a:pt x="51840" y="134024"/>
                </a:lnTo>
                <a:close/>
              </a:path>
              <a:path w="3243579" h="518795">
                <a:moveTo>
                  <a:pt x="72491" y="140538"/>
                </a:moveTo>
                <a:lnTo>
                  <a:pt x="73736" y="141782"/>
                </a:lnTo>
                <a:lnTo>
                  <a:pt x="73136" y="141088"/>
                </a:lnTo>
                <a:lnTo>
                  <a:pt x="72491" y="140538"/>
                </a:lnTo>
                <a:close/>
              </a:path>
              <a:path w="3243579" h="518795">
                <a:moveTo>
                  <a:pt x="73136" y="141088"/>
                </a:moveTo>
                <a:lnTo>
                  <a:pt x="73736" y="141782"/>
                </a:lnTo>
                <a:lnTo>
                  <a:pt x="73951" y="141782"/>
                </a:lnTo>
                <a:lnTo>
                  <a:pt x="73136" y="141088"/>
                </a:lnTo>
                <a:close/>
              </a:path>
              <a:path w="3243579" h="518795">
                <a:moveTo>
                  <a:pt x="72662" y="140538"/>
                </a:moveTo>
                <a:lnTo>
                  <a:pt x="72491" y="140538"/>
                </a:lnTo>
                <a:lnTo>
                  <a:pt x="73136" y="141088"/>
                </a:lnTo>
                <a:lnTo>
                  <a:pt x="72662" y="140538"/>
                </a:lnTo>
                <a:close/>
              </a:path>
              <a:path w="3243579" h="518795">
                <a:moveTo>
                  <a:pt x="60553" y="126504"/>
                </a:moveTo>
                <a:lnTo>
                  <a:pt x="51842" y="134023"/>
                </a:lnTo>
                <a:lnTo>
                  <a:pt x="66915" y="133877"/>
                </a:lnTo>
                <a:lnTo>
                  <a:pt x="60553" y="126504"/>
                </a:lnTo>
                <a:close/>
              </a:path>
              <a:path w="3243579" h="518795">
                <a:moveTo>
                  <a:pt x="122846" y="126504"/>
                </a:moveTo>
                <a:lnTo>
                  <a:pt x="60553" y="126504"/>
                </a:lnTo>
                <a:lnTo>
                  <a:pt x="66915" y="133877"/>
                </a:lnTo>
                <a:lnTo>
                  <a:pt x="134874" y="133222"/>
                </a:lnTo>
                <a:lnTo>
                  <a:pt x="122846" y="126504"/>
                </a:lnTo>
                <a:close/>
              </a:path>
              <a:path w="3243579" h="518795">
                <a:moveTo>
                  <a:pt x="3181934" y="99136"/>
                </a:moveTo>
                <a:lnTo>
                  <a:pt x="3181113" y="100053"/>
                </a:lnTo>
                <a:lnTo>
                  <a:pt x="3180486" y="101168"/>
                </a:lnTo>
                <a:lnTo>
                  <a:pt x="3181934" y="99136"/>
                </a:lnTo>
                <a:close/>
              </a:path>
              <a:path w="3243579" h="518795">
                <a:moveTo>
                  <a:pt x="3208058" y="99136"/>
                </a:moveTo>
                <a:lnTo>
                  <a:pt x="3181934" y="99136"/>
                </a:lnTo>
                <a:lnTo>
                  <a:pt x="3180486" y="101168"/>
                </a:lnTo>
                <a:lnTo>
                  <a:pt x="3206914" y="101168"/>
                </a:lnTo>
                <a:lnTo>
                  <a:pt x="3208058" y="99136"/>
                </a:lnTo>
                <a:close/>
              </a:path>
              <a:path w="3243579" h="518795">
                <a:moveTo>
                  <a:pt x="3208532" y="51350"/>
                </a:moveTo>
                <a:lnTo>
                  <a:pt x="3181113" y="100053"/>
                </a:lnTo>
                <a:lnTo>
                  <a:pt x="3181934" y="99136"/>
                </a:lnTo>
                <a:lnTo>
                  <a:pt x="3208058" y="99136"/>
                </a:lnTo>
                <a:lnTo>
                  <a:pt x="3230181" y="59842"/>
                </a:lnTo>
                <a:lnTo>
                  <a:pt x="3231855" y="52895"/>
                </a:lnTo>
                <a:lnTo>
                  <a:pt x="3208159" y="52895"/>
                </a:lnTo>
                <a:lnTo>
                  <a:pt x="3208532" y="51350"/>
                </a:lnTo>
                <a:close/>
              </a:path>
              <a:path w="3243579" h="518795">
                <a:moveTo>
                  <a:pt x="3209328" y="49936"/>
                </a:moveTo>
                <a:lnTo>
                  <a:pt x="3208532" y="51350"/>
                </a:lnTo>
                <a:lnTo>
                  <a:pt x="3208159" y="52895"/>
                </a:lnTo>
                <a:lnTo>
                  <a:pt x="3209328" y="49936"/>
                </a:lnTo>
                <a:close/>
              </a:path>
              <a:path w="3243579" h="518795">
                <a:moveTo>
                  <a:pt x="3232568" y="49936"/>
                </a:moveTo>
                <a:lnTo>
                  <a:pt x="3209328" y="49936"/>
                </a:lnTo>
                <a:lnTo>
                  <a:pt x="3208159" y="52895"/>
                </a:lnTo>
                <a:lnTo>
                  <a:pt x="3231855" y="52895"/>
                </a:lnTo>
                <a:lnTo>
                  <a:pt x="3232568" y="49936"/>
                </a:lnTo>
                <a:close/>
              </a:path>
              <a:path w="3243579" h="518795">
                <a:moveTo>
                  <a:pt x="3220910" y="0"/>
                </a:moveTo>
                <a:lnTo>
                  <a:pt x="3208532" y="51350"/>
                </a:lnTo>
                <a:lnTo>
                  <a:pt x="3209328" y="49936"/>
                </a:lnTo>
                <a:lnTo>
                  <a:pt x="3232568" y="49936"/>
                </a:lnTo>
                <a:lnTo>
                  <a:pt x="3243300" y="5397"/>
                </a:lnTo>
                <a:lnTo>
                  <a:pt x="3220910" y="0"/>
                </a:lnTo>
                <a:close/>
              </a:path>
            </a:pathLst>
          </a:custGeom>
          <a:solidFill>
            <a:srgbClr val="000000"/>
          </a:solidFill>
        </p:spPr>
        <p:txBody>
          <a:bodyPr wrap="square" lIns="0" tIns="0" rIns="0" bIns="0" rtlCol="0"/>
          <a:lstStyle/>
          <a:p>
            <a:endParaRPr/>
          </a:p>
        </p:txBody>
      </p:sp>
      <p:sp>
        <p:nvSpPr>
          <p:cNvPr id="17" name="object 17"/>
          <p:cNvSpPr txBox="1"/>
          <p:nvPr/>
        </p:nvSpPr>
        <p:spPr>
          <a:xfrm>
            <a:off x="9078468" y="5523409"/>
            <a:ext cx="791210" cy="329565"/>
          </a:xfrm>
          <a:prstGeom prst="rect">
            <a:avLst/>
          </a:prstGeom>
        </p:spPr>
        <p:txBody>
          <a:bodyPr vert="horz" wrap="square" lIns="0" tIns="12065" rIns="0" bIns="0" rtlCol="0">
            <a:spAutoFit/>
          </a:bodyPr>
          <a:lstStyle/>
          <a:p>
            <a:pPr marL="12700">
              <a:lnSpc>
                <a:spcPct val="100000"/>
              </a:lnSpc>
              <a:spcBef>
                <a:spcPts val="95"/>
              </a:spcBef>
            </a:pPr>
            <a:r>
              <a:rPr sz="2000" i="1" spc="-150" dirty="0">
                <a:latin typeface="Trebuchet MS"/>
                <a:cs typeface="Trebuchet MS"/>
              </a:rPr>
              <a:t>inactive</a:t>
            </a:r>
            <a:endParaRPr sz="2000">
              <a:latin typeface="Trebuchet MS"/>
              <a:cs typeface="Trebuchet MS"/>
            </a:endParaRPr>
          </a:p>
        </p:txBody>
      </p:sp>
      <p:sp>
        <p:nvSpPr>
          <p:cNvPr id="19" name="object 19"/>
          <p:cNvSpPr txBox="1"/>
          <p:nvPr/>
        </p:nvSpPr>
        <p:spPr>
          <a:xfrm>
            <a:off x="584884" y="6319790"/>
            <a:ext cx="7223125" cy="278281"/>
          </a:xfrm>
          <a:prstGeom prst="rect">
            <a:avLst/>
          </a:prstGeom>
        </p:spPr>
        <p:txBody>
          <a:bodyPr vert="horz" wrap="square" lIns="0" tIns="1270" rIns="0" bIns="0" rtlCol="0">
            <a:spAutoFit/>
          </a:bodyPr>
          <a:lstStyle/>
          <a:p>
            <a:pPr marL="12700">
              <a:lnSpc>
                <a:spcPct val="100000"/>
              </a:lnSpc>
              <a:spcBef>
                <a:spcPts val="10"/>
              </a:spcBef>
            </a:pPr>
            <a:r>
              <a:rPr sz="1800" spc="235" dirty="0">
                <a:solidFill>
                  <a:srgbClr val="595959"/>
                </a:solidFill>
                <a:latin typeface="Trebuchet MS"/>
                <a:cs typeface="Trebuchet MS"/>
              </a:rPr>
              <a:t>*</a:t>
            </a:r>
            <a:r>
              <a:rPr sz="1800" spc="-125" dirty="0">
                <a:solidFill>
                  <a:srgbClr val="595959"/>
                </a:solidFill>
                <a:latin typeface="Trebuchet MS"/>
                <a:cs typeface="Trebuchet MS"/>
              </a:rPr>
              <a:t> </a:t>
            </a:r>
            <a:r>
              <a:rPr sz="1800" spc="-80" dirty="0">
                <a:solidFill>
                  <a:srgbClr val="595959"/>
                </a:solidFill>
                <a:latin typeface="Trebuchet MS"/>
                <a:cs typeface="Trebuchet MS"/>
              </a:rPr>
              <a:t>For</a:t>
            </a:r>
            <a:r>
              <a:rPr sz="1800" spc="-130" dirty="0">
                <a:solidFill>
                  <a:srgbClr val="595959"/>
                </a:solidFill>
                <a:latin typeface="Trebuchet MS"/>
                <a:cs typeface="Trebuchet MS"/>
              </a:rPr>
              <a:t> </a:t>
            </a:r>
            <a:r>
              <a:rPr sz="1800" spc="-85" dirty="0">
                <a:solidFill>
                  <a:srgbClr val="595959"/>
                </a:solidFill>
                <a:latin typeface="Trebuchet MS"/>
                <a:cs typeface="Trebuchet MS"/>
              </a:rPr>
              <a:t>a</a:t>
            </a:r>
            <a:r>
              <a:rPr sz="1800" spc="-125" dirty="0">
                <a:solidFill>
                  <a:srgbClr val="595959"/>
                </a:solidFill>
                <a:latin typeface="Trebuchet MS"/>
                <a:cs typeface="Trebuchet MS"/>
              </a:rPr>
              <a:t> </a:t>
            </a:r>
            <a:r>
              <a:rPr sz="1800" spc="-100" dirty="0">
                <a:solidFill>
                  <a:srgbClr val="595959"/>
                </a:solidFill>
                <a:latin typeface="Trebuchet MS"/>
                <a:cs typeface="Trebuchet MS"/>
              </a:rPr>
              <a:t>cache</a:t>
            </a:r>
            <a:r>
              <a:rPr sz="1800" spc="-120" dirty="0">
                <a:solidFill>
                  <a:srgbClr val="595959"/>
                </a:solidFill>
                <a:latin typeface="Trebuchet MS"/>
                <a:cs typeface="Trebuchet MS"/>
              </a:rPr>
              <a:t> </a:t>
            </a:r>
            <a:r>
              <a:rPr sz="1800" spc="-110" dirty="0">
                <a:solidFill>
                  <a:srgbClr val="595959"/>
                </a:solidFill>
                <a:latin typeface="Trebuchet MS"/>
                <a:cs typeface="Trebuchet MS"/>
              </a:rPr>
              <a:t>block,</a:t>
            </a:r>
            <a:r>
              <a:rPr sz="1800" spc="-125" dirty="0">
                <a:solidFill>
                  <a:srgbClr val="595959"/>
                </a:solidFill>
                <a:latin typeface="Trebuchet MS"/>
                <a:cs typeface="Trebuchet MS"/>
              </a:rPr>
              <a:t> </a:t>
            </a:r>
            <a:r>
              <a:rPr sz="1800" spc="-85" dirty="0">
                <a:solidFill>
                  <a:srgbClr val="595959"/>
                </a:solidFill>
                <a:latin typeface="Trebuchet MS"/>
                <a:cs typeface="Trebuchet MS"/>
              </a:rPr>
              <a:t>its</a:t>
            </a:r>
            <a:r>
              <a:rPr sz="1800" spc="-135" dirty="0">
                <a:solidFill>
                  <a:srgbClr val="595959"/>
                </a:solidFill>
                <a:latin typeface="Trebuchet MS"/>
                <a:cs typeface="Trebuchet MS"/>
              </a:rPr>
              <a:t> </a:t>
            </a:r>
            <a:r>
              <a:rPr sz="1800" spc="-65" dirty="0">
                <a:solidFill>
                  <a:schemeClr val="tx1">
                    <a:lumMod val="65000"/>
                    <a:lumOff val="35000"/>
                  </a:schemeClr>
                </a:solidFill>
                <a:latin typeface="Trebuchet MS"/>
                <a:cs typeface="Trebuchet MS"/>
              </a:rPr>
              <a:t>ownership</a:t>
            </a:r>
            <a:r>
              <a:rPr sz="1800" spc="-120" dirty="0">
                <a:solidFill>
                  <a:srgbClr val="C00000"/>
                </a:solidFill>
                <a:latin typeface="Trebuchet MS"/>
                <a:cs typeface="Trebuchet MS"/>
              </a:rPr>
              <a:t> </a:t>
            </a:r>
            <a:r>
              <a:rPr sz="1800" spc="-100" dirty="0">
                <a:solidFill>
                  <a:srgbClr val="595959"/>
                </a:solidFill>
                <a:latin typeface="Trebuchet MS"/>
                <a:cs typeface="Trebuchet MS"/>
              </a:rPr>
              <a:t>refers</a:t>
            </a:r>
            <a:r>
              <a:rPr sz="1800" spc="-125" dirty="0">
                <a:solidFill>
                  <a:srgbClr val="595959"/>
                </a:solidFill>
                <a:latin typeface="Trebuchet MS"/>
                <a:cs typeface="Trebuchet MS"/>
              </a:rPr>
              <a:t> </a:t>
            </a:r>
            <a:r>
              <a:rPr sz="1800" spc="-80" dirty="0">
                <a:solidFill>
                  <a:srgbClr val="595959"/>
                </a:solidFill>
                <a:latin typeface="Trebuchet MS"/>
                <a:cs typeface="Trebuchet MS"/>
              </a:rPr>
              <a:t>to</a:t>
            </a:r>
            <a:r>
              <a:rPr sz="1800" spc="-125" dirty="0">
                <a:solidFill>
                  <a:srgbClr val="595959"/>
                </a:solidFill>
                <a:latin typeface="Trebuchet MS"/>
                <a:cs typeface="Trebuchet MS"/>
              </a:rPr>
              <a:t> </a:t>
            </a:r>
            <a:r>
              <a:rPr sz="1800" spc="-80" dirty="0">
                <a:solidFill>
                  <a:srgbClr val="595959"/>
                </a:solidFill>
                <a:latin typeface="Trebuchet MS"/>
                <a:cs typeface="Trebuchet MS"/>
              </a:rPr>
              <a:t>the</a:t>
            </a:r>
            <a:r>
              <a:rPr sz="1800" spc="-120" dirty="0">
                <a:solidFill>
                  <a:srgbClr val="595959"/>
                </a:solidFill>
                <a:latin typeface="Trebuchet MS"/>
                <a:cs typeface="Trebuchet MS"/>
              </a:rPr>
              <a:t> </a:t>
            </a:r>
            <a:r>
              <a:rPr sz="1800" spc="-85" dirty="0">
                <a:solidFill>
                  <a:srgbClr val="595959"/>
                </a:solidFill>
                <a:latin typeface="Trebuchet MS"/>
                <a:cs typeface="Trebuchet MS"/>
              </a:rPr>
              <a:t>right</a:t>
            </a:r>
            <a:r>
              <a:rPr sz="1800" spc="-130" dirty="0">
                <a:solidFill>
                  <a:srgbClr val="595959"/>
                </a:solidFill>
                <a:latin typeface="Trebuchet MS"/>
                <a:cs typeface="Trebuchet MS"/>
              </a:rPr>
              <a:t> </a:t>
            </a:r>
            <a:r>
              <a:rPr sz="1800" spc="-80" dirty="0">
                <a:solidFill>
                  <a:srgbClr val="595959"/>
                </a:solidFill>
                <a:latin typeface="Trebuchet MS"/>
                <a:cs typeface="Trebuchet MS"/>
              </a:rPr>
              <a:t>to</a:t>
            </a:r>
            <a:r>
              <a:rPr sz="1800" spc="-120" dirty="0">
                <a:solidFill>
                  <a:srgbClr val="595959"/>
                </a:solidFill>
                <a:latin typeface="Trebuchet MS"/>
                <a:cs typeface="Trebuchet MS"/>
              </a:rPr>
              <a:t> </a:t>
            </a:r>
            <a:r>
              <a:rPr sz="1800" spc="-70" dirty="0">
                <a:solidFill>
                  <a:srgbClr val="595959"/>
                </a:solidFill>
                <a:latin typeface="Trebuchet MS"/>
                <a:cs typeface="Trebuchet MS"/>
              </a:rPr>
              <a:t>manage</a:t>
            </a:r>
            <a:r>
              <a:rPr sz="1800" spc="-120" dirty="0">
                <a:solidFill>
                  <a:srgbClr val="595959"/>
                </a:solidFill>
                <a:latin typeface="Trebuchet MS"/>
                <a:cs typeface="Trebuchet MS"/>
              </a:rPr>
              <a:t> </a:t>
            </a:r>
            <a:r>
              <a:rPr sz="1800" spc="-85" dirty="0">
                <a:solidFill>
                  <a:srgbClr val="595959"/>
                </a:solidFill>
                <a:latin typeface="Trebuchet MS"/>
                <a:cs typeface="Trebuchet MS"/>
              </a:rPr>
              <a:t>its</a:t>
            </a:r>
            <a:r>
              <a:rPr sz="1800" spc="-130" dirty="0">
                <a:solidFill>
                  <a:srgbClr val="595959"/>
                </a:solidFill>
                <a:latin typeface="Trebuchet MS"/>
                <a:cs typeface="Trebuchet MS"/>
              </a:rPr>
              <a:t> </a:t>
            </a:r>
            <a:r>
              <a:rPr sz="1800" spc="-95" dirty="0">
                <a:solidFill>
                  <a:srgbClr val="595959"/>
                </a:solidFill>
                <a:latin typeface="Trebuchet MS"/>
                <a:cs typeface="Trebuchet MS"/>
              </a:rPr>
              <a:t>coherence.</a:t>
            </a:r>
            <a:endParaRPr sz="1800" dirty="0">
              <a:latin typeface="Trebuchet MS"/>
              <a:cs typeface="Trebuchet MS"/>
            </a:endParaRPr>
          </a:p>
        </p:txBody>
      </p:sp>
      <p:sp>
        <p:nvSpPr>
          <p:cNvPr id="18" name="object 18"/>
          <p:cNvSpPr txBox="1"/>
          <p:nvPr/>
        </p:nvSpPr>
        <p:spPr>
          <a:xfrm>
            <a:off x="9078468" y="4429540"/>
            <a:ext cx="606425" cy="329565"/>
          </a:xfrm>
          <a:prstGeom prst="rect">
            <a:avLst/>
          </a:prstGeom>
        </p:spPr>
        <p:txBody>
          <a:bodyPr vert="horz" wrap="square" lIns="0" tIns="12065" rIns="0" bIns="0" rtlCol="0">
            <a:spAutoFit/>
          </a:bodyPr>
          <a:lstStyle/>
          <a:p>
            <a:pPr marL="12700">
              <a:lnSpc>
                <a:spcPct val="100000"/>
              </a:lnSpc>
              <a:spcBef>
                <a:spcPts val="95"/>
              </a:spcBef>
            </a:pPr>
            <a:r>
              <a:rPr sz="2000" i="1" spc="-120" dirty="0">
                <a:latin typeface="Trebuchet MS"/>
                <a:cs typeface="Trebuchet MS"/>
              </a:rPr>
              <a:t>a</a:t>
            </a:r>
            <a:r>
              <a:rPr sz="2000" i="1" spc="-95" dirty="0">
                <a:latin typeface="Trebuchet MS"/>
                <a:cs typeface="Trebuchet MS"/>
              </a:rPr>
              <a:t>c</a:t>
            </a:r>
            <a:r>
              <a:rPr sz="2000" i="1" spc="-210" dirty="0">
                <a:latin typeface="Trebuchet MS"/>
                <a:cs typeface="Trebuchet MS"/>
              </a:rPr>
              <a:t>t</a:t>
            </a:r>
            <a:r>
              <a:rPr sz="2000" i="1" spc="-190" dirty="0">
                <a:latin typeface="Trebuchet MS"/>
                <a:cs typeface="Trebuchet MS"/>
              </a:rPr>
              <a:t>i</a:t>
            </a:r>
            <a:r>
              <a:rPr sz="2000" i="1" spc="-165" dirty="0">
                <a:latin typeface="Trebuchet MS"/>
                <a:cs typeface="Trebuchet MS"/>
              </a:rPr>
              <a:t>ve</a:t>
            </a:r>
            <a:endParaRPr sz="2000">
              <a:latin typeface="Trebuchet MS"/>
              <a:cs typeface="Trebuchet MS"/>
            </a:endParaRPr>
          </a:p>
        </p:txBody>
      </p:sp>
      <p:pic>
        <p:nvPicPr>
          <p:cNvPr id="21" name="图片 20">
            <a:extLst>
              <a:ext uri="{FF2B5EF4-FFF2-40B4-BE49-F238E27FC236}">
                <a16:creationId xmlns:a16="http://schemas.microsoft.com/office/drawing/2014/main" id="{0C2F40E9-4240-B948-9B1C-BF857BBAF937}"/>
              </a:ext>
            </a:extLst>
          </p:cNvPr>
          <p:cNvPicPr>
            <a:picLocks noChangeAspect="1"/>
          </p:cNvPicPr>
          <p:nvPr/>
        </p:nvPicPr>
        <p:blipFill>
          <a:blip r:embed="rId4"/>
          <a:stretch>
            <a:fillRect/>
          </a:stretch>
        </p:blipFill>
        <p:spPr>
          <a:xfrm>
            <a:off x="9067800" y="152400"/>
            <a:ext cx="2800350" cy="9434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5276215" cy="635000"/>
          </a:xfrm>
          <a:prstGeom prst="rect">
            <a:avLst/>
          </a:prstGeom>
        </p:spPr>
        <p:txBody>
          <a:bodyPr vert="horz" wrap="square" lIns="0" tIns="12700" rIns="0" bIns="0" rtlCol="0">
            <a:spAutoFit/>
          </a:bodyPr>
          <a:lstStyle/>
          <a:p>
            <a:pPr marL="12700">
              <a:lnSpc>
                <a:spcPct val="100000"/>
              </a:lnSpc>
              <a:spcBef>
                <a:spcPts val="100"/>
              </a:spcBef>
            </a:pPr>
            <a:r>
              <a:rPr spc="-120" dirty="0"/>
              <a:t>Idempotent</a:t>
            </a:r>
            <a:r>
              <a:rPr spc="-165" dirty="0"/>
              <a:t> </a:t>
            </a:r>
            <a:r>
              <a:rPr spc="-65" dirty="0"/>
              <a:t>Operations</a:t>
            </a:r>
          </a:p>
        </p:txBody>
      </p:sp>
      <p:sp>
        <p:nvSpPr>
          <p:cNvPr id="3" name="object 3"/>
          <p:cNvSpPr/>
          <p:nvPr/>
        </p:nvSpPr>
        <p:spPr>
          <a:xfrm>
            <a:off x="768336" y="1473165"/>
            <a:ext cx="475664" cy="540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9104" y="2341740"/>
            <a:ext cx="637545" cy="68399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29062" y="1525524"/>
            <a:ext cx="10585450" cy="2261870"/>
          </a:xfrm>
          <a:prstGeom prst="rect">
            <a:avLst/>
          </a:prstGeom>
        </p:spPr>
        <p:txBody>
          <a:bodyPr vert="horz" wrap="square" lIns="0" tIns="12700" rIns="0" bIns="0" rtlCol="0">
            <a:spAutoFit/>
          </a:bodyPr>
          <a:lstStyle/>
          <a:p>
            <a:pPr marL="1037590">
              <a:lnSpc>
                <a:spcPct val="100000"/>
              </a:lnSpc>
              <a:spcBef>
                <a:spcPts val="100"/>
              </a:spcBef>
            </a:pPr>
            <a:r>
              <a:rPr sz="2600" spc="-185" dirty="0">
                <a:latin typeface="Arial"/>
                <a:cs typeface="Arial"/>
              </a:rPr>
              <a:t>Packet </a:t>
            </a:r>
            <a:r>
              <a:rPr sz="2600" spc="-155" dirty="0">
                <a:latin typeface="Arial"/>
                <a:cs typeface="Arial"/>
              </a:rPr>
              <a:t>loss </a:t>
            </a:r>
            <a:r>
              <a:rPr sz="2600" spc="-160" dirty="0">
                <a:latin typeface="Arial"/>
                <a:cs typeface="Arial"/>
              </a:rPr>
              <a:t>due </a:t>
            </a:r>
            <a:r>
              <a:rPr sz="2600" spc="60" dirty="0">
                <a:latin typeface="Arial"/>
                <a:cs typeface="Arial"/>
              </a:rPr>
              <a:t>to </a:t>
            </a:r>
            <a:r>
              <a:rPr sz="2600" spc="-90" dirty="0">
                <a:latin typeface="Arial"/>
                <a:cs typeface="Arial"/>
              </a:rPr>
              <a:t>switch </a:t>
            </a:r>
            <a:r>
              <a:rPr sz="2600" spc="-85" dirty="0">
                <a:latin typeface="Arial"/>
                <a:cs typeface="Arial"/>
              </a:rPr>
              <a:t>buffer</a:t>
            </a:r>
            <a:r>
              <a:rPr sz="2600" spc="530" dirty="0">
                <a:latin typeface="Arial"/>
                <a:cs typeface="Arial"/>
              </a:rPr>
              <a:t> </a:t>
            </a:r>
            <a:r>
              <a:rPr sz="2600" spc="-55" dirty="0">
                <a:latin typeface="Arial"/>
                <a:cs typeface="Arial"/>
              </a:rPr>
              <a:t>overflow</a:t>
            </a:r>
            <a:endParaRPr sz="2600" dirty="0">
              <a:latin typeface="Arial"/>
              <a:cs typeface="Arial"/>
            </a:endParaRPr>
          </a:p>
          <a:p>
            <a:pPr>
              <a:lnSpc>
                <a:spcPct val="100000"/>
              </a:lnSpc>
              <a:spcBef>
                <a:spcPts val="40"/>
              </a:spcBef>
            </a:pPr>
            <a:endParaRPr sz="3700" dirty="0">
              <a:latin typeface="Arial"/>
              <a:cs typeface="Arial"/>
            </a:endParaRPr>
          </a:p>
          <a:p>
            <a:pPr marL="1037590">
              <a:lnSpc>
                <a:spcPct val="100000"/>
              </a:lnSpc>
            </a:pPr>
            <a:r>
              <a:rPr sz="2600" spc="-204" dirty="0">
                <a:latin typeface="Arial"/>
                <a:cs typeface="Arial"/>
              </a:rPr>
              <a:t>Make </a:t>
            </a:r>
            <a:r>
              <a:rPr sz="2600" spc="-120" dirty="0">
                <a:latin typeface="Arial"/>
                <a:cs typeface="Arial"/>
              </a:rPr>
              <a:t>all </a:t>
            </a:r>
            <a:r>
              <a:rPr sz="2600" spc="-90" dirty="0">
                <a:latin typeface="Arial"/>
                <a:cs typeface="Arial"/>
              </a:rPr>
              <a:t>operations </a:t>
            </a:r>
            <a:r>
              <a:rPr sz="2600" spc="-45" dirty="0">
                <a:solidFill>
                  <a:srgbClr val="C00000"/>
                </a:solidFill>
                <a:latin typeface="Arial"/>
                <a:cs typeface="Arial"/>
              </a:rPr>
              <a:t>both </a:t>
            </a:r>
            <a:r>
              <a:rPr sz="2600" spc="-75" dirty="0">
                <a:latin typeface="Arial"/>
                <a:cs typeface="Arial"/>
              </a:rPr>
              <a:t>in </a:t>
            </a:r>
            <a:r>
              <a:rPr sz="2600" spc="-120" dirty="0">
                <a:latin typeface="Arial"/>
                <a:cs typeface="Arial"/>
              </a:rPr>
              <a:t>servers </a:t>
            </a:r>
            <a:r>
              <a:rPr sz="2600" spc="-204" dirty="0">
                <a:latin typeface="Arial"/>
                <a:cs typeface="Arial"/>
              </a:rPr>
              <a:t>and </a:t>
            </a:r>
            <a:r>
              <a:rPr sz="2600" spc="-130" dirty="0">
                <a:latin typeface="Arial"/>
                <a:cs typeface="Arial"/>
              </a:rPr>
              <a:t>switches</a:t>
            </a:r>
            <a:r>
              <a:rPr sz="2600" spc="-145" dirty="0">
                <a:latin typeface="Arial"/>
                <a:cs typeface="Arial"/>
              </a:rPr>
              <a:t> </a:t>
            </a:r>
            <a:r>
              <a:rPr sz="2600" spc="-75" dirty="0">
                <a:solidFill>
                  <a:srgbClr val="C00000"/>
                </a:solidFill>
                <a:latin typeface="Arial"/>
                <a:cs typeface="Arial"/>
              </a:rPr>
              <a:t>idempotent</a:t>
            </a:r>
            <a:endParaRPr sz="2600" dirty="0">
              <a:latin typeface="Arial"/>
              <a:cs typeface="Arial"/>
            </a:endParaRPr>
          </a:p>
          <a:p>
            <a:pPr>
              <a:lnSpc>
                <a:spcPct val="100000"/>
              </a:lnSpc>
              <a:spcBef>
                <a:spcPts val="30"/>
              </a:spcBef>
            </a:pPr>
            <a:endParaRPr sz="3200" dirty="0">
              <a:latin typeface="Arial"/>
              <a:cs typeface="Arial"/>
            </a:endParaRPr>
          </a:p>
          <a:p>
            <a:pPr marL="12700">
              <a:lnSpc>
                <a:spcPct val="100000"/>
              </a:lnSpc>
            </a:pPr>
            <a:r>
              <a:rPr sz="2800" spc="-20" dirty="0">
                <a:solidFill>
                  <a:srgbClr val="2E75B6"/>
                </a:solidFill>
                <a:latin typeface="Arial"/>
                <a:cs typeface="Arial"/>
              </a:rPr>
              <a:t>On </a:t>
            </a:r>
            <a:r>
              <a:rPr sz="2800" spc="-175" dirty="0">
                <a:solidFill>
                  <a:srgbClr val="2E75B6"/>
                </a:solidFill>
                <a:latin typeface="Arial"/>
                <a:cs typeface="Arial"/>
              </a:rPr>
              <a:t>suspecting </a:t>
            </a:r>
            <a:r>
              <a:rPr sz="2800" spc="-365" dirty="0">
                <a:solidFill>
                  <a:srgbClr val="2E75B6"/>
                </a:solidFill>
                <a:latin typeface="Arial"/>
                <a:cs typeface="Arial"/>
              </a:rPr>
              <a:t>a </a:t>
            </a:r>
            <a:r>
              <a:rPr sz="2800" spc="-50" dirty="0">
                <a:solidFill>
                  <a:srgbClr val="2E75B6"/>
                </a:solidFill>
                <a:latin typeface="Arial"/>
                <a:cs typeface="Arial"/>
              </a:rPr>
              <a:t>lost </a:t>
            </a:r>
            <a:r>
              <a:rPr sz="2800" spc="-120" dirty="0">
                <a:solidFill>
                  <a:srgbClr val="2E75B6"/>
                </a:solidFill>
                <a:latin typeface="Arial"/>
                <a:cs typeface="Arial"/>
              </a:rPr>
              <a:t>request </a:t>
            </a:r>
            <a:r>
              <a:rPr sz="2800" spc="-185" dirty="0">
                <a:solidFill>
                  <a:srgbClr val="2E75B6"/>
                </a:solidFill>
                <a:latin typeface="Arial"/>
                <a:cs typeface="Arial"/>
              </a:rPr>
              <a:t>via </a:t>
            </a:r>
            <a:r>
              <a:rPr sz="2800" spc="-55" dirty="0">
                <a:solidFill>
                  <a:srgbClr val="2E75B6"/>
                </a:solidFill>
                <a:latin typeface="Arial"/>
                <a:cs typeface="Arial"/>
              </a:rPr>
              <a:t>timeout, </a:t>
            </a:r>
            <a:r>
              <a:rPr sz="2800" spc="-75" dirty="0">
                <a:solidFill>
                  <a:srgbClr val="2E75B6"/>
                </a:solidFill>
                <a:latin typeface="Arial"/>
                <a:cs typeface="Arial"/>
              </a:rPr>
              <a:t>the </a:t>
            </a:r>
            <a:r>
              <a:rPr sz="2800" spc="-235" dirty="0">
                <a:solidFill>
                  <a:srgbClr val="2E75B6"/>
                </a:solidFill>
                <a:latin typeface="Arial"/>
                <a:cs typeface="Arial"/>
              </a:rPr>
              <a:t>app </a:t>
            </a:r>
            <a:r>
              <a:rPr sz="2800" spc="-100" dirty="0">
                <a:solidFill>
                  <a:srgbClr val="2E75B6"/>
                </a:solidFill>
                <a:latin typeface="Arial"/>
                <a:cs typeface="Arial"/>
              </a:rPr>
              <a:t>thread </a:t>
            </a:r>
            <a:r>
              <a:rPr sz="2800" spc="-90" dirty="0">
                <a:solidFill>
                  <a:srgbClr val="2E75B6"/>
                </a:solidFill>
                <a:latin typeface="Arial"/>
                <a:cs typeface="Arial"/>
              </a:rPr>
              <a:t>retransmits </a:t>
            </a:r>
            <a:r>
              <a:rPr sz="2800" spc="70" dirty="0">
                <a:solidFill>
                  <a:srgbClr val="2E75B6"/>
                </a:solidFill>
                <a:latin typeface="Arial"/>
                <a:cs typeface="Arial"/>
              </a:rPr>
              <a:t>it</a:t>
            </a:r>
            <a:r>
              <a:rPr sz="2800" spc="225" dirty="0">
                <a:solidFill>
                  <a:srgbClr val="2E75B6"/>
                </a:solidFill>
                <a:latin typeface="Arial"/>
                <a:cs typeface="Arial"/>
              </a:rPr>
              <a:t> </a:t>
            </a:r>
            <a:r>
              <a:rPr sz="2800" dirty="0">
                <a:solidFill>
                  <a:srgbClr val="2E75B6"/>
                </a:solidFill>
                <a:latin typeface="Arial"/>
                <a:cs typeface="Arial"/>
              </a:rPr>
              <a:t>…</a:t>
            </a:r>
            <a:endParaRPr sz="2800" dirty="0">
              <a:latin typeface="Arial"/>
              <a:cs typeface="Arial"/>
            </a:endParaRPr>
          </a:p>
        </p:txBody>
      </p:sp>
      <p:sp>
        <p:nvSpPr>
          <p:cNvPr id="10" name="object 10"/>
          <p:cNvSpPr txBox="1"/>
          <p:nvPr/>
        </p:nvSpPr>
        <p:spPr>
          <a:xfrm>
            <a:off x="6491592" y="5648055"/>
            <a:ext cx="2021205" cy="375920"/>
          </a:xfrm>
          <a:prstGeom prst="rect">
            <a:avLst/>
          </a:prstGeom>
        </p:spPr>
        <p:txBody>
          <a:bodyPr vert="horz" wrap="square" lIns="0" tIns="0" rIns="0" bIns="0" rtlCol="0">
            <a:spAutoFit/>
          </a:bodyPr>
          <a:lstStyle/>
          <a:p>
            <a:pPr marL="12700">
              <a:lnSpc>
                <a:spcPts val="2785"/>
              </a:lnSpc>
            </a:pPr>
            <a:r>
              <a:rPr sz="2400" spc="-110" dirty="0">
                <a:solidFill>
                  <a:srgbClr val="C00000"/>
                </a:solidFill>
                <a:latin typeface="Arial"/>
                <a:cs typeface="Arial"/>
              </a:rPr>
              <a:t>repeated</a:t>
            </a:r>
            <a:r>
              <a:rPr sz="2400" spc="-80" dirty="0">
                <a:solidFill>
                  <a:srgbClr val="C00000"/>
                </a:solidFill>
                <a:latin typeface="Arial"/>
                <a:cs typeface="Arial"/>
              </a:rPr>
              <a:t> </a:t>
            </a:r>
            <a:r>
              <a:rPr sz="2400" spc="-85" dirty="0">
                <a:solidFill>
                  <a:srgbClr val="C00000"/>
                </a:solidFill>
                <a:latin typeface="Arial"/>
                <a:cs typeface="Arial"/>
              </a:rPr>
              <a:t>unlock</a:t>
            </a:r>
            <a:endParaRPr sz="2400">
              <a:latin typeface="Arial"/>
              <a:cs typeface="Arial"/>
            </a:endParaRPr>
          </a:p>
        </p:txBody>
      </p:sp>
      <p:sp>
        <p:nvSpPr>
          <p:cNvPr id="11" name="object 11"/>
          <p:cNvSpPr txBox="1"/>
          <p:nvPr/>
        </p:nvSpPr>
        <p:spPr>
          <a:xfrm>
            <a:off x="733374" y="5712062"/>
            <a:ext cx="3940810" cy="375920"/>
          </a:xfrm>
          <a:prstGeom prst="rect">
            <a:avLst/>
          </a:prstGeom>
        </p:spPr>
        <p:txBody>
          <a:bodyPr vert="horz" wrap="square" lIns="0" tIns="0" rIns="0" bIns="0" rtlCol="0">
            <a:spAutoFit/>
          </a:bodyPr>
          <a:lstStyle/>
          <a:p>
            <a:pPr marL="12700">
              <a:lnSpc>
                <a:spcPts val="2785"/>
              </a:lnSpc>
            </a:pPr>
            <a:r>
              <a:rPr sz="2400" spc="60" dirty="0">
                <a:solidFill>
                  <a:srgbClr val="C00000"/>
                </a:solidFill>
                <a:latin typeface="Arial"/>
                <a:cs typeface="Arial"/>
              </a:rPr>
              <a:t>to </a:t>
            </a:r>
            <a:r>
              <a:rPr sz="2400" dirty="0">
                <a:solidFill>
                  <a:srgbClr val="C00000"/>
                </a:solidFill>
                <a:latin typeface="Arial"/>
                <a:cs typeface="Arial"/>
              </a:rPr>
              <a:t>filter </a:t>
            </a:r>
            <a:r>
              <a:rPr sz="2400" spc="-5" dirty="0">
                <a:solidFill>
                  <a:srgbClr val="C00000"/>
                </a:solidFill>
                <a:latin typeface="Arial"/>
                <a:cs typeface="Arial"/>
              </a:rPr>
              <a:t>out </a:t>
            </a:r>
            <a:r>
              <a:rPr sz="2400" spc="-105" dirty="0">
                <a:solidFill>
                  <a:srgbClr val="C00000"/>
                </a:solidFill>
                <a:latin typeface="Arial"/>
                <a:cs typeface="Arial"/>
              </a:rPr>
              <a:t>duplicated</a:t>
            </a:r>
            <a:r>
              <a:rPr sz="2400" spc="-145" dirty="0">
                <a:solidFill>
                  <a:srgbClr val="C00000"/>
                </a:solidFill>
                <a:latin typeface="Arial"/>
                <a:cs typeface="Arial"/>
              </a:rPr>
              <a:t> </a:t>
            </a:r>
            <a:r>
              <a:rPr sz="2400" spc="-120" dirty="0">
                <a:solidFill>
                  <a:srgbClr val="C00000"/>
                </a:solidFill>
                <a:latin typeface="Arial"/>
                <a:cs typeface="Arial"/>
              </a:rPr>
              <a:t>requests</a:t>
            </a:r>
            <a:endParaRPr sz="2400">
              <a:latin typeface="Arial"/>
              <a:cs typeface="Arial"/>
            </a:endParaRPr>
          </a:p>
        </p:txBody>
      </p:sp>
      <p:sp>
        <p:nvSpPr>
          <p:cNvPr id="6" name="object 6"/>
          <p:cNvSpPr txBox="1"/>
          <p:nvPr/>
        </p:nvSpPr>
        <p:spPr>
          <a:xfrm>
            <a:off x="299669" y="4324263"/>
            <a:ext cx="5610860" cy="967740"/>
          </a:xfrm>
          <a:prstGeom prst="rect">
            <a:avLst/>
          </a:prstGeom>
        </p:spPr>
        <p:txBody>
          <a:bodyPr vert="horz" wrap="square" lIns="0" tIns="93345" rIns="0" bIns="0" rtlCol="0">
            <a:spAutoFit/>
          </a:bodyPr>
          <a:lstStyle/>
          <a:p>
            <a:pPr marL="12700">
              <a:lnSpc>
                <a:spcPct val="100000"/>
              </a:lnSpc>
              <a:spcBef>
                <a:spcPts val="735"/>
              </a:spcBef>
            </a:pPr>
            <a:r>
              <a:rPr sz="2800" b="1" spc="-80" dirty="0">
                <a:latin typeface="Trebuchet MS"/>
                <a:cs typeface="Trebuchet MS"/>
              </a:rPr>
              <a:t>Server</a:t>
            </a:r>
            <a:r>
              <a:rPr sz="2800" b="1" spc="-70" dirty="0">
                <a:latin typeface="Trebuchet MS"/>
                <a:cs typeface="Trebuchet MS"/>
              </a:rPr>
              <a:t> </a:t>
            </a:r>
            <a:r>
              <a:rPr sz="2800" b="1" spc="-95" dirty="0">
                <a:latin typeface="Trebuchet MS"/>
                <a:cs typeface="Trebuchet MS"/>
              </a:rPr>
              <a:t>Idempotence</a:t>
            </a:r>
            <a:endParaRPr sz="2800" dirty="0">
              <a:latin typeface="Trebuchet MS"/>
              <a:cs typeface="Trebuchet MS"/>
            </a:endParaRPr>
          </a:p>
          <a:p>
            <a:pPr marL="530225" indent="-313055">
              <a:lnSpc>
                <a:spcPct val="100000"/>
              </a:lnSpc>
              <a:spcBef>
                <a:spcPts val="540"/>
              </a:spcBef>
              <a:buSzPct val="79166"/>
              <a:buFont typeface="Wingdings"/>
              <a:buChar char=""/>
              <a:tabLst>
                <a:tab pos="530860" algn="l"/>
              </a:tabLst>
            </a:pPr>
            <a:r>
              <a:rPr sz="2400" spc="-170" dirty="0">
                <a:latin typeface="Arial"/>
                <a:cs typeface="Arial"/>
              </a:rPr>
              <a:t>Requests </a:t>
            </a:r>
            <a:r>
              <a:rPr sz="2400" spc="-90" dirty="0">
                <a:latin typeface="Arial"/>
                <a:cs typeface="Arial"/>
              </a:rPr>
              <a:t>contain </a:t>
            </a:r>
            <a:r>
              <a:rPr sz="2400" spc="-125" dirty="0">
                <a:solidFill>
                  <a:srgbClr val="C00000"/>
                </a:solidFill>
                <a:latin typeface="Arial"/>
                <a:cs typeface="Arial"/>
              </a:rPr>
              <a:t>unique </a:t>
            </a:r>
            <a:r>
              <a:rPr sz="2400" spc="-215" dirty="0">
                <a:solidFill>
                  <a:srgbClr val="C00000"/>
                </a:solidFill>
                <a:latin typeface="Arial"/>
                <a:cs typeface="Arial"/>
              </a:rPr>
              <a:t>SNs </a:t>
            </a:r>
            <a:r>
              <a:rPr sz="1400" spc="-95" dirty="0">
                <a:solidFill>
                  <a:srgbClr val="C00000"/>
                </a:solidFill>
                <a:latin typeface="Arial"/>
                <a:cs typeface="Arial"/>
              </a:rPr>
              <a:t>(sequence</a:t>
            </a:r>
            <a:r>
              <a:rPr sz="1400" spc="95" dirty="0">
                <a:solidFill>
                  <a:srgbClr val="C00000"/>
                </a:solidFill>
                <a:latin typeface="Arial"/>
                <a:cs typeface="Arial"/>
              </a:rPr>
              <a:t> </a:t>
            </a:r>
            <a:r>
              <a:rPr sz="1400" spc="-55" dirty="0">
                <a:solidFill>
                  <a:srgbClr val="C00000"/>
                </a:solidFill>
                <a:latin typeface="Arial"/>
                <a:cs typeface="Arial"/>
              </a:rPr>
              <a:t>number)</a:t>
            </a:r>
            <a:endParaRPr sz="1400" dirty="0">
              <a:latin typeface="Arial"/>
              <a:cs typeface="Arial"/>
            </a:endParaRPr>
          </a:p>
        </p:txBody>
      </p:sp>
      <p:sp>
        <p:nvSpPr>
          <p:cNvPr id="7" name="object 7"/>
          <p:cNvSpPr txBox="1"/>
          <p:nvPr/>
        </p:nvSpPr>
        <p:spPr>
          <a:xfrm>
            <a:off x="504774" y="5318252"/>
            <a:ext cx="5736590" cy="391160"/>
          </a:xfrm>
          <a:prstGeom prst="rect">
            <a:avLst/>
          </a:prstGeom>
        </p:spPr>
        <p:txBody>
          <a:bodyPr vert="horz" wrap="square" lIns="0" tIns="12700" rIns="0" bIns="0" rtlCol="0">
            <a:spAutoFit/>
          </a:bodyPr>
          <a:lstStyle/>
          <a:p>
            <a:pPr marL="325120" indent="-313055">
              <a:lnSpc>
                <a:spcPct val="100000"/>
              </a:lnSpc>
              <a:spcBef>
                <a:spcPts val="100"/>
              </a:spcBef>
              <a:buSzPct val="79166"/>
              <a:buFont typeface="Wingdings"/>
              <a:buChar char=""/>
              <a:tabLst>
                <a:tab pos="325755" algn="l"/>
              </a:tabLst>
            </a:pPr>
            <a:r>
              <a:rPr sz="2400" spc="-140" dirty="0">
                <a:latin typeface="Arial"/>
                <a:cs typeface="Arial"/>
              </a:rPr>
              <a:t>Servers </a:t>
            </a:r>
            <a:r>
              <a:rPr sz="2400" spc="-45" dirty="0">
                <a:latin typeface="Arial"/>
                <a:cs typeface="Arial"/>
              </a:rPr>
              <a:t>record </a:t>
            </a:r>
            <a:r>
              <a:rPr sz="2400" spc="-215" dirty="0">
                <a:latin typeface="Arial"/>
                <a:cs typeface="Arial"/>
              </a:rPr>
              <a:t>SNs </a:t>
            </a:r>
            <a:r>
              <a:rPr sz="2400" spc="-40" dirty="0">
                <a:latin typeface="Arial"/>
                <a:cs typeface="Arial"/>
              </a:rPr>
              <a:t>of </a:t>
            </a:r>
            <a:r>
              <a:rPr sz="2400" spc="-114" dirty="0">
                <a:latin typeface="Arial"/>
                <a:cs typeface="Arial"/>
              </a:rPr>
              <a:t>executed</a:t>
            </a:r>
            <a:r>
              <a:rPr sz="2400" spc="-55" dirty="0">
                <a:latin typeface="Arial"/>
                <a:cs typeface="Arial"/>
              </a:rPr>
              <a:t> </a:t>
            </a:r>
            <a:r>
              <a:rPr sz="2400" spc="-110" dirty="0">
                <a:latin typeface="Arial"/>
                <a:cs typeface="Arial"/>
              </a:rPr>
              <a:t>requests</a:t>
            </a:r>
            <a:r>
              <a:rPr sz="2400" spc="-110" dirty="0">
                <a:latin typeface="IPAexGothic"/>
                <a:cs typeface="IPAexGothic"/>
              </a:rPr>
              <a:t>，</a:t>
            </a:r>
            <a:endParaRPr sz="2400">
              <a:latin typeface="IPAexGothic"/>
              <a:cs typeface="IPAexGothic"/>
            </a:endParaRPr>
          </a:p>
        </p:txBody>
      </p:sp>
      <p:sp>
        <p:nvSpPr>
          <p:cNvPr id="8" name="object 8"/>
          <p:cNvSpPr txBox="1"/>
          <p:nvPr/>
        </p:nvSpPr>
        <p:spPr>
          <a:xfrm>
            <a:off x="6057887" y="4324263"/>
            <a:ext cx="5528945" cy="967740"/>
          </a:xfrm>
          <a:prstGeom prst="rect">
            <a:avLst/>
          </a:prstGeom>
        </p:spPr>
        <p:txBody>
          <a:bodyPr vert="horz" wrap="square" lIns="0" tIns="93345" rIns="0" bIns="0" rtlCol="0">
            <a:spAutoFit/>
          </a:bodyPr>
          <a:lstStyle/>
          <a:p>
            <a:pPr marL="12700">
              <a:lnSpc>
                <a:spcPct val="100000"/>
              </a:lnSpc>
              <a:spcBef>
                <a:spcPts val="735"/>
              </a:spcBef>
            </a:pPr>
            <a:r>
              <a:rPr sz="2800" b="1" spc="-95" dirty="0">
                <a:latin typeface="Trebuchet MS"/>
                <a:cs typeface="Trebuchet MS"/>
              </a:rPr>
              <a:t>Switch</a:t>
            </a:r>
            <a:r>
              <a:rPr sz="2800" b="1" spc="-80" dirty="0">
                <a:latin typeface="Trebuchet MS"/>
                <a:cs typeface="Trebuchet MS"/>
              </a:rPr>
              <a:t> </a:t>
            </a:r>
            <a:r>
              <a:rPr sz="2800" b="1" spc="-95" dirty="0">
                <a:latin typeface="Trebuchet MS"/>
                <a:cs typeface="Trebuchet MS"/>
              </a:rPr>
              <a:t>Idempotence</a:t>
            </a:r>
            <a:endParaRPr sz="2800">
              <a:latin typeface="Trebuchet MS"/>
              <a:cs typeface="Trebuchet MS"/>
            </a:endParaRPr>
          </a:p>
          <a:p>
            <a:pPr marL="530225" indent="-313690">
              <a:lnSpc>
                <a:spcPct val="100000"/>
              </a:lnSpc>
              <a:spcBef>
                <a:spcPts val="540"/>
              </a:spcBef>
              <a:buSzPct val="79166"/>
              <a:buFont typeface="Wingdings"/>
              <a:buChar char=""/>
              <a:tabLst>
                <a:tab pos="530860" algn="l"/>
                <a:tab pos="3208655" algn="l"/>
              </a:tabLst>
            </a:pPr>
            <a:r>
              <a:rPr sz="2400" spc="-80" dirty="0">
                <a:latin typeface="Arial"/>
                <a:cs typeface="Arial"/>
              </a:rPr>
              <a:t>For </a:t>
            </a:r>
            <a:r>
              <a:rPr sz="2400" spc="-200" dirty="0">
                <a:latin typeface="Arial"/>
                <a:cs typeface="Arial"/>
              </a:rPr>
              <a:t>each</a:t>
            </a:r>
            <a:r>
              <a:rPr sz="2400" spc="145" dirty="0">
                <a:latin typeface="Arial"/>
                <a:cs typeface="Arial"/>
              </a:rPr>
              <a:t> </a:t>
            </a:r>
            <a:r>
              <a:rPr sz="2400" spc="-204" dirty="0">
                <a:latin typeface="Arial"/>
                <a:cs typeface="Arial"/>
              </a:rPr>
              <a:t>app</a:t>
            </a:r>
            <a:r>
              <a:rPr sz="2400" spc="35" dirty="0">
                <a:latin typeface="Arial"/>
                <a:cs typeface="Arial"/>
              </a:rPr>
              <a:t> </a:t>
            </a:r>
            <a:r>
              <a:rPr sz="2400" spc="-95" dirty="0">
                <a:latin typeface="Arial"/>
                <a:cs typeface="Arial"/>
              </a:rPr>
              <a:t>thread,	</a:t>
            </a:r>
            <a:r>
              <a:rPr sz="2400" spc="-65" dirty="0">
                <a:latin typeface="Arial"/>
                <a:cs typeface="Arial"/>
              </a:rPr>
              <a:t>the </a:t>
            </a:r>
            <a:r>
              <a:rPr sz="2400" spc="-85" dirty="0">
                <a:latin typeface="Arial"/>
                <a:cs typeface="Arial"/>
              </a:rPr>
              <a:t>switch</a:t>
            </a:r>
            <a:r>
              <a:rPr sz="2400" spc="-5" dirty="0">
                <a:latin typeface="Arial"/>
                <a:cs typeface="Arial"/>
              </a:rPr>
              <a:t> </a:t>
            </a:r>
            <a:r>
              <a:rPr sz="2400" spc="-75" dirty="0">
                <a:latin typeface="Arial"/>
                <a:cs typeface="Arial"/>
              </a:rPr>
              <a:t>records</a:t>
            </a:r>
            <a:endParaRPr sz="2400">
              <a:latin typeface="Arial"/>
              <a:cs typeface="Arial"/>
            </a:endParaRPr>
          </a:p>
        </p:txBody>
      </p:sp>
      <p:sp>
        <p:nvSpPr>
          <p:cNvPr id="9" name="object 9"/>
          <p:cNvSpPr txBox="1"/>
          <p:nvPr/>
        </p:nvSpPr>
        <p:spPr>
          <a:xfrm>
            <a:off x="6491592" y="5254244"/>
            <a:ext cx="5478780" cy="391160"/>
          </a:xfrm>
          <a:prstGeom prst="rect">
            <a:avLst/>
          </a:prstGeom>
        </p:spPr>
        <p:txBody>
          <a:bodyPr vert="horz" wrap="square" lIns="0" tIns="12700" rIns="0" bIns="0" rtlCol="0">
            <a:spAutoFit/>
          </a:bodyPr>
          <a:lstStyle/>
          <a:p>
            <a:pPr marL="12700">
              <a:lnSpc>
                <a:spcPct val="100000"/>
              </a:lnSpc>
              <a:spcBef>
                <a:spcPts val="100"/>
              </a:spcBef>
            </a:pPr>
            <a:r>
              <a:rPr sz="2400" spc="-55" dirty="0">
                <a:latin typeface="Arial"/>
                <a:cs typeface="Arial"/>
              </a:rPr>
              <a:t>whether </a:t>
            </a:r>
            <a:r>
              <a:rPr sz="2400" spc="60" dirty="0">
                <a:latin typeface="Arial"/>
                <a:cs typeface="Arial"/>
              </a:rPr>
              <a:t>it </a:t>
            </a:r>
            <a:r>
              <a:rPr sz="2400" spc="-110" dirty="0">
                <a:latin typeface="Arial"/>
                <a:cs typeface="Arial"/>
              </a:rPr>
              <a:t>holds </a:t>
            </a:r>
            <a:r>
              <a:rPr sz="2400" spc="-75" dirty="0">
                <a:latin typeface="Arial"/>
                <a:cs typeface="Arial"/>
              </a:rPr>
              <a:t>lock, </a:t>
            </a:r>
            <a:r>
              <a:rPr sz="2400" spc="60" dirty="0">
                <a:solidFill>
                  <a:srgbClr val="C00000"/>
                </a:solidFill>
                <a:latin typeface="Arial"/>
                <a:cs typeface="Arial"/>
              </a:rPr>
              <a:t>to </a:t>
            </a:r>
            <a:r>
              <a:rPr sz="2400" spc="-150" dirty="0">
                <a:solidFill>
                  <a:srgbClr val="C00000"/>
                </a:solidFill>
                <a:latin typeface="Arial"/>
                <a:cs typeface="Arial"/>
              </a:rPr>
              <a:t>avoid </a:t>
            </a:r>
            <a:r>
              <a:rPr sz="2400" spc="-120" dirty="0">
                <a:solidFill>
                  <a:srgbClr val="C00000"/>
                </a:solidFill>
                <a:latin typeface="Arial"/>
                <a:cs typeface="Arial"/>
              </a:rPr>
              <a:t>deadlock</a:t>
            </a:r>
            <a:r>
              <a:rPr sz="2400" spc="-35" dirty="0">
                <a:solidFill>
                  <a:srgbClr val="C00000"/>
                </a:solidFill>
                <a:latin typeface="Arial"/>
                <a:cs typeface="Arial"/>
              </a:rPr>
              <a:t> </a:t>
            </a:r>
            <a:r>
              <a:rPr sz="2400" spc="-190" dirty="0">
                <a:solidFill>
                  <a:srgbClr val="C00000"/>
                </a:solidFill>
                <a:latin typeface="Arial"/>
                <a:cs typeface="Arial"/>
              </a:rPr>
              <a:t>and</a:t>
            </a:r>
            <a:endParaRPr sz="2400">
              <a:latin typeface="Arial"/>
              <a:cs typeface="Arial"/>
            </a:endParaRPr>
          </a:p>
        </p:txBody>
      </p:sp>
      <p:pic>
        <p:nvPicPr>
          <p:cNvPr id="13" name="图片 12">
            <a:extLst>
              <a:ext uri="{FF2B5EF4-FFF2-40B4-BE49-F238E27FC236}">
                <a16:creationId xmlns:a16="http://schemas.microsoft.com/office/drawing/2014/main" id="{2A1CCB61-AE5E-E740-8053-6A16690730F8}"/>
              </a:ext>
            </a:extLst>
          </p:cNvPr>
          <p:cNvPicPr>
            <a:picLocks noChangeAspect="1"/>
          </p:cNvPicPr>
          <p:nvPr/>
        </p:nvPicPr>
        <p:blipFill>
          <a:blip r:embed="rId4"/>
          <a:stretch>
            <a:fillRect/>
          </a:stretch>
        </p:blipFill>
        <p:spPr>
          <a:xfrm>
            <a:off x="9067800" y="152400"/>
            <a:ext cx="2800350" cy="9434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7397115" cy="635000"/>
          </a:xfrm>
          <a:prstGeom prst="rect">
            <a:avLst/>
          </a:prstGeom>
        </p:spPr>
        <p:txBody>
          <a:bodyPr vert="horz" wrap="square" lIns="0" tIns="12700" rIns="0" bIns="0" rtlCol="0">
            <a:spAutoFit/>
          </a:bodyPr>
          <a:lstStyle/>
          <a:p>
            <a:pPr marL="12700">
              <a:lnSpc>
                <a:spcPct val="100000"/>
              </a:lnSpc>
              <a:spcBef>
                <a:spcPts val="100"/>
              </a:spcBef>
            </a:pPr>
            <a:r>
              <a:rPr spc="5" dirty="0"/>
              <a:t>More </a:t>
            </a:r>
            <a:r>
              <a:rPr spc="-215" dirty="0"/>
              <a:t>details:</a:t>
            </a:r>
            <a:endParaRPr spc="-155" dirty="0"/>
          </a:p>
        </p:txBody>
      </p:sp>
      <p:sp>
        <p:nvSpPr>
          <p:cNvPr id="3" name="object 3"/>
          <p:cNvSpPr txBox="1"/>
          <p:nvPr/>
        </p:nvSpPr>
        <p:spPr>
          <a:xfrm>
            <a:off x="294640" y="1000928"/>
            <a:ext cx="7249160" cy="5246949"/>
          </a:xfrm>
          <a:prstGeom prst="rect">
            <a:avLst/>
          </a:prstGeom>
        </p:spPr>
        <p:txBody>
          <a:bodyPr vert="horz" wrap="square" lIns="0" tIns="164465" rIns="0" bIns="0" rtlCol="0">
            <a:spAutoFit/>
          </a:bodyPr>
          <a:lstStyle/>
          <a:p>
            <a:pPr marL="365125" indent="-352425">
              <a:lnSpc>
                <a:spcPct val="100000"/>
              </a:lnSpc>
              <a:spcBef>
                <a:spcPts val="1295"/>
              </a:spcBef>
              <a:buSzPct val="78571"/>
              <a:buFont typeface="Wingdings"/>
              <a:buChar char=""/>
              <a:tabLst>
                <a:tab pos="365125" algn="l"/>
              </a:tabLst>
            </a:pPr>
            <a:r>
              <a:rPr sz="2800" spc="-170" dirty="0">
                <a:latin typeface="Arial"/>
                <a:cs typeface="Arial"/>
              </a:rPr>
              <a:t>Design</a:t>
            </a:r>
            <a:r>
              <a:rPr sz="2800" spc="-10" dirty="0">
                <a:latin typeface="Arial"/>
                <a:cs typeface="Arial"/>
              </a:rPr>
              <a:t> </a:t>
            </a:r>
            <a:r>
              <a:rPr sz="2800" spc="-130" dirty="0">
                <a:latin typeface="Arial"/>
                <a:cs typeface="Arial"/>
              </a:rPr>
              <a:t>details</a:t>
            </a:r>
            <a:endParaRPr sz="2800" dirty="0">
              <a:latin typeface="Arial"/>
              <a:cs typeface="Arial"/>
            </a:endParaRPr>
          </a:p>
          <a:p>
            <a:pPr marL="782320" lvl="1" indent="-313055">
              <a:lnSpc>
                <a:spcPct val="100000"/>
              </a:lnSpc>
              <a:spcBef>
                <a:spcPts val="1019"/>
              </a:spcBef>
              <a:buSzPct val="79166"/>
              <a:buFont typeface="Wingdings"/>
              <a:buChar char=""/>
              <a:tabLst>
                <a:tab pos="782955" algn="l"/>
              </a:tabLst>
            </a:pPr>
            <a:r>
              <a:rPr sz="2400" spc="-114" dirty="0">
                <a:latin typeface="Arial"/>
                <a:cs typeface="Arial"/>
              </a:rPr>
              <a:t>Switch </a:t>
            </a:r>
            <a:r>
              <a:rPr sz="2400" spc="-150" dirty="0">
                <a:latin typeface="Arial"/>
                <a:cs typeface="Arial"/>
              </a:rPr>
              <a:t>data </a:t>
            </a:r>
            <a:r>
              <a:rPr sz="2400" spc="-160" dirty="0">
                <a:latin typeface="Arial"/>
                <a:cs typeface="Arial"/>
              </a:rPr>
              <a:t>plane</a:t>
            </a:r>
            <a:r>
              <a:rPr sz="2400" spc="245" dirty="0">
                <a:latin typeface="Arial"/>
                <a:cs typeface="Arial"/>
              </a:rPr>
              <a:t> </a:t>
            </a:r>
            <a:r>
              <a:rPr sz="2400" spc="-175" dirty="0">
                <a:latin typeface="Arial"/>
                <a:cs typeface="Arial"/>
              </a:rPr>
              <a:t>design</a:t>
            </a:r>
            <a:endParaRPr sz="2400" dirty="0">
              <a:latin typeface="Arial"/>
              <a:cs typeface="Arial"/>
            </a:endParaRPr>
          </a:p>
          <a:p>
            <a:pPr marL="796925" lvl="1" indent="-327025">
              <a:lnSpc>
                <a:spcPct val="100000"/>
              </a:lnSpc>
              <a:spcBef>
                <a:spcPts val="930"/>
              </a:spcBef>
              <a:buSzPct val="80769"/>
              <a:buFont typeface="Wingdings"/>
              <a:buChar char=""/>
              <a:tabLst>
                <a:tab pos="796925" algn="l"/>
              </a:tabLst>
            </a:pPr>
            <a:r>
              <a:rPr sz="2600" spc="-240" dirty="0">
                <a:latin typeface="Arial"/>
                <a:cs typeface="Arial"/>
              </a:rPr>
              <a:t>Cases </a:t>
            </a:r>
            <a:r>
              <a:rPr sz="2600" spc="-45" dirty="0">
                <a:latin typeface="Arial"/>
                <a:cs typeface="Arial"/>
              </a:rPr>
              <a:t>of </a:t>
            </a:r>
            <a:r>
              <a:rPr sz="2600" spc="-70" dirty="0">
                <a:latin typeface="Arial"/>
                <a:cs typeface="Arial"/>
              </a:rPr>
              <a:t>different </a:t>
            </a:r>
            <a:r>
              <a:rPr sz="2600" spc="-135" dirty="0">
                <a:latin typeface="Arial"/>
                <a:cs typeface="Arial"/>
              </a:rPr>
              <a:t>requests </a:t>
            </a:r>
            <a:r>
              <a:rPr sz="2600" spc="-160" dirty="0">
                <a:latin typeface="Arial"/>
                <a:cs typeface="Arial"/>
              </a:rPr>
              <a:t>(e.g., </a:t>
            </a:r>
            <a:r>
              <a:rPr sz="2600" spc="-204" dirty="0">
                <a:latin typeface="Arial"/>
                <a:cs typeface="Arial"/>
              </a:rPr>
              <a:t>cache</a:t>
            </a:r>
            <a:r>
              <a:rPr sz="2600" spc="-90" dirty="0">
                <a:latin typeface="Arial"/>
                <a:cs typeface="Arial"/>
              </a:rPr>
              <a:t> </a:t>
            </a:r>
            <a:r>
              <a:rPr sz="2600" spc="-70" dirty="0">
                <a:latin typeface="Arial"/>
                <a:cs typeface="Arial"/>
              </a:rPr>
              <a:t>eviction)</a:t>
            </a:r>
            <a:endParaRPr sz="2600" dirty="0">
              <a:latin typeface="Arial"/>
              <a:cs typeface="Arial"/>
            </a:endParaRPr>
          </a:p>
          <a:p>
            <a:pPr marL="796925" lvl="1" indent="-327025">
              <a:lnSpc>
                <a:spcPct val="100000"/>
              </a:lnSpc>
              <a:spcBef>
                <a:spcPts val="1080"/>
              </a:spcBef>
              <a:buSzPct val="80769"/>
              <a:buFont typeface="Wingdings"/>
              <a:buChar char=""/>
              <a:tabLst>
                <a:tab pos="796925" algn="l"/>
              </a:tabLst>
            </a:pPr>
            <a:r>
              <a:rPr sz="2600" spc="-135" dirty="0">
                <a:latin typeface="Arial"/>
                <a:cs typeface="Arial"/>
              </a:rPr>
              <a:t>Handling </a:t>
            </a:r>
            <a:r>
              <a:rPr sz="2600" spc="-120" dirty="0">
                <a:latin typeface="Arial"/>
                <a:cs typeface="Arial"/>
              </a:rPr>
              <a:t>failures </a:t>
            </a:r>
            <a:r>
              <a:rPr sz="2600" spc="-45" dirty="0">
                <a:latin typeface="Arial"/>
                <a:cs typeface="Arial"/>
              </a:rPr>
              <a:t>of </a:t>
            </a:r>
            <a:r>
              <a:rPr sz="2600" spc="-70" dirty="0">
                <a:latin typeface="Arial"/>
                <a:cs typeface="Arial"/>
              </a:rPr>
              <a:t>different</a:t>
            </a:r>
            <a:r>
              <a:rPr sz="2600" spc="295" dirty="0">
                <a:latin typeface="Arial"/>
                <a:cs typeface="Arial"/>
              </a:rPr>
              <a:t> </a:t>
            </a:r>
            <a:r>
              <a:rPr sz="2600" spc="-120" dirty="0">
                <a:latin typeface="Arial"/>
                <a:cs typeface="Arial"/>
              </a:rPr>
              <a:t>components</a:t>
            </a:r>
            <a:endParaRPr sz="2600" dirty="0">
              <a:latin typeface="Arial"/>
              <a:cs typeface="Arial"/>
            </a:endParaRPr>
          </a:p>
          <a:p>
            <a:pPr marL="796925" lvl="1" indent="-327025">
              <a:lnSpc>
                <a:spcPct val="100000"/>
              </a:lnSpc>
              <a:spcBef>
                <a:spcPts val="985"/>
              </a:spcBef>
              <a:buSzPct val="80769"/>
              <a:buFont typeface="Wingdings"/>
              <a:buChar char=""/>
              <a:tabLst>
                <a:tab pos="796925" algn="l"/>
              </a:tabLst>
            </a:pPr>
            <a:r>
              <a:rPr sz="2600" spc="-95" dirty="0">
                <a:latin typeface="Arial"/>
                <a:cs typeface="Arial"/>
              </a:rPr>
              <a:t>Correctness</a:t>
            </a:r>
            <a:r>
              <a:rPr sz="2600" spc="-5" dirty="0">
                <a:latin typeface="Arial"/>
                <a:cs typeface="Arial"/>
              </a:rPr>
              <a:t> </a:t>
            </a:r>
            <a:r>
              <a:rPr sz="2600" spc="-30" dirty="0">
                <a:latin typeface="Arial"/>
                <a:cs typeface="Arial"/>
              </a:rPr>
              <a:t>proof</a:t>
            </a:r>
            <a:endParaRPr sz="2600" dirty="0">
              <a:latin typeface="Arial"/>
              <a:cs typeface="Arial"/>
            </a:endParaRPr>
          </a:p>
          <a:p>
            <a:pPr marL="796925" lvl="1" indent="-327025">
              <a:lnSpc>
                <a:spcPct val="100000"/>
              </a:lnSpc>
              <a:spcBef>
                <a:spcPts val="985"/>
              </a:spcBef>
              <a:buSzPct val="80769"/>
              <a:buFont typeface="Wingdings"/>
              <a:buChar char=""/>
              <a:tabLst>
                <a:tab pos="796925" algn="l"/>
              </a:tabLst>
            </a:pPr>
            <a:r>
              <a:rPr sz="2600" spc="-15" dirty="0">
                <a:latin typeface="Arial"/>
                <a:cs typeface="Arial"/>
              </a:rPr>
              <a:t>Corner </a:t>
            </a:r>
            <a:r>
              <a:rPr sz="2600" spc="-265" dirty="0">
                <a:latin typeface="Arial"/>
                <a:cs typeface="Arial"/>
              </a:rPr>
              <a:t>cases </a:t>
            </a:r>
            <a:r>
              <a:rPr sz="2600" spc="-45" dirty="0">
                <a:latin typeface="Arial"/>
                <a:cs typeface="Arial"/>
              </a:rPr>
              <a:t>of </a:t>
            </a:r>
            <a:r>
              <a:rPr sz="2600" spc="-95" dirty="0">
                <a:latin typeface="Arial"/>
                <a:cs typeface="Arial"/>
              </a:rPr>
              <a:t>ownership</a:t>
            </a:r>
            <a:r>
              <a:rPr sz="2600" spc="-145" dirty="0">
                <a:latin typeface="Arial"/>
                <a:cs typeface="Arial"/>
              </a:rPr>
              <a:t> </a:t>
            </a:r>
            <a:r>
              <a:rPr sz="2600" spc="-80" dirty="0">
                <a:latin typeface="Arial"/>
                <a:cs typeface="Arial"/>
              </a:rPr>
              <a:t>migration</a:t>
            </a:r>
            <a:endParaRPr sz="2600" dirty="0">
              <a:latin typeface="Arial"/>
              <a:cs typeface="Arial"/>
            </a:endParaRPr>
          </a:p>
          <a:p>
            <a:pPr marL="365125" indent="-352425">
              <a:lnSpc>
                <a:spcPct val="100000"/>
              </a:lnSpc>
              <a:spcBef>
                <a:spcPts val="975"/>
              </a:spcBef>
              <a:buSzPct val="78571"/>
              <a:buFont typeface="Wingdings"/>
              <a:buChar char=""/>
              <a:tabLst>
                <a:tab pos="365125" algn="l"/>
              </a:tabLst>
            </a:pPr>
            <a:r>
              <a:rPr sz="2800" spc="-105" dirty="0">
                <a:latin typeface="Arial"/>
                <a:cs typeface="Arial"/>
              </a:rPr>
              <a:t>Implementation</a:t>
            </a:r>
            <a:r>
              <a:rPr sz="2800" spc="-10" dirty="0">
                <a:latin typeface="Arial"/>
                <a:cs typeface="Arial"/>
              </a:rPr>
              <a:t> </a:t>
            </a:r>
            <a:r>
              <a:rPr sz="2800" spc="-130" dirty="0">
                <a:latin typeface="Arial"/>
                <a:cs typeface="Arial"/>
              </a:rPr>
              <a:t>details</a:t>
            </a:r>
            <a:endParaRPr sz="2800" dirty="0">
              <a:latin typeface="Arial"/>
              <a:cs typeface="Arial"/>
            </a:endParaRPr>
          </a:p>
          <a:p>
            <a:pPr marL="782320" lvl="1" indent="-313055">
              <a:lnSpc>
                <a:spcPct val="100000"/>
              </a:lnSpc>
              <a:spcBef>
                <a:spcPts val="1025"/>
              </a:spcBef>
              <a:buSzPct val="79166"/>
              <a:buFont typeface="Wingdings"/>
              <a:buChar char=""/>
              <a:tabLst>
                <a:tab pos="782955" algn="l"/>
              </a:tabLst>
            </a:pPr>
            <a:r>
              <a:rPr sz="2400" spc="15" dirty="0">
                <a:latin typeface="Arial"/>
                <a:cs typeface="Arial"/>
              </a:rPr>
              <a:t>Network </a:t>
            </a:r>
            <a:r>
              <a:rPr sz="2400" spc="-135" dirty="0">
                <a:latin typeface="Arial"/>
                <a:cs typeface="Arial"/>
              </a:rPr>
              <a:t>stack</a:t>
            </a:r>
            <a:r>
              <a:rPr sz="2400" spc="-30" dirty="0">
                <a:latin typeface="Arial"/>
                <a:cs typeface="Arial"/>
              </a:rPr>
              <a:t> </a:t>
            </a:r>
            <a:r>
              <a:rPr sz="2400" spc="-70" dirty="0">
                <a:latin typeface="Arial"/>
                <a:cs typeface="Arial"/>
              </a:rPr>
              <a:t>(RDMA)</a:t>
            </a:r>
            <a:endParaRPr sz="2400" dirty="0">
              <a:latin typeface="Arial"/>
              <a:cs typeface="Arial"/>
            </a:endParaRPr>
          </a:p>
          <a:p>
            <a:pPr marL="782320" lvl="1" indent="-313055">
              <a:lnSpc>
                <a:spcPct val="100000"/>
              </a:lnSpc>
              <a:spcBef>
                <a:spcPts val="1030"/>
              </a:spcBef>
              <a:buSzPct val="79166"/>
              <a:buFont typeface="Wingdings"/>
              <a:buChar char=""/>
              <a:tabLst>
                <a:tab pos="782955" algn="l"/>
              </a:tabLst>
            </a:pPr>
            <a:r>
              <a:rPr sz="2400" spc="-165" dirty="0">
                <a:latin typeface="Arial"/>
                <a:cs typeface="Arial"/>
              </a:rPr>
              <a:t>Cache </a:t>
            </a:r>
            <a:r>
              <a:rPr sz="2400" spc="-100" dirty="0">
                <a:latin typeface="Arial"/>
                <a:cs typeface="Arial"/>
              </a:rPr>
              <a:t>organization</a:t>
            </a:r>
            <a:r>
              <a:rPr sz="2400" spc="150" dirty="0">
                <a:latin typeface="Arial"/>
                <a:cs typeface="Arial"/>
              </a:rPr>
              <a:t> </a:t>
            </a:r>
            <a:r>
              <a:rPr sz="2400" spc="-120" dirty="0">
                <a:latin typeface="Arial"/>
                <a:cs typeface="Arial"/>
              </a:rPr>
              <a:t>(set-associative)</a:t>
            </a:r>
            <a:endParaRPr sz="2400" dirty="0">
              <a:latin typeface="Arial"/>
              <a:cs typeface="Arial"/>
            </a:endParaRPr>
          </a:p>
          <a:p>
            <a:pPr marL="782320" lvl="1" indent="-313055">
              <a:lnSpc>
                <a:spcPct val="100000"/>
              </a:lnSpc>
              <a:spcBef>
                <a:spcPts val="910"/>
              </a:spcBef>
              <a:buSzPct val="79166"/>
              <a:buFont typeface="Wingdings"/>
              <a:buChar char=""/>
              <a:tabLst>
                <a:tab pos="782955" algn="l"/>
              </a:tabLst>
            </a:pPr>
            <a:r>
              <a:rPr sz="2400" spc="-95" dirty="0">
                <a:latin typeface="Arial"/>
                <a:cs typeface="Arial"/>
              </a:rPr>
              <a:t>Global </a:t>
            </a:r>
            <a:r>
              <a:rPr sz="2400" spc="-75" dirty="0">
                <a:latin typeface="Arial"/>
                <a:cs typeface="Arial"/>
              </a:rPr>
              <a:t>memory </a:t>
            </a:r>
            <a:r>
              <a:rPr sz="2400" spc="-85" dirty="0">
                <a:latin typeface="Arial"/>
                <a:cs typeface="Arial"/>
              </a:rPr>
              <a:t>allocation </a:t>
            </a:r>
            <a:r>
              <a:rPr sz="2400" spc="-65" dirty="0">
                <a:latin typeface="Arial"/>
                <a:cs typeface="Arial"/>
              </a:rPr>
              <a:t>(two-level</a:t>
            </a:r>
            <a:r>
              <a:rPr sz="2400" spc="210" dirty="0">
                <a:latin typeface="Arial"/>
                <a:cs typeface="Arial"/>
              </a:rPr>
              <a:t> </a:t>
            </a:r>
            <a:r>
              <a:rPr sz="2400" spc="-80" dirty="0">
                <a:latin typeface="Arial"/>
                <a:cs typeface="Arial"/>
              </a:rPr>
              <a:t>allocation)</a:t>
            </a:r>
            <a:endParaRPr sz="2400" dirty="0">
              <a:latin typeface="Arial"/>
              <a:cs typeface="Arial"/>
            </a:endParaRPr>
          </a:p>
        </p:txBody>
      </p:sp>
      <p:sp>
        <p:nvSpPr>
          <p:cNvPr id="4" name="object 4"/>
          <p:cNvSpPr txBox="1"/>
          <p:nvPr/>
        </p:nvSpPr>
        <p:spPr>
          <a:xfrm>
            <a:off x="751840" y="6321044"/>
            <a:ext cx="4598670" cy="391160"/>
          </a:xfrm>
          <a:prstGeom prst="rect">
            <a:avLst/>
          </a:prstGeom>
        </p:spPr>
        <p:txBody>
          <a:bodyPr vert="horz" wrap="square" lIns="0" tIns="12700" rIns="0" bIns="0" rtlCol="0">
            <a:spAutoFit/>
          </a:bodyPr>
          <a:lstStyle/>
          <a:p>
            <a:pPr marL="325120" indent="-313055">
              <a:lnSpc>
                <a:spcPct val="100000"/>
              </a:lnSpc>
              <a:spcBef>
                <a:spcPts val="100"/>
              </a:spcBef>
              <a:buSzPct val="79166"/>
              <a:buFont typeface="Wingdings"/>
              <a:buChar char=""/>
              <a:tabLst>
                <a:tab pos="325755" algn="l"/>
              </a:tabLst>
            </a:pPr>
            <a:r>
              <a:rPr sz="2400" spc="-114" dirty="0">
                <a:latin typeface="Arial"/>
                <a:cs typeface="Arial"/>
              </a:rPr>
              <a:t>Synchronization </a:t>
            </a:r>
            <a:r>
              <a:rPr sz="2400" spc="-50" dirty="0">
                <a:latin typeface="Arial"/>
                <a:cs typeface="Arial"/>
              </a:rPr>
              <a:t>primitive</a:t>
            </a:r>
            <a:r>
              <a:rPr sz="2400" spc="70" dirty="0">
                <a:latin typeface="Arial"/>
                <a:cs typeface="Arial"/>
              </a:rPr>
              <a:t> </a:t>
            </a:r>
            <a:r>
              <a:rPr sz="2400" spc="-20" dirty="0">
                <a:latin typeface="Arial"/>
                <a:cs typeface="Arial"/>
              </a:rPr>
              <a:t>(rwlock)</a:t>
            </a:r>
            <a:endParaRPr sz="2400">
              <a:latin typeface="Arial"/>
              <a:cs typeface="Arial"/>
            </a:endParaRPr>
          </a:p>
        </p:txBody>
      </p:sp>
      <p:pic>
        <p:nvPicPr>
          <p:cNvPr id="6" name="图片 5">
            <a:extLst>
              <a:ext uri="{FF2B5EF4-FFF2-40B4-BE49-F238E27FC236}">
                <a16:creationId xmlns:a16="http://schemas.microsoft.com/office/drawing/2014/main" id="{4A06AFDE-BB87-3140-BC60-ECF39BF05702}"/>
              </a:ext>
            </a:extLst>
          </p:cNvPr>
          <p:cNvPicPr>
            <a:picLocks noChangeAspect="1"/>
          </p:cNvPicPr>
          <p:nvPr/>
        </p:nvPicPr>
        <p:blipFill>
          <a:blip r:embed="rId2"/>
          <a:stretch>
            <a:fillRect/>
          </a:stretch>
        </p:blipFill>
        <p:spPr>
          <a:xfrm>
            <a:off x="9067800" y="152400"/>
            <a:ext cx="2800350" cy="9434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7828915" cy="635000"/>
          </a:xfrm>
          <a:prstGeom prst="rect">
            <a:avLst/>
          </a:prstGeom>
        </p:spPr>
        <p:txBody>
          <a:bodyPr vert="horz" wrap="square" lIns="0" tIns="12700" rIns="0" bIns="0" rtlCol="0">
            <a:spAutoFit/>
          </a:bodyPr>
          <a:lstStyle/>
          <a:p>
            <a:pPr marL="12700">
              <a:lnSpc>
                <a:spcPct val="100000"/>
              </a:lnSpc>
              <a:spcBef>
                <a:spcPts val="100"/>
              </a:spcBef>
            </a:pPr>
            <a:r>
              <a:rPr spc="-90" dirty="0"/>
              <a:t>Distributed </a:t>
            </a:r>
            <a:r>
              <a:rPr spc="-135" dirty="0"/>
              <a:t>Shared </a:t>
            </a:r>
            <a:r>
              <a:rPr spc="-30" dirty="0"/>
              <a:t>Memory</a:t>
            </a:r>
            <a:r>
              <a:rPr spc="-130" dirty="0"/>
              <a:t> </a:t>
            </a:r>
            <a:r>
              <a:rPr spc="175" dirty="0"/>
              <a:t>(DSM)</a:t>
            </a:r>
          </a:p>
        </p:txBody>
      </p:sp>
      <p:sp>
        <p:nvSpPr>
          <p:cNvPr id="3" name="object 3"/>
          <p:cNvSpPr txBox="1"/>
          <p:nvPr/>
        </p:nvSpPr>
        <p:spPr>
          <a:xfrm>
            <a:off x="246255" y="1169584"/>
            <a:ext cx="5947410" cy="1812676"/>
          </a:xfrm>
          <a:prstGeom prst="rect">
            <a:avLst/>
          </a:prstGeom>
        </p:spPr>
        <p:txBody>
          <a:bodyPr vert="horz" wrap="square" lIns="0" tIns="93345" rIns="0" bIns="0" rtlCol="0">
            <a:spAutoFit/>
          </a:bodyPr>
          <a:lstStyle/>
          <a:p>
            <a:pPr marL="365125" indent="-352425">
              <a:lnSpc>
                <a:spcPct val="100000"/>
              </a:lnSpc>
              <a:spcBef>
                <a:spcPts val="735"/>
              </a:spcBef>
              <a:buSzPct val="78571"/>
              <a:buFont typeface="Wingdings"/>
              <a:buChar char=""/>
              <a:tabLst>
                <a:tab pos="365125" algn="l"/>
                <a:tab pos="2477770" algn="l"/>
              </a:tabLst>
            </a:pPr>
            <a:r>
              <a:rPr sz="2800" b="1" spc="-60" dirty="0">
                <a:latin typeface="Trebuchet MS"/>
                <a:cs typeface="Trebuchet MS"/>
              </a:rPr>
              <a:t>Classic</a:t>
            </a:r>
            <a:r>
              <a:rPr sz="2800" b="1" spc="-75" dirty="0">
                <a:latin typeface="Trebuchet MS"/>
                <a:cs typeface="Trebuchet MS"/>
              </a:rPr>
              <a:t> </a:t>
            </a:r>
            <a:r>
              <a:rPr sz="2800" b="1" spc="225" dirty="0">
                <a:latin typeface="Trebuchet MS"/>
                <a:cs typeface="Trebuchet MS"/>
              </a:rPr>
              <a:t>DSM	</a:t>
            </a:r>
            <a:r>
              <a:rPr sz="2800" b="1" spc="-110" dirty="0">
                <a:latin typeface="Trebuchet MS"/>
                <a:cs typeface="Trebuchet MS"/>
              </a:rPr>
              <a:t>(early </a:t>
            </a:r>
            <a:r>
              <a:rPr sz="2800" b="1" spc="-150" dirty="0">
                <a:latin typeface="Trebuchet MS"/>
                <a:cs typeface="Trebuchet MS"/>
              </a:rPr>
              <a:t>1990s</a:t>
            </a:r>
            <a:r>
              <a:rPr sz="2800" b="1" spc="-45" dirty="0">
                <a:latin typeface="Trebuchet MS"/>
                <a:cs typeface="Trebuchet MS"/>
              </a:rPr>
              <a:t> </a:t>
            </a:r>
            <a:r>
              <a:rPr sz="2800" b="1" spc="-30" dirty="0">
                <a:latin typeface="Trebuchet MS"/>
                <a:cs typeface="Trebuchet MS"/>
              </a:rPr>
              <a:t>)</a:t>
            </a:r>
            <a:endParaRPr sz="2800" dirty="0">
              <a:latin typeface="Trebuchet MS"/>
              <a:cs typeface="Trebuchet MS"/>
            </a:endParaRPr>
          </a:p>
          <a:p>
            <a:pPr marL="782320" lvl="1" indent="-313055">
              <a:lnSpc>
                <a:spcPct val="100000"/>
              </a:lnSpc>
              <a:spcBef>
                <a:spcPts val="540"/>
              </a:spcBef>
              <a:buSzPct val="79166"/>
              <a:buFont typeface="Wingdings"/>
              <a:buChar char=""/>
              <a:tabLst>
                <a:tab pos="782955" algn="l"/>
              </a:tabLst>
            </a:pPr>
            <a:r>
              <a:rPr sz="2400" spc="-80" dirty="0">
                <a:latin typeface="Arial"/>
                <a:cs typeface="Arial"/>
              </a:rPr>
              <a:t>Unified </a:t>
            </a:r>
            <a:r>
              <a:rPr sz="2400" spc="-75" dirty="0">
                <a:latin typeface="Arial"/>
                <a:cs typeface="Arial"/>
              </a:rPr>
              <a:t>memory</a:t>
            </a:r>
            <a:r>
              <a:rPr sz="2400" spc="60" dirty="0">
                <a:latin typeface="Arial"/>
                <a:cs typeface="Arial"/>
              </a:rPr>
              <a:t> </a:t>
            </a:r>
            <a:r>
              <a:rPr sz="2400" spc="-215" dirty="0">
                <a:latin typeface="Arial"/>
                <a:cs typeface="Arial"/>
              </a:rPr>
              <a:t>space</a:t>
            </a:r>
            <a:endParaRPr sz="2400" dirty="0">
              <a:latin typeface="Arial"/>
              <a:cs typeface="Arial"/>
            </a:endParaRPr>
          </a:p>
          <a:p>
            <a:pPr marL="782320" lvl="1" indent="-313055">
              <a:lnSpc>
                <a:spcPct val="100000"/>
              </a:lnSpc>
              <a:spcBef>
                <a:spcPts val="409"/>
              </a:spcBef>
              <a:buSzPct val="79166"/>
              <a:buFont typeface="Wingdings"/>
              <a:buChar char=""/>
              <a:tabLst>
                <a:tab pos="782955" algn="l"/>
              </a:tabLst>
            </a:pPr>
            <a:r>
              <a:rPr sz="2400" spc="-295" dirty="0">
                <a:latin typeface="Arial"/>
                <a:cs typeface="Arial"/>
              </a:rPr>
              <a:t>Ease </a:t>
            </a:r>
            <a:r>
              <a:rPr sz="2400" spc="-120" dirty="0">
                <a:latin typeface="Arial"/>
                <a:cs typeface="Arial"/>
              </a:rPr>
              <a:t>programming </a:t>
            </a:r>
            <a:r>
              <a:rPr sz="2400" spc="15" dirty="0">
                <a:latin typeface="Arial"/>
                <a:cs typeface="Arial"/>
              </a:rPr>
              <a:t>for </a:t>
            </a:r>
            <a:r>
              <a:rPr sz="2400" spc="-55" dirty="0">
                <a:latin typeface="Arial"/>
                <a:cs typeface="Arial"/>
              </a:rPr>
              <a:t>distributed</a:t>
            </a:r>
            <a:r>
              <a:rPr sz="2400" dirty="0">
                <a:latin typeface="Arial"/>
                <a:cs typeface="Arial"/>
              </a:rPr>
              <a:t> </a:t>
            </a:r>
            <a:r>
              <a:rPr sz="2400" spc="-225" dirty="0">
                <a:latin typeface="Arial"/>
                <a:cs typeface="Arial"/>
              </a:rPr>
              <a:t>apps</a:t>
            </a:r>
            <a:endParaRPr sz="2400" dirty="0">
              <a:latin typeface="Arial"/>
              <a:cs typeface="Arial"/>
            </a:endParaRPr>
          </a:p>
          <a:p>
            <a:pPr marL="782320" lvl="1" indent="-313055">
              <a:lnSpc>
                <a:spcPct val="100000"/>
              </a:lnSpc>
              <a:spcBef>
                <a:spcPts val="530"/>
              </a:spcBef>
              <a:buClr>
                <a:srgbClr val="000000"/>
              </a:buClr>
              <a:buSzPct val="79166"/>
              <a:buFont typeface="Wingdings"/>
              <a:buChar char=""/>
              <a:tabLst>
                <a:tab pos="782955" algn="l"/>
              </a:tabLst>
            </a:pPr>
            <a:r>
              <a:rPr sz="2400" spc="-165" dirty="0">
                <a:solidFill>
                  <a:srgbClr val="C00000"/>
                </a:solidFill>
                <a:latin typeface="Arial"/>
                <a:cs typeface="Arial"/>
              </a:rPr>
              <a:t>Failed </a:t>
            </a:r>
            <a:r>
              <a:rPr sz="2400" spc="-145" dirty="0">
                <a:solidFill>
                  <a:srgbClr val="C00000"/>
                </a:solidFill>
                <a:latin typeface="Arial"/>
                <a:cs typeface="Arial"/>
              </a:rPr>
              <a:t>due </a:t>
            </a:r>
            <a:r>
              <a:rPr sz="2400" spc="60" dirty="0">
                <a:solidFill>
                  <a:srgbClr val="C00000"/>
                </a:solidFill>
                <a:latin typeface="Arial"/>
                <a:cs typeface="Arial"/>
              </a:rPr>
              <a:t>to </a:t>
            </a:r>
            <a:r>
              <a:rPr sz="2400" spc="-145" dirty="0">
                <a:solidFill>
                  <a:srgbClr val="C00000"/>
                </a:solidFill>
                <a:latin typeface="Arial"/>
                <a:cs typeface="Arial"/>
              </a:rPr>
              <a:t>unsatisfying</a:t>
            </a:r>
            <a:r>
              <a:rPr sz="2400" spc="229" dirty="0">
                <a:solidFill>
                  <a:srgbClr val="C00000"/>
                </a:solidFill>
                <a:latin typeface="Arial"/>
                <a:cs typeface="Arial"/>
              </a:rPr>
              <a:t> </a:t>
            </a:r>
            <a:r>
              <a:rPr sz="2400" spc="-100" dirty="0">
                <a:solidFill>
                  <a:srgbClr val="C00000"/>
                </a:solidFill>
                <a:latin typeface="Arial"/>
                <a:cs typeface="Arial"/>
              </a:rPr>
              <a:t>performance</a:t>
            </a:r>
            <a:endParaRPr sz="2400" dirty="0">
              <a:latin typeface="Arial"/>
              <a:cs typeface="Arial"/>
            </a:endParaRPr>
          </a:p>
        </p:txBody>
      </p:sp>
      <p:sp>
        <p:nvSpPr>
          <p:cNvPr id="17" name="object 17"/>
          <p:cNvSpPr txBox="1"/>
          <p:nvPr/>
        </p:nvSpPr>
        <p:spPr>
          <a:xfrm>
            <a:off x="6765708" y="2834309"/>
            <a:ext cx="1365885" cy="482600"/>
          </a:xfrm>
          <a:prstGeom prst="rect">
            <a:avLst/>
          </a:prstGeom>
          <a:solidFill>
            <a:srgbClr val="DAE3F3"/>
          </a:solidFill>
          <a:ln w="19050">
            <a:solidFill>
              <a:srgbClr val="000000"/>
            </a:solidFill>
          </a:ln>
        </p:spPr>
        <p:txBody>
          <a:bodyPr vert="horz" wrap="square" lIns="0" tIns="62230" rIns="0" bIns="0" rtlCol="0">
            <a:spAutoFit/>
          </a:bodyPr>
          <a:lstStyle/>
          <a:p>
            <a:pPr marL="201295">
              <a:lnSpc>
                <a:spcPct val="100000"/>
              </a:lnSpc>
              <a:spcBef>
                <a:spcPts val="490"/>
              </a:spcBef>
            </a:pPr>
            <a:r>
              <a:rPr sz="2200" spc="-65" dirty="0">
                <a:latin typeface="Arial"/>
                <a:cs typeface="Arial"/>
              </a:rPr>
              <a:t>Memory</a:t>
            </a:r>
            <a:endParaRPr sz="2200">
              <a:latin typeface="Arial"/>
              <a:cs typeface="Arial"/>
            </a:endParaRPr>
          </a:p>
        </p:txBody>
      </p:sp>
      <p:sp>
        <p:nvSpPr>
          <p:cNvPr id="18" name="object 18"/>
          <p:cNvSpPr txBox="1"/>
          <p:nvPr/>
        </p:nvSpPr>
        <p:spPr>
          <a:xfrm>
            <a:off x="8525395" y="2834309"/>
            <a:ext cx="1365885" cy="482600"/>
          </a:xfrm>
          <a:prstGeom prst="rect">
            <a:avLst/>
          </a:prstGeom>
          <a:solidFill>
            <a:srgbClr val="DAE3F3"/>
          </a:solidFill>
          <a:ln w="19050">
            <a:solidFill>
              <a:srgbClr val="000000"/>
            </a:solidFill>
          </a:ln>
        </p:spPr>
        <p:txBody>
          <a:bodyPr vert="horz" wrap="square" lIns="0" tIns="62230" rIns="0" bIns="0" rtlCol="0">
            <a:spAutoFit/>
          </a:bodyPr>
          <a:lstStyle/>
          <a:p>
            <a:pPr marL="201295">
              <a:lnSpc>
                <a:spcPct val="100000"/>
              </a:lnSpc>
              <a:spcBef>
                <a:spcPts val="490"/>
              </a:spcBef>
            </a:pPr>
            <a:r>
              <a:rPr sz="2200" spc="-65" dirty="0">
                <a:latin typeface="Arial"/>
                <a:cs typeface="Arial"/>
              </a:rPr>
              <a:t>Memory</a:t>
            </a:r>
            <a:endParaRPr sz="2200">
              <a:latin typeface="Arial"/>
              <a:cs typeface="Arial"/>
            </a:endParaRPr>
          </a:p>
        </p:txBody>
      </p:sp>
      <p:sp>
        <p:nvSpPr>
          <p:cNvPr id="19" name="object 19"/>
          <p:cNvSpPr txBox="1"/>
          <p:nvPr/>
        </p:nvSpPr>
        <p:spPr>
          <a:xfrm>
            <a:off x="10219690" y="2834309"/>
            <a:ext cx="1365885" cy="482600"/>
          </a:xfrm>
          <a:prstGeom prst="rect">
            <a:avLst/>
          </a:prstGeom>
          <a:solidFill>
            <a:srgbClr val="DAE3F3"/>
          </a:solidFill>
          <a:ln w="19050">
            <a:solidFill>
              <a:srgbClr val="000000"/>
            </a:solidFill>
          </a:ln>
        </p:spPr>
        <p:txBody>
          <a:bodyPr vert="horz" wrap="square" lIns="0" tIns="62230" rIns="0" bIns="0" rtlCol="0">
            <a:spAutoFit/>
          </a:bodyPr>
          <a:lstStyle/>
          <a:p>
            <a:pPr marL="201295">
              <a:lnSpc>
                <a:spcPct val="100000"/>
              </a:lnSpc>
              <a:spcBef>
                <a:spcPts val="490"/>
              </a:spcBef>
            </a:pPr>
            <a:r>
              <a:rPr sz="2200" spc="-65" dirty="0">
                <a:latin typeface="Arial"/>
                <a:cs typeface="Arial"/>
              </a:rPr>
              <a:t>Memory</a:t>
            </a:r>
            <a:endParaRPr sz="2200">
              <a:latin typeface="Arial"/>
              <a:cs typeface="Arial"/>
            </a:endParaRPr>
          </a:p>
        </p:txBody>
      </p:sp>
      <p:sp>
        <p:nvSpPr>
          <p:cNvPr id="20" name="object 20"/>
          <p:cNvSpPr/>
          <p:nvPr/>
        </p:nvSpPr>
        <p:spPr>
          <a:xfrm>
            <a:off x="8131047" y="3008858"/>
            <a:ext cx="394970" cy="133350"/>
          </a:xfrm>
          <a:custGeom>
            <a:avLst/>
            <a:gdLst/>
            <a:ahLst/>
            <a:cxnLst/>
            <a:rect l="l" t="t" r="r" b="b"/>
            <a:pathLst>
              <a:path w="394970" h="133350">
                <a:moveTo>
                  <a:pt x="133350" y="0"/>
                </a:moveTo>
                <a:lnTo>
                  <a:pt x="0" y="66675"/>
                </a:lnTo>
                <a:lnTo>
                  <a:pt x="133350" y="133350"/>
                </a:lnTo>
                <a:lnTo>
                  <a:pt x="133350" y="88900"/>
                </a:lnTo>
                <a:lnTo>
                  <a:pt x="111125" y="88900"/>
                </a:lnTo>
                <a:lnTo>
                  <a:pt x="111125" y="44450"/>
                </a:lnTo>
                <a:lnTo>
                  <a:pt x="133350" y="44450"/>
                </a:lnTo>
                <a:lnTo>
                  <a:pt x="133350" y="0"/>
                </a:lnTo>
                <a:close/>
              </a:path>
              <a:path w="394970" h="133350">
                <a:moveTo>
                  <a:pt x="260997" y="0"/>
                </a:moveTo>
                <a:lnTo>
                  <a:pt x="260997" y="133350"/>
                </a:lnTo>
                <a:lnTo>
                  <a:pt x="349897" y="88900"/>
                </a:lnTo>
                <a:lnTo>
                  <a:pt x="283222" y="88900"/>
                </a:lnTo>
                <a:lnTo>
                  <a:pt x="283222" y="44450"/>
                </a:lnTo>
                <a:lnTo>
                  <a:pt x="349897" y="44450"/>
                </a:lnTo>
                <a:lnTo>
                  <a:pt x="260997" y="0"/>
                </a:lnTo>
                <a:close/>
              </a:path>
              <a:path w="394970" h="133350">
                <a:moveTo>
                  <a:pt x="133350" y="44450"/>
                </a:moveTo>
                <a:lnTo>
                  <a:pt x="111125" y="44450"/>
                </a:lnTo>
                <a:lnTo>
                  <a:pt x="111125" y="88900"/>
                </a:lnTo>
                <a:lnTo>
                  <a:pt x="133350" y="88900"/>
                </a:lnTo>
                <a:lnTo>
                  <a:pt x="133350" y="44450"/>
                </a:lnTo>
                <a:close/>
              </a:path>
              <a:path w="394970" h="133350">
                <a:moveTo>
                  <a:pt x="260997" y="44450"/>
                </a:moveTo>
                <a:lnTo>
                  <a:pt x="133350" y="44450"/>
                </a:lnTo>
                <a:lnTo>
                  <a:pt x="133350" y="88900"/>
                </a:lnTo>
                <a:lnTo>
                  <a:pt x="260997" y="88900"/>
                </a:lnTo>
                <a:lnTo>
                  <a:pt x="260997" y="44450"/>
                </a:lnTo>
                <a:close/>
              </a:path>
              <a:path w="394970" h="133350">
                <a:moveTo>
                  <a:pt x="349897" y="44450"/>
                </a:moveTo>
                <a:lnTo>
                  <a:pt x="283222" y="44450"/>
                </a:lnTo>
                <a:lnTo>
                  <a:pt x="283222" y="88900"/>
                </a:lnTo>
                <a:lnTo>
                  <a:pt x="349897" y="88900"/>
                </a:lnTo>
                <a:lnTo>
                  <a:pt x="394347" y="66675"/>
                </a:lnTo>
                <a:lnTo>
                  <a:pt x="349897" y="44450"/>
                </a:lnTo>
                <a:close/>
              </a:path>
            </a:pathLst>
          </a:custGeom>
          <a:solidFill>
            <a:srgbClr val="5B9BD5"/>
          </a:solidFill>
        </p:spPr>
        <p:txBody>
          <a:bodyPr wrap="square" lIns="0" tIns="0" rIns="0" bIns="0" rtlCol="0"/>
          <a:lstStyle/>
          <a:p>
            <a:endParaRPr/>
          </a:p>
        </p:txBody>
      </p:sp>
      <p:sp>
        <p:nvSpPr>
          <p:cNvPr id="21" name="object 21"/>
          <p:cNvSpPr/>
          <p:nvPr/>
        </p:nvSpPr>
        <p:spPr>
          <a:xfrm>
            <a:off x="9890734" y="3008858"/>
            <a:ext cx="329565" cy="133350"/>
          </a:xfrm>
          <a:custGeom>
            <a:avLst/>
            <a:gdLst/>
            <a:ahLst/>
            <a:cxnLst/>
            <a:rect l="l" t="t" r="r" b="b"/>
            <a:pathLst>
              <a:path w="329565" h="133350">
                <a:moveTo>
                  <a:pt x="133350" y="0"/>
                </a:moveTo>
                <a:lnTo>
                  <a:pt x="0" y="66675"/>
                </a:lnTo>
                <a:lnTo>
                  <a:pt x="133350" y="133350"/>
                </a:lnTo>
                <a:lnTo>
                  <a:pt x="133350" y="88900"/>
                </a:lnTo>
                <a:lnTo>
                  <a:pt x="111125" y="88900"/>
                </a:lnTo>
                <a:lnTo>
                  <a:pt x="111125" y="44450"/>
                </a:lnTo>
                <a:lnTo>
                  <a:pt x="133350" y="44450"/>
                </a:lnTo>
                <a:lnTo>
                  <a:pt x="133350" y="0"/>
                </a:lnTo>
                <a:close/>
              </a:path>
              <a:path w="329565" h="133350">
                <a:moveTo>
                  <a:pt x="195605" y="0"/>
                </a:moveTo>
                <a:lnTo>
                  <a:pt x="195605" y="133350"/>
                </a:lnTo>
                <a:lnTo>
                  <a:pt x="284505" y="88900"/>
                </a:lnTo>
                <a:lnTo>
                  <a:pt x="217830" y="88900"/>
                </a:lnTo>
                <a:lnTo>
                  <a:pt x="217830" y="44450"/>
                </a:lnTo>
                <a:lnTo>
                  <a:pt x="284505" y="44450"/>
                </a:lnTo>
                <a:lnTo>
                  <a:pt x="195605" y="0"/>
                </a:lnTo>
                <a:close/>
              </a:path>
              <a:path w="329565" h="133350">
                <a:moveTo>
                  <a:pt x="133350" y="44450"/>
                </a:moveTo>
                <a:lnTo>
                  <a:pt x="111125" y="44450"/>
                </a:lnTo>
                <a:lnTo>
                  <a:pt x="111125" y="88900"/>
                </a:lnTo>
                <a:lnTo>
                  <a:pt x="133350" y="88900"/>
                </a:lnTo>
                <a:lnTo>
                  <a:pt x="133350" y="44450"/>
                </a:lnTo>
                <a:close/>
              </a:path>
              <a:path w="329565" h="133350">
                <a:moveTo>
                  <a:pt x="195605" y="44450"/>
                </a:moveTo>
                <a:lnTo>
                  <a:pt x="133350" y="44450"/>
                </a:lnTo>
                <a:lnTo>
                  <a:pt x="133350" y="88900"/>
                </a:lnTo>
                <a:lnTo>
                  <a:pt x="195605" y="88900"/>
                </a:lnTo>
                <a:lnTo>
                  <a:pt x="195605" y="44450"/>
                </a:lnTo>
                <a:close/>
              </a:path>
              <a:path w="329565" h="133350">
                <a:moveTo>
                  <a:pt x="284505" y="44450"/>
                </a:moveTo>
                <a:lnTo>
                  <a:pt x="217830" y="44450"/>
                </a:lnTo>
                <a:lnTo>
                  <a:pt x="217830" y="88900"/>
                </a:lnTo>
                <a:lnTo>
                  <a:pt x="284505" y="88900"/>
                </a:lnTo>
                <a:lnTo>
                  <a:pt x="328955" y="66675"/>
                </a:lnTo>
                <a:lnTo>
                  <a:pt x="284505" y="44450"/>
                </a:lnTo>
                <a:close/>
              </a:path>
            </a:pathLst>
          </a:custGeom>
          <a:solidFill>
            <a:srgbClr val="5B9BD5"/>
          </a:solidFill>
        </p:spPr>
        <p:txBody>
          <a:bodyPr wrap="square" lIns="0" tIns="0" rIns="0" bIns="0" rtlCol="0"/>
          <a:lstStyle/>
          <a:p>
            <a:endParaRPr/>
          </a:p>
        </p:txBody>
      </p:sp>
      <p:sp>
        <p:nvSpPr>
          <p:cNvPr id="22" name="object 22"/>
          <p:cNvSpPr/>
          <p:nvPr/>
        </p:nvSpPr>
        <p:spPr>
          <a:xfrm>
            <a:off x="6805345" y="2648737"/>
            <a:ext cx="4754245" cy="0"/>
          </a:xfrm>
          <a:custGeom>
            <a:avLst/>
            <a:gdLst/>
            <a:ahLst/>
            <a:cxnLst/>
            <a:rect l="l" t="t" r="r" b="b"/>
            <a:pathLst>
              <a:path w="4754245">
                <a:moveTo>
                  <a:pt x="0" y="0"/>
                </a:moveTo>
                <a:lnTo>
                  <a:pt x="4753922" y="1"/>
                </a:lnTo>
              </a:path>
            </a:pathLst>
          </a:custGeom>
          <a:ln w="38100">
            <a:solidFill>
              <a:srgbClr val="000000"/>
            </a:solidFill>
          </a:ln>
        </p:spPr>
        <p:txBody>
          <a:bodyPr wrap="square" lIns="0" tIns="0" rIns="0" bIns="0" rtlCol="0"/>
          <a:lstStyle/>
          <a:p>
            <a:endParaRPr/>
          </a:p>
        </p:txBody>
      </p:sp>
      <p:sp>
        <p:nvSpPr>
          <p:cNvPr id="23" name="object 23"/>
          <p:cNvSpPr/>
          <p:nvPr/>
        </p:nvSpPr>
        <p:spPr>
          <a:xfrm>
            <a:off x="6797852" y="2143912"/>
            <a:ext cx="4754245" cy="0"/>
          </a:xfrm>
          <a:custGeom>
            <a:avLst/>
            <a:gdLst/>
            <a:ahLst/>
            <a:cxnLst/>
            <a:rect l="l" t="t" r="r" b="b"/>
            <a:pathLst>
              <a:path w="4754245">
                <a:moveTo>
                  <a:pt x="0" y="0"/>
                </a:moveTo>
                <a:lnTo>
                  <a:pt x="4753922" y="1"/>
                </a:lnTo>
              </a:path>
            </a:pathLst>
          </a:custGeom>
          <a:ln w="38100">
            <a:solidFill>
              <a:srgbClr val="000000"/>
            </a:solidFill>
          </a:ln>
        </p:spPr>
        <p:txBody>
          <a:bodyPr wrap="square" lIns="0" tIns="0" rIns="0" bIns="0" rtlCol="0"/>
          <a:lstStyle/>
          <a:p>
            <a:endParaRPr/>
          </a:p>
        </p:txBody>
      </p:sp>
      <p:sp>
        <p:nvSpPr>
          <p:cNvPr id="24" name="object 24"/>
          <p:cNvSpPr txBox="1"/>
          <p:nvPr/>
        </p:nvSpPr>
        <p:spPr>
          <a:xfrm>
            <a:off x="7776502" y="2198115"/>
            <a:ext cx="2847340" cy="360680"/>
          </a:xfrm>
          <a:prstGeom prst="rect">
            <a:avLst/>
          </a:prstGeom>
        </p:spPr>
        <p:txBody>
          <a:bodyPr vert="horz" wrap="square" lIns="0" tIns="12700" rIns="0" bIns="0" rtlCol="0">
            <a:spAutoFit/>
          </a:bodyPr>
          <a:lstStyle/>
          <a:p>
            <a:pPr marL="12700">
              <a:lnSpc>
                <a:spcPct val="100000"/>
              </a:lnSpc>
              <a:spcBef>
                <a:spcPts val="100"/>
              </a:spcBef>
            </a:pPr>
            <a:r>
              <a:rPr sz="2200" spc="-75" dirty="0">
                <a:latin typeface="Arial"/>
                <a:cs typeface="Arial"/>
              </a:rPr>
              <a:t>Unified </a:t>
            </a:r>
            <a:r>
              <a:rPr sz="2200" spc="-65" dirty="0">
                <a:latin typeface="Arial"/>
                <a:cs typeface="Arial"/>
              </a:rPr>
              <a:t>Memory</a:t>
            </a:r>
            <a:r>
              <a:rPr sz="2200" spc="-185" dirty="0">
                <a:latin typeface="Arial"/>
                <a:cs typeface="Arial"/>
              </a:rPr>
              <a:t> </a:t>
            </a:r>
            <a:r>
              <a:rPr sz="2200" spc="-120" dirty="0">
                <a:latin typeface="Arial"/>
                <a:cs typeface="Arial"/>
              </a:rPr>
              <a:t>Address</a:t>
            </a:r>
            <a:endParaRPr sz="2200">
              <a:latin typeface="Arial"/>
              <a:cs typeface="Arial"/>
            </a:endParaRPr>
          </a:p>
        </p:txBody>
      </p:sp>
      <p:sp>
        <p:nvSpPr>
          <p:cNvPr id="25" name="object 25"/>
          <p:cNvSpPr/>
          <p:nvPr/>
        </p:nvSpPr>
        <p:spPr>
          <a:xfrm>
            <a:off x="8695538" y="1817827"/>
            <a:ext cx="1008380" cy="245745"/>
          </a:xfrm>
          <a:custGeom>
            <a:avLst/>
            <a:gdLst/>
            <a:ahLst/>
            <a:cxnLst/>
            <a:rect l="l" t="t" r="r" b="b"/>
            <a:pathLst>
              <a:path w="1008379" h="245744">
                <a:moveTo>
                  <a:pt x="313270" y="122758"/>
                </a:moveTo>
                <a:lnTo>
                  <a:pt x="156629" y="0"/>
                </a:lnTo>
                <a:lnTo>
                  <a:pt x="0" y="122758"/>
                </a:lnTo>
                <a:lnTo>
                  <a:pt x="78308" y="122758"/>
                </a:lnTo>
                <a:lnTo>
                  <a:pt x="78308" y="245503"/>
                </a:lnTo>
                <a:lnTo>
                  <a:pt x="234950" y="245503"/>
                </a:lnTo>
                <a:lnTo>
                  <a:pt x="234950" y="122758"/>
                </a:lnTo>
                <a:lnTo>
                  <a:pt x="313270" y="122758"/>
                </a:lnTo>
                <a:close/>
              </a:path>
              <a:path w="1008379" h="245744">
                <a:moveTo>
                  <a:pt x="660514" y="122758"/>
                </a:moveTo>
                <a:lnTo>
                  <a:pt x="503885" y="0"/>
                </a:lnTo>
                <a:lnTo>
                  <a:pt x="347243" y="122758"/>
                </a:lnTo>
                <a:lnTo>
                  <a:pt x="425564" y="122758"/>
                </a:lnTo>
                <a:lnTo>
                  <a:pt x="425564" y="245503"/>
                </a:lnTo>
                <a:lnTo>
                  <a:pt x="582193" y="245503"/>
                </a:lnTo>
                <a:lnTo>
                  <a:pt x="582193" y="122758"/>
                </a:lnTo>
                <a:lnTo>
                  <a:pt x="660514" y="122758"/>
                </a:lnTo>
                <a:close/>
              </a:path>
              <a:path w="1008379" h="245744">
                <a:moveTo>
                  <a:pt x="1007770" y="122758"/>
                </a:moveTo>
                <a:lnTo>
                  <a:pt x="851141" y="0"/>
                </a:lnTo>
                <a:lnTo>
                  <a:pt x="694499" y="122758"/>
                </a:lnTo>
                <a:lnTo>
                  <a:pt x="772820" y="122758"/>
                </a:lnTo>
                <a:lnTo>
                  <a:pt x="772820" y="245503"/>
                </a:lnTo>
                <a:lnTo>
                  <a:pt x="929449" y="245503"/>
                </a:lnTo>
                <a:lnTo>
                  <a:pt x="929449" y="122758"/>
                </a:lnTo>
                <a:lnTo>
                  <a:pt x="1007770" y="122758"/>
                </a:lnTo>
                <a:close/>
              </a:path>
            </a:pathLst>
          </a:custGeom>
          <a:solidFill>
            <a:srgbClr val="7F7F7F"/>
          </a:solidFill>
        </p:spPr>
        <p:txBody>
          <a:bodyPr wrap="square" lIns="0" tIns="0" rIns="0" bIns="0" rtlCol="0"/>
          <a:lstStyle/>
          <a:p>
            <a:endParaRPr/>
          </a:p>
        </p:txBody>
      </p:sp>
      <p:sp>
        <p:nvSpPr>
          <p:cNvPr id="26" name="object 26"/>
          <p:cNvSpPr txBox="1"/>
          <p:nvPr/>
        </p:nvSpPr>
        <p:spPr>
          <a:xfrm>
            <a:off x="7546276" y="1366710"/>
            <a:ext cx="3202940" cy="407670"/>
          </a:xfrm>
          <a:prstGeom prst="rect">
            <a:avLst/>
          </a:prstGeom>
          <a:solidFill>
            <a:srgbClr val="FFF2CC"/>
          </a:solidFill>
          <a:ln w="19050">
            <a:solidFill>
              <a:srgbClr val="000000"/>
            </a:solidFill>
          </a:ln>
        </p:spPr>
        <p:txBody>
          <a:bodyPr vert="horz" wrap="square" lIns="0" tIns="24130" rIns="0" bIns="0" rtlCol="0">
            <a:spAutoFit/>
          </a:bodyPr>
          <a:lstStyle/>
          <a:p>
            <a:pPr marL="907415">
              <a:lnSpc>
                <a:spcPct val="100000"/>
              </a:lnSpc>
              <a:spcBef>
                <a:spcPts val="190"/>
              </a:spcBef>
            </a:pPr>
            <a:r>
              <a:rPr sz="2200" spc="-80" dirty="0">
                <a:latin typeface="Arial"/>
                <a:cs typeface="Arial"/>
              </a:rPr>
              <a:t>Applications</a:t>
            </a:r>
            <a:endParaRPr sz="2200">
              <a:latin typeface="Arial"/>
              <a:cs typeface="Arial"/>
            </a:endParaRPr>
          </a:p>
        </p:txBody>
      </p:sp>
      <p:pic>
        <p:nvPicPr>
          <p:cNvPr id="30" name="图片 29">
            <a:extLst>
              <a:ext uri="{FF2B5EF4-FFF2-40B4-BE49-F238E27FC236}">
                <a16:creationId xmlns:a16="http://schemas.microsoft.com/office/drawing/2014/main" id="{555D5C72-B6D8-D24E-B4D9-D4855B15FF5D}"/>
              </a:ext>
            </a:extLst>
          </p:cNvPr>
          <p:cNvPicPr>
            <a:picLocks noChangeAspect="1"/>
          </p:cNvPicPr>
          <p:nvPr/>
        </p:nvPicPr>
        <p:blipFill>
          <a:blip r:embed="rId2"/>
          <a:stretch>
            <a:fillRect/>
          </a:stretch>
        </p:blipFill>
        <p:spPr>
          <a:xfrm>
            <a:off x="9067800" y="152400"/>
            <a:ext cx="2800350" cy="9434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403725" cy="635000"/>
          </a:xfrm>
          <a:prstGeom prst="rect">
            <a:avLst/>
          </a:prstGeom>
        </p:spPr>
        <p:txBody>
          <a:bodyPr vert="horz" wrap="square" lIns="0" tIns="12700" rIns="0" bIns="0" rtlCol="0">
            <a:spAutoFit/>
          </a:bodyPr>
          <a:lstStyle/>
          <a:p>
            <a:pPr marL="12700">
              <a:lnSpc>
                <a:spcPct val="100000"/>
              </a:lnSpc>
              <a:spcBef>
                <a:spcPts val="100"/>
              </a:spcBef>
            </a:pPr>
            <a:r>
              <a:rPr spc="-145" dirty="0"/>
              <a:t>Experimental</a:t>
            </a:r>
            <a:r>
              <a:rPr spc="-150" dirty="0"/>
              <a:t> </a:t>
            </a:r>
            <a:r>
              <a:rPr spc="-125" dirty="0"/>
              <a:t>Setup</a:t>
            </a:r>
          </a:p>
        </p:txBody>
      </p:sp>
      <p:sp>
        <p:nvSpPr>
          <p:cNvPr id="3" name="object 3"/>
          <p:cNvSpPr txBox="1"/>
          <p:nvPr/>
        </p:nvSpPr>
        <p:spPr>
          <a:xfrm>
            <a:off x="295308" y="1072556"/>
            <a:ext cx="3398520" cy="921385"/>
          </a:xfrm>
          <a:prstGeom prst="rect">
            <a:avLst/>
          </a:prstGeom>
        </p:spPr>
        <p:txBody>
          <a:bodyPr vert="horz" wrap="square" lIns="0" tIns="67945" rIns="0" bIns="0" rtlCol="0">
            <a:spAutoFit/>
          </a:bodyPr>
          <a:lstStyle/>
          <a:p>
            <a:pPr marL="12700">
              <a:lnSpc>
                <a:spcPct val="100000"/>
              </a:lnSpc>
              <a:spcBef>
                <a:spcPts val="535"/>
              </a:spcBef>
            </a:pPr>
            <a:r>
              <a:rPr sz="2800" spc="-105" dirty="0">
                <a:latin typeface="Arial"/>
                <a:cs typeface="Arial"/>
              </a:rPr>
              <a:t>Hardware</a:t>
            </a:r>
            <a:r>
              <a:rPr sz="2800" spc="-20" dirty="0">
                <a:latin typeface="Arial"/>
                <a:cs typeface="Arial"/>
              </a:rPr>
              <a:t> </a:t>
            </a:r>
            <a:r>
              <a:rPr sz="2800" spc="-100" dirty="0">
                <a:latin typeface="Arial"/>
                <a:cs typeface="Arial"/>
              </a:rPr>
              <a:t>Platform</a:t>
            </a:r>
            <a:endParaRPr sz="2800">
              <a:latin typeface="Arial"/>
              <a:cs typeface="Arial"/>
            </a:endParaRPr>
          </a:p>
          <a:p>
            <a:pPr marL="2128520">
              <a:lnSpc>
                <a:spcPct val="100000"/>
              </a:lnSpc>
              <a:spcBef>
                <a:spcPts val="380"/>
              </a:spcBef>
            </a:pPr>
            <a:r>
              <a:rPr sz="2400" spc="-120" dirty="0">
                <a:solidFill>
                  <a:srgbClr val="C00000"/>
                </a:solidFill>
                <a:latin typeface="Arial"/>
                <a:cs typeface="Arial"/>
              </a:rPr>
              <a:t>Server </a:t>
            </a:r>
            <a:r>
              <a:rPr sz="2400" spc="65" dirty="0">
                <a:solidFill>
                  <a:srgbClr val="C00000"/>
                </a:solidFill>
                <a:latin typeface="Arial"/>
                <a:cs typeface="Arial"/>
              </a:rPr>
              <a:t>*</a:t>
            </a:r>
            <a:r>
              <a:rPr sz="2400" spc="25" dirty="0">
                <a:solidFill>
                  <a:srgbClr val="C00000"/>
                </a:solidFill>
                <a:latin typeface="Arial"/>
                <a:cs typeface="Arial"/>
              </a:rPr>
              <a:t> </a:t>
            </a:r>
            <a:r>
              <a:rPr sz="2400" spc="-135" dirty="0">
                <a:solidFill>
                  <a:srgbClr val="C00000"/>
                </a:solidFill>
                <a:latin typeface="Arial"/>
                <a:cs typeface="Arial"/>
              </a:rPr>
              <a:t>8</a:t>
            </a:r>
            <a:endParaRPr sz="2400">
              <a:latin typeface="Arial"/>
              <a:cs typeface="Arial"/>
            </a:endParaRPr>
          </a:p>
        </p:txBody>
      </p:sp>
      <p:graphicFrame>
        <p:nvGraphicFramePr>
          <p:cNvPr id="4" name="object 4"/>
          <p:cNvGraphicFramePr>
            <a:graphicFrameLocks noGrp="1"/>
          </p:cNvGraphicFramePr>
          <p:nvPr/>
        </p:nvGraphicFramePr>
        <p:xfrm>
          <a:off x="273938" y="2049208"/>
          <a:ext cx="5519420" cy="1280160"/>
        </p:xfrm>
        <a:graphic>
          <a:graphicData uri="http://schemas.openxmlformats.org/drawingml/2006/table">
            <a:tbl>
              <a:tblPr firstRow="1" bandRow="1">
                <a:tableStyleId>{2D5ABB26-0587-4C30-8999-92F81FD0307C}</a:tableStyleId>
              </a:tblPr>
              <a:tblGrid>
                <a:gridCol w="1540510">
                  <a:extLst>
                    <a:ext uri="{9D8B030D-6E8A-4147-A177-3AD203B41FA5}">
                      <a16:colId xmlns:a16="http://schemas.microsoft.com/office/drawing/2014/main" val="20000"/>
                    </a:ext>
                  </a:extLst>
                </a:gridCol>
                <a:gridCol w="3978910">
                  <a:extLst>
                    <a:ext uri="{9D8B030D-6E8A-4147-A177-3AD203B41FA5}">
                      <a16:colId xmlns:a16="http://schemas.microsoft.com/office/drawing/2014/main" val="20001"/>
                    </a:ext>
                  </a:extLst>
                </a:gridCol>
              </a:tblGrid>
              <a:tr h="426720">
                <a:tc>
                  <a:txBody>
                    <a:bodyPr/>
                    <a:lstStyle/>
                    <a:p>
                      <a:pPr algn="ctr">
                        <a:lnSpc>
                          <a:spcPct val="100000"/>
                        </a:lnSpc>
                        <a:spcBef>
                          <a:spcPts val="260"/>
                        </a:spcBef>
                      </a:pPr>
                      <a:r>
                        <a:rPr sz="2200" spc="-140" dirty="0">
                          <a:latin typeface="Arial"/>
                          <a:cs typeface="Arial"/>
                        </a:rPr>
                        <a:t>CPU</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125" dirty="0">
                          <a:latin typeface="Arial"/>
                          <a:cs typeface="Arial"/>
                        </a:rPr>
                        <a:t>2 </a:t>
                      </a:r>
                      <a:r>
                        <a:rPr sz="2200" spc="-50" dirty="0">
                          <a:latin typeface="Arial"/>
                          <a:cs typeface="Arial"/>
                        </a:rPr>
                        <a:t>Intel </a:t>
                      </a:r>
                      <a:r>
                        <a:rPr sz="2200" spc="-60" dirty="0">
                          <a:latin typeface="Arial"/>
                          <a:cs typeface="Arial"/>
                        </a:rPr>
                        <a:t>Xeon </a:t>
                      </a:r>
                      <a:r>
                        <a:rPr sz="2200" spc="-145" dirty="0">
                          <a:latin typeface="Arial"/>
                          <a:cs typeface="Arial"/>
                        </a:rPr>
                        <a:t>E5-2650</a:t>
                      </a:r>
                      <a:r>
                        <a:rPr sz="2200" spc="225" dirty="0">
                          <a:latin typeface="Arial"/>
                          <a:cs typeface="Arial"/>
                        </a:rPr>
                        <a:t> </a:t>
                      </a:r>
                      <a:r>
                        <a:rPr sz="2200" spc="-170" dirty="0">
                          <a:latin typeface="Arial"/>
                          <a:cs typeface="Arial"/>
                        </a:rPr>
                        <a:t>CPUs</a:t>
                      </a:r>
                      <a:endParaRPr sz="220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26720">
                <a:tc>
                  <a:txBody>
                    <a:bodyPr/>
                    <a:lstStyle/>
                    <a:p>
                      <a:pPr algn="ctr">
                        <a:lnSpc>
                          <a:spcPct val="100000"/>
                        </a:lnSpc>
                        <a:spcBef>
                          <a:spcPts val="260"/>
                        </a:spcBef>
                      </a:pPr>
                      <a:r>
                        <a:rPr sz="2200" spc="5" dirty="0">
                          <a:latin typeface="Arial"/>
                          <a:cs typeface="Arial"/>
                        </a:rPr>
                        <a:t>NIC</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140" dirty="0">
                          <a:latin typeface="Arial"/>
                          <a:cs typeface="Arial"/>
                        </a:rPr>
                        <a:t>100Gbps </a:t>
                      </a:r>
                      <a:r>
                        <a:rPr sz="2200" spc="-100" dirty="0">
                          <a:latin typeface="Arial"/>
                          <a:cs typeface="Arial"/>
                        </a:rPr>
                        <a:t>Mellanox</a:t>
                      </a:r>
                      <a:r>
                        <a:rPr sz="2200" spc="125" dirty="0">
                          <a:latin typeface="Arial"/>
                          <a:cs typeface="Arial"/>
                        </a:rPr>
                        <a:t> </a:t>
                      </a:r>
                      <a:r>
                        <a:rPr sz="2200" spc="-55" dirty="0">
                          <a:latin typeface="Arial"/>
                          <a:cs typeface="Arial"/>
                        </a:rPr>
                        <a:t>ConnectX-5</a:t>
                      </a:r>
                      <a:endParaRPr sz="220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26720">
                <a:tc>
                  <a:txBody>
                    <a:bodyPr/>
                    <a:lstStyle/>
                    <a:p>
                      <a:pPr algn="ctr">
                        <a:lnSpc>
                          <a:spcPct val="100000"/>
                        </a:lnSpc>
                        <a:spcBef>
                          <a:spcPts val="260"/>
                        </a:spcBef>
                      </a:pPr>
                      <a:r>
                        <a:rPr sz="2200" spc="-180" dirty="0">
                          <a:latin typeface="Arial"/>
                          <a:cs typeface="Arial"/>
                        </a:rPr>
                        <a:t>OS</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95" dirty="0">
                          <a:latin typeface="Arial"/>
                          <a:cs typeface="Arial"/>
                        </a:rPr>
                        <a:t>CentOS </a:t>
                      </a:r>
                      <a:r>
                        <a:rPr sz="2200" spc="-125" dirty="0">
                          <a:latin typeface="Arial"/>
                          <a:cs typeface="Arial"/>
                        </a:rPr>
                        <a:t>7.4 </a:t>
                      </a:r>
                      <a:r>
                        <a:rPr sz="2200" spc="-130" dirty="0">
                          <a:latin typeface="Arial"/>
                          <a:cs typeface="Arial"/>
                        </a:rPr>
                        <a:t>, </a:t>
                      </a:r>
                      <a:r>
                        <a:rPr sz="2200" spc="-85" dirty="0">
                          <a:latin typeface="Arial"/>
                          <a:cs typeface="Arial"/>
                        </a:rPr>
                        <a:t>Linux </a:t>
                      </a:r>
                      <a:r>
                        <a:rPr sz="2200" spc="-80" dirty="0">
                          <a:latin typeface="Arial"/>
                          <a:cs typeface="Arial"/>
                        </a:rPr>
                        <a:t>kernel</a:t>
                      </a:r>
                      <a:r>
                        <a:rPr sz="2200" spc="190" dirty="0">
                          <a:latin typeface="Arial"/>
                          <a:cs typeface="Arial"/>
                        </a:rPr>
                        <a:t> </a:t>
                      </a:r>
                      <a:r>
                        <a:rPr sz="2200" spc="-125" dirty="0">
                          <a:latin typeface="Arial"/>
                          <a:cs typeface="Arial"/>
                        </a:rPr>
                        <a:t>3.10.0</a:t>
                      </a:r>
                      <a:endParaRPr sz="220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sp>
        <p:nvSpPr>
          <p:cNvPr id="5" name="object 5"/>
          <p:cNvSpPr txBox="1"/>
          <p:nvPr/>
        </p:nvSpPr>
        <p:spPr>
          <a:xfrm>
            <a:off x="295308" y="3484371"/>
            <a:ext cx="2508250" cy="452120"/>
          </a:xfrm>
          <a:prstGeom prst="rect">
            <a:avLst/>
          </a:prstGeom>
        </p:spPr>
        <p:txBody>
          <a:bodyPr vert="horz" wrap="square" lIns="0" tIns="12700" rIns="0" bIns="0" rtlCol="0">
            <a:spAutoFit/>
          </a:bodyPr>
          <a:lstStyle/>
          <a:p>
            <a:pPr marL="12700">
              <a:lnSpc>
                <a:spcPct val="100000"/>
              </a:lnSpc>
              <a:spcBef>
                <a:spcPts val="100"/>
              </a:spcBef>
            </a:pPr>
            <a:r>
              <a:rPr sz="2800" spc="-125" dirty="0">
                <a:latin typeface="Arial"/>
                <a:cs typeface="Arial"/>
              </a:rPr>
              <a:t>Compared</a:t>
            </a:r>
            <a:r>
              <a:rPr sz="2800" spc="-60" dirty="0">
                <a:latin typeface="Arial"/>
                <a:cs typeface="Arial"/>
              </a:rPr>
              <a:t> </a:t>
            </a:r>
            <a:r>
              <a:rPr sz="2800" spc="-245" dirty="0">
                <a:latin typeface="Arial"/>
                <a:cs typeface="Arial"/>
              </a:rPr>
              <a:t>DSMs</a:t>
            </a:r>
            <a:endParaRPr sz="2800">
              <a:latin typeface="Arial"/>
              <a:cs typeface="Arial"/>
            </a:endParaRPr>
          </a:p>
        </p:txBody>
      </p:sp>
      <p:graphicFrame>
        <p:nvGraphicFramePr>
          <p:cNvPr id="6" name="object 6"/>
          <p:cNvGraphicFramePr>
            <a:graphicFrameLocks noGrp="1"/>
          </p:cNvGraphicFramePr>
          <p:nvPr>
            <p:extLst>
              <p:ext uri="{D42A27DB-BD31-4B8C-83A1-F6EECF244321}">
                <p14:modId xmlns:p14="http://schemas.microsoft.com/office/powerpoint/2010/main" val="1816578766"/>
              </p:ext>
            </p:extLst>
          </p:nvPr>
        </p:nvGraphicFramePr>
        <p:xfrm>
          <a:off x="210218" y="3985983"/>
          <a:ext cx="11758930" cy="1280160"/>
        </p:xfrm>
        <a:graphic>
          <a:graphicData uri="http://schemas.openxmlformats.org/drawingml/2006/table">
            <a:tbl>
              <a:tblPr firstRow="1" bandRow="1">
                <a:tableStyleId>{2D5ABB26-0587-4C30-8999-92F81FD0307C}</a:tableStyleId>
              </a:tblPr>
              <a:tblGrid>
                <a:gridCol w="3269615">
                  <a:extLst>
                    <a:ext uri="{9D8B030D-6E8A-4147-A177-3AD203B41FA5}">
                      <a16:colId xmlns:a16="http://schemas.microsoft.com/office/drawing/2014/main" val="20000"/>
                    </a:ext>
                  </a:extLst>
                </a:gridCol>
                <a:gridCol w="8489315">
                  <a:extLst>
                    <a:ext uri="{9D8B030D-6E8A-4147-A177-3AD203B41FA5}">
                      <a16:colId xmlns:a16="http://schemas.microsoft.com/office/drawing/2014/main" val="20001"/>
                    </a:ext>
                  </a:extLst>
                </a:gridCol>
              </a:tblGrid>
              <a:tr h="426720">
                <a:tc>
                  <a:txBody>
                    <a:bodyPr/>
                    <a:lstStyle/>
                    <a:p>
                      <a:pPr algn="ctr">
                        <a:lnSpc>
                          <a:spcPct val="100000"/>
                        </a:lnSpc>
                        <a:spcBef>
                          <a:spcPts val="250"/>
                        </a:spcBef>
                      </a:pPr>
                      <a:r>
                        <a:rPr sz="2200" spc="-135" dirty="0">
                          <a:latin typeface="Arial"/>
                          <a:cs typeface="Arial"/>
                        </a:rPr>
                        <a:t>Grappa</a:t>
                      </a:r>
                      <a:r>
                        <a:rPr sz="2200" spc="-10" dirty="0">
                          <a:latin typeface="Arial"/>
                          <a:cs typeface="Arial"/>
                        </a:rPr>
                        <a:t> </a:t>
                      </a:r>
                      <a:r>
                        <a:rPr sz="2200" spc="-40" dirty="0">
                          <a:latin typeface="Arial"/>
                          <a:cs typeface="Arial"/>
                        </a:rPr>
                        <a:t>[</a:t>
                      </a:r>
                      <a:r>
                        <a:rPr lang="en" sz="2200" spc="-40" dirty="0">
                          <a:latin typeface="Arial"/>
                          <a:cs typeface="Arial"/>
                        </a:rPr>
                        <a:t>ATC</a:t>
                      </a:r>
                      <a:r>
                        <a:rPr lang="zh-CN" altLang="en-US" sz="2200" spc="-40" dirty="0">
                          <a:latin typeface="Arial"/>
                          <a:cs typeface="Arial"/>
                        </a:rPr>
                        <a:t>’</a:t>
                      </a:r>
                      <a:r>
                        <a:rPr lang="en-US" altLang="zh-CN" sz="2200" spc="-40" dirty="0">
                          <a:latin typeface="Arial"/>
                          <a:cs typeface="Arial"/>
                        </a:rPr>
                        <a:t>15]</a:t>
                      </a:r>
                      <a:endParaRPr sz="2200" dirty="0">
                        <a:latin typeface="Arial"/>
                        <a:cs typeface="Arial"/>
                      </a:endParaRPr>
                    </a:p>
                  </a:txBody>
                  <a:tcPr marL="0" marR="0" marT="31750" marB="0">
                    <a:lnL w="19050">
                      <a:solidFill>
                        <a:srgbClr val="000000"/>
                      </a:solidFill>
                      <a:prstDash val="solid"/>
                    </a:lnL>
                    <a:lnR w="19050">
                      <a:solidFill>
                        <a:srgbClr val="002060"/>
                      </a:solidFill>
                      <a:prstDash val="solid"/>
                    </a:lnR>
                    <a:lnT w="19050">
                      <a:solidFill>
                        <a:srgbClr val="000000"/>
                      </a:solidFill>
                      <a:prstDash val="solid"/>
                    </a:lnT>
                    <a:lnB w="19050">
                      <a:solidFill>
                        <a:srgbClr val="000000"/>
                      </a:solidFill>
                      <a:prstDash val="solid"/>
                    </a:lnB>
                  </a:tcPr>
                </a:tc>
                <a:tc>
                  <a:txBody>
                    <a:bodyPr/>
                    <a:lstStyle/>
                    <a:p>
                      <a:pPr marL="91440">
                        <a:lnSpc>
                          <a:spcPct val="100000"/>
                        </a:lnSpc>
                        <a:spcBef>
                          <a:spcPts val="250"/>
                        </a:spcBef>
                        <a:tabLst>
                          <a:tab pos="1553845" algn="l"/>
                        </a:tabLst>
                      </a:pPr>
                      <a:r>
                        <a:rPr sz="2200" spc="50" dirty="0">
                          <a:latin typeface="Arial"/>
                          <a:cs typeface="Arial"/>
                        </a:rPr>
                        <a:t>No</a:t>
                      </a:r>
                      <a:r>
                        <a:rPr sz="2200" spc="-5" dirty="0">
                          <a:latin typeface="Arial"/>
                          <a:cs typeface="Arial"/>
                        </a:rPr>
                        <a:t> </a:t>
                      </a:r>
                      <a:r>
                        <a:rPr sz="2200" spc="-155" dirty="0">
                          <a:latin typeface="Arial"/>
                          <a:cs typeface="Arial"/>
                        </a:rPr>
                        <a:t>caching,	</a:t>
                      </a:r>
                      <a:r>
                        <a:rPr sz="2200" spc="-130" dirty="0">
                          <a:latin typeface="Arial"/>
                          <a:cs typeface="Arial"/>
                        </a:rPr>
                        <a:t>ship </a:t>
                      </a:r>
                      <a:r>
                        <a:rPr sz="2200" spc="-75" dirty="0">
                          <a:latin typeface="Arial"/>
                          <a:cs typeface="Arial"/>
                        </a:rPr>
                        <a:t>computation,</a:t>
                      </a:r>
                      <a:r>
                        <a:rPr sz="2200" spc="-85" dirty="0">
                          <a:latin typeface="Arial"/>
                          <a:cs typeface="Arial"/>
                        </a:rPr>
                        <a:t> </a:t>
                      </a:r>
                      <a:r>
                        <a:rPr sz="2200" spc="-130" dirty="0">
                          <a:latin typeface="Arial"/>
                          <a:cs typeface="Arial"/>
                        </a:rPr>
                        <a:t>RDMA-based</a:t>
                      </a:r>
                      <a:endParaRPr sz="2200" dirty="0">
                        <a:latin typeface="Arial"/>
                        <a:cs typeface="Arial"/>
                      </a:endParaRPr>
                    </a:p>
                  </a:txBody>
                  <a:tcPr marL="0" marR="0" marT="31750" marB="0">
                    <a:lnL w="19050">
                      <a:solidFill>
                        <a:srgbClr val="00206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26720">
                <a:tc>
                  <a:txBody>
                    <a:bodyPr/>
                    <a:lstStyle/>
                    <a:p>
                      <a:pPr algn="ctr">
                        <a:lnSpc>
                          <a:spcPct val="100000"/>
                        </a:lnSpc>
                        <a:spcBef>
                          <a:spcPts val="250"/>
                        </a:spcBef>
                      </a:pPr>
                      <a:r>
                        <a:rPr sz="2200" spc="-70" dirty="0">
                          <a:latin typeface="Arial"/>
                          <a:cs typeface="Arial"/>
                        </a:rPr>
                        <a:t>GAM</a:t>
                      </a:r>
                      <a:r>
                        <a:rPr sz="2200" spc="-15" dirty="0">
                          <a:latin typeface="Arial"/>
                          <a:cs typeface="Arial"/>
                        </a:rPr>
                        <a:t> </a:t>
                      </a:r>
                      <a:r>
                        <a:rPr sz="2200" spc="-55" dirty="0">
                          <a:latin typeface="Arial"/>
                          <a:cs typeface="Arial"/>
                        </a:rPr>
                        <a:t>[VLDB’18]</a:t>
                      </a:r>
                      <a:endParaRPr sz="2200" dirty="0">
                        <a:latin typeface="Arial"/>
                        <a:cs typeface="Arial"/>
                      </a:endParaRPr>
                    </a:p>
                  </a:txBody>
                  <a:tcPr marL="0" marR="0" marT="317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1440">
                        <a:lnSpc>
                          <a:spcPct val="100000"/>
                        </a:lnSpc>
                        <a:spcBef>
                          <a:spcPts val="250"/>
                        </a:spcBef>
                      </a:pPr>
                      <a:r>
                        <a:rPr sz="2200" spc="-145" dirty="0">
                          <a:latin typeface="Arial"/>
                          <a:cs typeface="Arial"/>
                        </a:rPr>
                        <a:t>Caching, </a:t>
                      </a:r>
                      <a:r>
                        <a:rPr sz="2200" spc="-75" dirty="0">
                          <a:latin typeface="Arial"/>
                          <a:cs typeface="Arial"/>
                        </a:rPr>
                        <a:t>directory-based </a:t>
                      </a:r>
                      <a:r>
                        <a:rPr sz="2200" spc="-110" dirty="0">
                          <a:latin typeface="Arial"/>
                          <a:cs typeface="Arial"/>
                        </a:rPr>
                        <a:t>coherence,</a:t>
                      </a:r>
                      <a:r>
                        <a:rPr sz="2200" spc="-215" dirty="0">
                          <a:latin typeface="Arial"/>
                          <a:cs typeface="Arial"/>
                        </a:rPr>
                        <a:t> </a:t>
                      </a:r>
                      <a:r>
                        <a:rPr sz="2200" spc="-130" dirty="0">
                          <a:latin typeface="Arial"/>
                          <a:cs typeface="Arial"/>
                        </a:rPr>
                        <a:t>RDMA-based</a:t>
                      </a:r>
                      <a:endParaRPr sz="2200" dirty="0">
                        <a:latin typeface="Arial"/>
                        <a:cs typeface="Arial"/>
                      </a:endParaRPr>
                    </a:p>
                  </a:txBody>
                  <a:tcPr marL="0" marR="0" marT="3175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26720">
                <a:tc>
                  <a:txBody>
                    <a:bodyPr/>
                    <a:lstStyle/>
                    <a:p>
                      <a:pPr algn="ctr">
                        <a:lnSpc>
                          <a:spcPct val="100000"/>
                        </a:lnSpc>
                        <a:spcBef>
                          <a:spcPts val="250"/>
                        </a:spcBef>
                      </a:pPr>
                      <a:r>
                        <a:rPr sz="2200" spc="-105" dirty="0">
                          <a:latin typeface="Arial"/>
                          <a:cs typeface="Arial"/>
                        </a:rPr>
                        <a:t>Concordia-base</a:t>
                      </a:r>
                      <a:endParaRPr sz="2200" dirty="0">
                        <a:latin typeface="Arial"/>
                        <a:cs typeface="Arial"/>
                      </a:endParaRPr>
                    </a:p>
                  </a:txBody>
                  <a:tcPr marL="0" marR="0" marT="317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1440">
                        <a:lnSpc>
                          <a:spcPct val="100000"/>
                        </a:lnSpc>
                        <a:spcBef>
                          <a:spcPts val="250"/>
                        </a:spcBef>
                      </a:pPr>
                      <a:r>
                        <a:rPr sz="2200" spc="-130" dirty="0">
                          <a:latin typeface="Arial"/>
                          <a:cs typeface="Arial"/>
                        </a:rPr>
                        <a:t>Servers </a:t>
                      </a:r>
                      <a:r>
                        <a:rPr sz="2200" spc="-220" dirty="0">
                          <a:latin typeface="Arial"/>
                          <a:cs typeface="Arial"/>
                        </a:rPr>
                        <a:t>manage </a:t>
                      </a:r>
                      <a:r>
                        <a:rPr sz="2200" spc="-110" dirty="0">
                          <a:latin typeface="Arial"/>
                          <a:cs typeface="Arial"/>
                        </a:rPr>
                        <a:t>coherence </a:t>
                      </a:r>
                      <a:r>
                        <a:rPr sz="2200" spc="-40" dirty="0">
                          <a:latin typeface="Arial"/>
                          <a:cs typeface="Arial"/>
                        </a:rPr>
                        <a:t>of </a:t>
                      </a:r>
                      <a:r>
                        <a:rPr sz="2200" spc="-100" dirty="0">
                          <a:latin typeface="Arial"/>
                          <a:cs typeface="Arial"/>
                        </a:rPr>
                        <a:t>all </a:t>
                      </a:r>
                      <a:r>
                        <a:rPr sz="2200" spc="-175" dirty="0">
                          <a:latin typeface="Arial"/>
                          <a:cs typeface="Arial"/>
                        </a:rPr>
                        <a:t>cache</a:t>
                      </a:r>
                      <a:r>
                        <a:rPr sz="2200" spc="200" dirty="0">
                          <a:latin typeface="Arial"/>
                          <a:cs typeface="Arial"/>
                        </a:rPr>
                        <a:t> </a:t>
                      </a:r>
                      <a:r>
                        <a:rPr sz="2200" spc="-100" dirty="0">
                          <a:latin typeface="Arial"/>
                          <a:cs typeface="Arial"/>
                        </a:rPr>
                        <a:t>blocks</a:t>
                      </a:r>
                      <a:endParaRPr sz="2200" dirty="0">
                        <a:latin typeface="Arial"/>
                        <a:cs typeface="Arial"/>
                      </a:endParaRPr>
                    </a:p>
                  </a:txBody>
                  <a:tcPr marL="0" marR="0" marT="3175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295308" y="5371083"/>
            <a:ext cx="8112759" cy="820419"/>
          </a:xfrm>
          <a:prstGeom prst="rect">
            <a:avLst/>
          </a:prstGeom>
        </p:spPr>
        <p:txBody>
          <a:bodyPr vert="horz" wrap="square" lIns="0" tIns="12700" rIns="0" bIns="0" rtlCol="0">
            <a:spAutoFit/>
          </a:bodyPr>
          <a:lstStyle/>
          <a:p>
            <a:pPr marL="76200">
              <a:lnSpc>
                <a:spcPct val="100000"/>
              </a:lnSpc>
              <a:spcBef>
                <a:spcPts val="100"/>
              </a:spcBef>
            </a:pPr>
            <a:r>
              <a:rPr sz="2800" spc="-160" dirty="0">
                <a:latin typeface="Arial"/>
                <a:cs typeface="Arial"/>
              </a:rPr>
              <a:t>Benchmark</a:t>
            </a:r>
            <a:endParaRPr sz="2800" dirty="0">
              <a:latin typeface="Arial"/>
              <a:cs typeface="Arial"/>
            </a:endParaRPr>
          </a:p>
          <a:p>
            <a:pPr marL="355600" indent="-342900">
              <a:lnSpc>
                <a:spcPct val="100000"/>
              </a:lnSpc>
              <a:spcBef>
                <a:spcPts val="15"/>
              </a:spcBef>
              <a:buSzPct val="58333"/>
              <a:buFont typeface="Wingdings"/>
              <a:buChar char=""/>
              <a:tabLst>
                <a:tab pos="354965" algn="l"/>
                <a:tab pos="355600" algn="l"/>
              </a:tabLst>
            </a:pPr>
            <a:r>
              <a:rPr sz="2400" spc="-45" dirty="0">
                <a:latin typeface="Arial"/>
                <a:cs typeface="Arial"/>
              </a:rPr>
              <a:t>Micro </a:t>
            </a:r>
            <a:r>
              <a:rPr sz="2400" spc="-140" dirty="0">
                <a:latin typeface="Arial"/>
                <a:cs typeface="Arial"/>
              </a:rPr>
              <a:t>benchmarks </a:t>
            </a:r>
            <a:r>
              <a:rPr sz="2400" spc="-135" dirty="0">
                <a:latin typeface="Arial"/>
                <a:cs typeface="Arial"/>
              </a:rPr>
              <a:t>(sharing </a:t>
            </a:r>
            <a:r>
              <a:rPr sz="2400" spc="-45" dirty="0">
                <a:latin typeface="Arial"/>
                <a:cs typeface="Arial"/>
              </a:rPr>
              <a:t>ratio, </a:t>
            </a:r>
            <a:r>
              <a:rPr sz="2400" spc="-70" dirty="0">
                <a:latin typeface="Arial"/>
                <a:cs typeface="Arial"/>
              </a:rPr>
              <a:t>locality </a:t>
            </a:r>
            <a:r>
              <a:rPr sz="2400" spc="-45" dirty="0">
                <a:latin typeface="Arial"/>
                <a:cs typeface="Arial"/>
              </a:rPr>
              <a:t>ratio, </a:t>
            </a:r>
            <a:r>
              <a:rPr sz="2400" spc="-140" dirty="0">
                <a:latin typeface="Arial"/>
                <a:cs typeface="Arial"/>
              </a:rPr>
              <a:t>reading</a:t>
            </a:r>
            <a:r>
              <a:rPr sz="2400" spc="-40" dirty="0">
                <a:latin typeface="Arial"/>
                <a:cs typeface="Arial"/>
              </a:rPr>
              <a:t> </a:t>
            </a:r>
            <a:r>
              <a:rPr sz="2400" spc="-15" dirty="0">
                <a:latin typeface="Arial"/>
                <a:cs typeface="Arial"/>
              </a:rPr>
              <a:t>ratio…)</a:t>
            </a:r>
            <a:endParaRPr sz="2400" dirty="0">
              <a:latin typeface="Arial"/>
              <a:cs typeface="Arial"/>
            </a:endParaRPr>
          </a:p>
        </p:txBody>
      </p:sp>
      <p:sp>
        <p:nvSpPr>
          <p:cNvPr id="8" name="object 8"/>
          <p:cNvSpPr txBox="1"/>
          <p:nvPr/>
        </p:nvSpPr>
        <p:spPr>
          <a:xfrm>
            <a:off x="295308" y="6296659"/>
            <a:ext cx="7982584" cy="391160"/>
          </a:xfrm>
          <a:prstGeom prst="rect">
            <a:avLst/>
          </a:prstGeom>
        </p:spPr>
        <p:txBody>
          <a:bodyPr vert="horz" wrap="square" lIns="0" tIns="12700" rIns="0" bIns="0" rtlCol="0">
            <a:spAutoFit/>
          </a:bodyPr>
          <a:lstStyle/>
          <a:p>
            <a:pPr marL="355600" indent="-342900">
              <a:lnSpc>
                <a:spcPct val="100000"/>
              </a:lnSpc>
              <a:spcBef>
                <a:spcPts val="100"/>
              </a:spcBef>
              <a:buSzPct val="58333"/>
              <a:buFont typeface="Wingdings"/>
              <a:buChar char=""/>
              <a:tabLst>
                <a:tab pos="354965" algn="l"/>
                <a:tab pos="355600" algn="l"/>
              </a:tabLst>
            </a:pPr>
            <a:r>
              <a:rPr sz="2400" spc="-90" dirty="0">
                <a:latin typeface="Arial"/>
                <a:cs typeface="Arial"/>
              </a:rPr>
              <a:t>Applications </a:t>
            </a:r>
            <a:r>
              <a:rPr sz="2400" spc="-140" dirty="0">
                <a:latin typeface="Arial"/>
                <a:cs typeface="Arial"/>
              </a:rPr>
              <a:t>(key-value </a:t>
            </a:r>
            <a:r>
              <a:rPr sz="2400" spc="-60" dirty="0">
                <a:latin typeface="Arial"/>
                <a:cs typeface="Arial"/>
              </a:rPr>
              <a:t>store, </a:t>
            </a:r>
            <a:r>
              <a:rPr sz="2400" spc="-90" dirty="0">
                <a:latin typeface="Arial"/>
                <a:cs typeface="Arial"/>
              </a:rPr>
              <a:t>transaction, </a:t>
            </a:r>
            <a:r>
              <a:rPr sz="2400" spc="-155" dirty="0">
                <a:latin typeface="Arial"/>
                <a:cs typeface="Arial"/>
              </a:rPr>
              <a:t>graph</a:t>
            </a:r>
            <a:r>
              <a:rPr sz="2400" spc="-114" dirty="0">
                <a:latin typeface="Arial"/>
                <a:cs typeface="Arial"/>
              </a:rPr>
              <a:t> </a:t>
            </a:r>
            <a:r>
              <a:rPr sz="2400" spc="-70" dirty="0">
                <a:latin typeface="Arial"/>
                <a:cs typeface="Arial"/>
              </a:rPr>
              <a:t>computation)</a:t>
            </a:r>
            <a:endParaRPr sz="2400">
              <a:latin typeface="Arial"/>
              <a:cs typeface="Arial"/>
            </a:endParaRPr>
          </a:p>
        </p:txBody>
      </p:sp>
      <p:sp>
        <p:nvSpPr>
          <p:cNvPr id="9" name="object 9"/>
          <p:cNvSpPr txBox="1"/>
          <p:nvPr/>
        </p:nvSpPr>
        <p:spPr>
          <a:xfrm>
            <a:off x="7654772" y="1602740"/>
            <a:ext cx="3153410" cy="391160"/>
          </a:xfrm>
          <a:prstGeom prst="rect">
            <a:avLst/>
          </a:prstGeom>
        </p:spPr>
        <p:txBody>
          <a:bodyPr vert="horz" wrap="square" lIns="0" tIns="12700" rIns="0" bIns="0" rtlCol="0">
            <a:spAutoFit/>
          </a:bodyPr>
          <a:lstStyle/>
          <a:p>
            <a:pPr marL="12700">
              <a:lnSpc>
                <a:spcPct val="100000"/>
              </a:lnSpc>
              <a:spcBef>
                <a:spcPts val="100"/>
              </a:spcBef>
            </a:pPr>
            <a:r>
              <a:rPr sz="2400" spc="-145" dirty="0">
                <a:solidFill>
                  <a:srgbClr val="C00000"/>
                </a:solidFill>
                <a:latin typeface="Arial"/>
                <a:cs typeface="Arial"/>
              </a:rPr>
              <a:t>Programmable </a:t>
            </a:r>
            <a:r>
              <a:rPr sz="2400" spc="-114" dirty="0">
                <a:solidFill>
                  <a:srgbClr val="C00000"/>
                </a:solidFill>
                <a:latin typeface="Arial"/>
                <a:cs typeface="Arial"/>
              </a:rPr>
              <a:t>Switch </a:t>
            </a:r>
            <a:r>
              <a:rPr sz="2400" spc="65" dirty="0">
                <a:solidFill>
                  <a:srgbClr val="C00000"/>
                </a:solidFill>
                <a:latin typeface="Arial"/>
                <a:cs typeface="Arial"/>
              </a:rPr>
              <a:t>*</a:t>
            </a:r>
            <a:r>
              <a:rPr sz="2400" spc="165" dirty="0">
                <a:solidFill>
                  <a:srgbClr val="C00000"/>
                </a:solidFill>
                <a:latin typeface="Arial"/>
                <a:cs typeface="Arial"/>
              </a:rPr>
              <a:t> </a:t>
            </a:r>
            <a:r>
              <a:rPr sz="2400" spc="-135" dirty="0">
                <a:solidFill>
                  <a:srgbClr val="C00000"/>
                </a:solidFill>
                <a:latin typeface="Arial"/>
                <a:cs typeface="Arial"/>
              </a:rPr>
              <a:t>1</a:t>
            </a:r>
            <a:endParaRPr sz="2400" dirty="0">
              <a:latin typeface="Arial"/>
              <a:cs typeface="Arial"/>
            </a:endParaRPr>
          </a:p>
        </p:txBody>
      </p:sp>
      <p:graphicFrame>
        <p:nvGraphicFramePr>
          <p:cNvPr id="10" name="object 10"/>
          <p:cNvGraphicFramePr>
            <a:graphicFrameLocks noGrp="1"/>
          </p:cNvGraphicFramePr>
          <p:nvPr/>
        </p:nvGraphicFramePr>
        <p:xfrm>
          <a:off x="6526453" y="2049208"/>
          <a:ext cx="5518785" cy="1280160"/>
        </p:xfrm>
        <a:graphic>
          <a:graphicData uri="http://schemas.openxmlformats.org/drawingml/2006/table">
            <a:tbl>
              <a:tblPr firstRow="1" bandRow="1">
                <a:tableStyleId>{2D5ABB26-0587-4C30-8999-92F81FD0307C}</a:tableStyleId>
              </a:tblPr>
              <a:tblGrid>
                <a:gridCol w="1540510">
                  <a:extLst>
                    <a:ext uri="{9D8B030D-6E8A-4147-A177-3AD203B41FA5}">
                      <a16:colId xmlns:a16="http://schemas.microsoft.com/office/drawing/2014/main" val="20000"/>
                    </a:ext>
                  </a:extLst>
                </a:gridCol>
                <a:gridCol w="3978275">
                  <a:extLst>
                    <a:ext uri="{9D8B030D-6E8A-4147-A177-3AD203B41FA5}">
                      <a16:colId xmlns:a16="http://schemas.microsoft.com/office/drawing/2014/main" val="20001"/>
                    </a:ext>
                  </a:extLst>
                </a:gridCol>
              </a:tblGrid>
              <a:tr h="426720">
                <a:tc>
                  <a:txBody>
                    <a:bodyPr/>
                    <a:lstStyle/>
                    <a:p>
                      <a:pPr algn="ctr">
                        <a:lnSpc>
                          <a:spcPct val="100000"/>
                        </a:lnSpc>
                        <a:spcBef>
                          <a:spcPts val="260"/>
                        </a:spcBef>
                      </a:pPr>
                      <a:r>
                        <a:rPr sz="2200" spc="-185" dirty="0">
                          <a:latin typeface="Arial"/>
                          <a:cs typeface="Arial"/>
                        </a:rPr>
                        <a:t>Type</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75" dirty="0">
                          <a:latin typeface="Arial"/>
                          <a:cs typeface="Arial"/>
                        </a:rPr>
                        <a:t>Barefoot </a:t>
                      </a:r>
                      <a:r>
                        <a:rPr sz="2200" spc="-95" dirty="0">
                          <a:latin typeface="Arial"/>
                          <a:cs typeface="Arial"/>
                        </a:rPr>
                        <a:t>Tofino</a:t>
                      </a:r>
                      <a:r>
                        <a:rPr sz="2200" spc="-215" dirty="0">
                          <a:latin typeface="Arial"/>
                          <a:cs typeface="Arial"/>
                        </a:rPr>
                        <a:t> </a:t>
                      </a:r>
                      <a:r>
                        <a:rPr sz="2200" spc="-70" dirty="0">
                          <a:latin typeface="Arial"/>
                          <a:cs typeface="Arial"/>
                        </a:rPr>
                        <a:t>switch</a:t>
                      </a:r>
                      <a:endParaRPr sz="220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26720">
                <a:tc>
                  <a:txBody>
                    <a:bodyPr/>
                    <a:lstStyle/>
                    <a:p>
                      <a:pPr algn="ctr">
                        <a:lnSpc>
                          <a:spcPct val="100000"/>
                        </a:lnSpc>
                        <a:spcBef>
                          <a:spcPts val="260"/>
                        </a:spcBef>
                      </a:pPr>
                      <a:r>
                        <a:rPr sz="2200" spc="-30" dirty="0">
                          <a:latin typeface="Arial"/>
                          <a:cs typeface="Arial"/>
                        </a:rPr>
                        <a:t>Port</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125" dirty="0">
                          <a:latin typeface="Arial"/>
                          <a:cs typeface="Arial"/>
                        </a:rPr>
                        <a:t>32 </a:t>
                      </a:r>
                      <a:r>
                        <a:rPr sz="2200" spc="60" dirty="0">
                          <a:latin typeface="Arial"/>
                          <a:cs typeface="Arial"/>
                        </a:rPr>
                        <a:t>*</a:t>
                      </a:r>
                      <a:r>
                        <a:rPr sz="2200" spc="114" dirty="0">
                          <a:latin typeface="Arial"/>
                          <a:cs typeface="Arial"/>
                        </a:rPr>
                        <a:t> </a:t>
                      </a:r>
                      <a:r>
                        <a:rPr sz="2200" spc="-140" dirty="0">
                          <a:latin typeface="Arial"/>
                          <a:cs typeface="Arial"/>
                        </a:rPr>
                        <a:t>100Gbps</a:t>
                      </a:r>
                      <a:endParaRPr sz="220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26720">
                <a:tc>
                  <a:txBody>
                    <a:bodyPr/>
                    <a:lstStyle/>
                    <a:p>
                      <a:pPr marL="635" algn="ctr">
                        <a:lnSpc>
                          <a:spcPct val="100000"/>
                        </a:lnSpc>
                        <a:spcBef>
                          <a:spcPts val="260"/>
                        </a:spcBef>
                      </a:pPr>
                      <a:r>
                        <a:rPr sz="2200" spc="-125" dirty="0">
                          <a:latin typeface="Arial"/>
                          <a:cs typeface="Arial"/>
                        </a:rPr>
                        <a:t>SW</a:t>
                      </a:r>
                      <a:endParaRPr sz="2200">
                        <a:latin typeface="Arial"/>
                        <a:cs typeface="Arial"/>
                      </a:endParaRPr>
                    </a:p>
                  </a:txBody>
                  <a:tcPr marL="0" marR="0" marT="33020" marB="0">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0805">
                        <a:lnSpc>
                          <a:spcPct val="100000"/>
                        </a:lnSpc>
                        <a:spcBef>
                          <a:spcPts val="260"/>
                        </a:spcBef>
                      </a:pPr>
                      <a:r>
                        <a:rPr sz="2200" spc="-114" dirty="0">
                          <a:latin typeface="Arial"/>
                          <a:cs typeface="Arial"/>
                        </a:rPr>
                        <a:t>bf-sde-8.2.0</a:t>
                      </a:r>
                      <a:endParaRPr sz="2200" dirty="0">
                        <a:latin typeface="Arial"/>
                        <a:cs typeface="Arial"/>
                      </a:endParaRPr>
                    </a:p>
                  </a:txBody>
                  <a:tcPr marL="0" marR="0" marT="33020" marB="0">
                    <a:lnL w="19050">
                      <a:solidFill>
                        <a:srgbClr val="000000"/>
                      </a:solidFill>
                      <a:prstDash val="solid"/>
                    </a:lnL>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bl>
          </a:graphicData>
        </a:graphic>
      </p:graphicFrame>
      <p:pic>
        <p:nvPicPr>
          <p:cNvPr id="12" name="图片 11">
            <a:extLst>
              <a:ext uri="{FF2B5EF4-FFF2-40B4-BE49-F238E27FC236}">
                <a16:creationId xmlns:a16="http://schemas.microsoft.com/office/drawing/2014/main" id="{F9907D54-A42D-AA4C-BD30-1C18E2F35230}"/>
              </a:ext>
            </a:extLst>
          </p:cNvPr>
          <p:cNvPicPr>
            <a:picLocks noChangeAspect="1"/>
          </p:cNvPicPr>
          <p:nvPr/>
        </p:nvPicPr>
        <p:blipFill>
          <a:blip r:embed="rId2"/>
          <a:stretch>
            <a:fillRect/>
          </a:stretch>
        </p:blipFill>
        <p:spPr>
          <a:xfrm>
            <a:off x="9067800" y="152400"/>
            <a:ext cx="2800350" cy="9434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166235" cy="635000"/>
          </a:xfrm>
          <a:prstGeom prst="rect">
            <a:avLst/>
          </a:prstGeom>
        </p:spPr>
        <p:txBody>
          <a:bodyPr vert="horz" wrap="square" lIns="0" tIns="12700" rIns="0" bIns="0" rtlCol="0">
            <a:spAutoFit/>
          </a:bodyPr>
          <a:lstStyle/>
          <a:p>
            <a:pPr marL="12700">
              <a:lnSpc>
                <a:spcPct val="100000"/>
              </a:lnSpc>
              <a:spcBef>
                <a:spcPts val="100"/>
              </a:spcBef>
            </a:pPr>
            <a:r>
              <a:rPr spc="-30" dirty="0"/>
              <a:t>Micro</a:t>
            </a:r>
            <a:r>
              <a:rPr spc="-165" dirty="0"/>
              <a:t> </a:t>
            </a:r>
            <a:r>
              <a:rPr spc="-125" dirty="0"/>
              <a:t>Benchmarks</a:t>
            </a:r>
          </a:p>
        </p:txBody>
      </p:sp>
      <p:sp>
        <p:nvSpPr>
          <p:cNvPr id="3" name="object 3"/>
          <p:cNvSpPr txBox="1"/>
          <p:nvPr/>
        </p:nvSpPr>
        <p:spPr>
          <a:xfrm>
            <a:off x="2105139" y="4559300"/>
            <a:ext cx="1931035"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a:cs typeface="Arial"/>
              </a:rPr>
              <a:t>(A)</a:t>
            </a:r>
            <a:r>
              <a:rPr sz="2400" spc="-380" dirty="0">
                <a:latin typeface="Arial"/>
                <a:cs typeface="Arial"/>
              </a:rPr>
              <a:t> </a:t>
            </a:r>
            <a:r>
              <a:rPr sz="2400" spc="-80" dirty="0">
                <a:latin typeface="Arial"/>
                <a:cs typeface="Arial"/>
              </a:rPr>
              <a:t>Throughput</a:t>
            </a:r>
            <a:endParaRPr sz="2400" dirty="0">
              <a:latin typeface="Arial"/>
              <a:cs typeface="Arial"/>
            </a:endParaRPr>
          </a:p>
        </p:txBody>
      </p:sp>
      <p:grpSp>
        <p:nvGrpSpPr>
          <p:cNvPr id="4" name="object 4"/>
          <p:cNvGrpSpPr/>
          <p:nvPr/>
        </p:nvGrpSpPr>
        <p:grpSpPr>
          <a:xfrm>
            <a:off x="1090203" y="1411537"/>
            <a:ext cx="4230370" cy="2531110"/>
            <a:chOff x="1090203" y="1411537"/>
            <a:chExt cx="4230370" cy="2531110"/>
          </a:xfrm>
        </p:grpSpPr>
        <p:sp>
          <p:nvSpPr>
            <p:cNvPr id="5" name="object 5"/>
            <p:cNvSpPr/>
            <p:nvPr/>
          </p:nvSpPr>
          <p:spPr>
            <a:xfrm>
              <a:off x="1968342" y="2780220"/>
              <a:ext cx="3265170" cy="1156970"/>
            </a:xfrm>
            <a:custGeom>
              <a:avLst/>
              <a:gdLst/>
              <a:ahLst/>
              <a:cxnLst/>
              <a:rect l="l" t="t" r="r" b="b"/>
              <a:pathLst>
                <a:path w="3265170" h="1156970">
                  <a:moveTo>
                    <a:pt x="0" y="0"/>
                  </a:moveTo>
                  <a:lnTo>
                    <a:pt x="0" y="1156689"/>
                  </a:lnTo>
                </a:path>
                <a:path w="3265170" h="1156970">
                  <a:moveTo>
                    <a:pt x="816174" y="247522"/>
                  </a:moveTo>
                  <a:lnTo>
                    <a:pt x="816174" y="1156689"/>
                  </a:lnTo>
                </a:path>
                <a:path w="3265170" h="1156970">
                  <a:moveTo>
                    <a:pt x="1632337" y="493420"/>
                  </a:moveTo>
                  <a:lnTo>
                    <a:pt x="1632337" y="1156689"/>
                  </a:lnTo>
                </a:path>
                <a:path w="3265170" h="1156970">
                  <a:moveTo>
                    <a:pt x="2448523" y="649439"/>
                  </a:moveTo>
                  <a:lnTo>
                    <a:pt x="2448523" y="1156689"/>
                  </a:lnTo>
                </a:path>
                <a:path w="3265170" h="1156970">
                  <a:moveTo>
                    <a:pt x="3264687" y="765975"/>
                  </a:moveTo>
                  <a:lnTo>
                    <a:pt x="3264687" y="1156689"/>
                  </a:lnTo>
                </a:path>
              </a:pathLst>
            </a:custGeom>
            <a:ln w="11249">
              <a:solidFill>
                <a:srgbClr val="000000"/>
              </a:solidFill>
              <a:prstDash val="dot"/>
            </a:ln>
          </p:spPr>
          <p:txBody>
            <a:bodyPr wrap="square" lIns="0" tIns="0" rIns="0" bIns="0" rtlCol="0"/>
            <a:lstStyle/>
            <a:p>
              <a:endParaRPr/>
            </a:p>
          </p:txBody>
        </p:sp>
        <p:sp>
          <p:nvSpPr>
            <p:cNvPr id="6" name="object 6"/>
            <p:cNvSpPr/>
            <p:nvPr/>
          </p:nvSpPr>
          <p:spPr>
            <a:xfrm>
              <a:off x="1152168" y="3600956"/>
              <a:ext cx="4163060" cy="0"/>
            </a:xfrm>
            <a:custGeom>
              <a:avLst/>
              <a:gdLst/>
              <a:ahLst/>
              <a:cxnLst/>
              <a:rect l="l" t="t" r="r" b="b"/>
              <a:pathLst>
                <a:path w="416306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7" name="object 7"/>
            <p:cNvSpPr/>
            <p:nvPr/>
          </p:nvSpPr>
          <p:spPr>
            <a:xfrm>
              <a:off x="1152168" y="3265000"/>
              <a:ext cx="2800985" cy="0"/>
            </a:xfrm>
            <a:custGeom>
              <a:avLst/>
              <a:gdLst/>
              <a:ahLst/>
              <a:cxnLst/>
              <a:rect l="l" t="t" r="r" b="b"/>
              <a:pathLst>
                <a:path w="2800985">
                  <a:moveTo>
                    <a:pt x="0" y="0"/>
                  </a:moveTo>
                  <a:lnTo>
                    <a:pt x="2392274" y="0"/>
                  </a:lnTo>
                </a:path>
                <a:path w="2800985">
                  <a:moveTo>
                    <a:pt x="2504784" y="0"/>
                  </a:moveTo>
                  <a:lnTo>
                    <a:pt x="2800363" y="0"/>
                  </a:lnTo>
                </a:path>
              </a:pathLst>
            </a:custGeom>
            <a:ln w="11249">
              <a:solidFill>
                <a:srgbClr val="000000"/>
              </a:solidFill>
              <a:prstDash val="dot"/>
            </a:ln>
          </p:spPr>
          <p:txBody>
            <a:bodyPr wrap="square" lIns="0" tIns="0" rIns="0" bIns="0" rtlCol="0"/>
            <a:lstStyle/>
            <a:p>
              <a:endParaRPr/>
            </a:p>
          </p:txBody>
        </p:sp>
        <p:sp>
          <p:nvSpPr>
            <p:cNvPr id="8" name="object 8"/>
            <p:cNvSpPr/>
            <p:nvPr/>
          </p:nvSpPr>
          <p:spPr>
            <a:xfrm>
              <a:off x="4416866" y="3178657"/>
              <a:ext cx="0" cy="139065"/>
            </a:xfrm>
            <a:custGeom>
              <a:avLst/>
              <a:gdLst/>
              <a:ahLst/>
              <a:cxnLst/>
              <a:rect l="l" t="t" r="r" b="b"/>
              <a:pathLst>
                <a:path h="139064">
                  <a:moveTo>
                    <a:pt x="0" y="0"/>
                  </a:moveTo>
                  <a:lnTo>
                    <a:pt x="0" y="138506"/>
                  </a:lnTo>
                </a:path>
              </a:pathLst>
            </a:custGeom>
            <a:ln w="11249">
              <a:solidFill>
                <a:srgbClr val="000000"/>
              </a:solidFill>
              <a:prstDash val="dot"/>
            </a:ln>
          </p:spPr>
          <p:txBody>
            <a:bodyPr wrap="square" lIns="0" tIns="0" rIns="0" bIns="0" rtlCol="0"/>
            <a:lstStyle/>
            <a:p>
              <a:endParaRPr/>
            </a:p>
          </p:txBody>
        </p:sp>
        <p:sp>
          <p:nvSpPr>
            <p:cNvPr id="9" name="object 9"/>
            <p:cNvSpPr/>
            <p:nvPr/>
          </p:nvSpPr>
          <p:spPr>
            <a:xfrm>
              <a:off x="1152168" y="2929047"/>
              <a:ext cx="4163060" cy="336550"/>
            </a:xfrm>
            <a:custGeom>
              <a:avLst/>
              <a:gdLst/>
              <a:ahLst/>
              <a:cxnLst/>
              <a:rect l="l" t="t" r="r" b="b"/>
              <a:pathLst>
                <a:path w="4163060" h="336550">
                  <a:moveTo>
                    <a:pt x="2912873" y="335953"/>
                  </a:moveTo>
                  <a:lnTo>
                    <a:pt x="4024631" y="335953"/>
                  </a:lnTo>
                </a:path>
                <a:path w="4163060" h="336550">
                  <a:moveTo>
                    <a:pt x="4137127" y="335953"/>
                  </a:moveTo>
                  <a:lnTo>
                    <a:pt x="4162491" y="335953"/>
                  </a:lnTo>
                </a:path>
                <a:path w="4163060" h="336550">
                  <a:moveTo>
                    <a:pt x="0" y="0"/>
                  </a:moveTo>
                  <a:lnTo>
                    <a:pt x="1576096" y="0"/>
                  </a:lnTo>
                </a:path>
              </a:pathLst>
            </a:custGeom>
            <a:ln w="11249">
              <a:solidFill>
                <a:srgbClr val="000000"/>
              </a:solidFill>
              <a:prstDash val="dot"/>
            </a:ln>
          </p:spPr>
          <p:txBody>
            <a:bodyPr wrap="square" lIns="0" tIns="0" rIns="0" bIns="0" rtlCol="0"/>
            <a:lstStyle/>
            <a:p>
              <a:endParaRPr/>
            </a:p>
          </p:txBody>
        </p:sp>
        <p:sp>
          <p:nvSpPr>
            <p:cNvPr id="10" name="object 10"/>
            <p:cNvSpPr/>
            <p:nvPr/>
          </p:nvSpPr>
          <p:spPr>
            <a:xfrm>
              <a:off x="3600680" y="1417252"/>
              <a:ext cx="1632585" cy="1798320"/>
            </a:xfrm>
            <a:custGeom>
              <a:avLst/>
              <a:gdLst/>
              <a:ahLst/>
              <a:cxnLst/>
              <a:rect l="l" t="t" r="r" b="b"/>
              <a:pathLst>
                <a:path w="1632585" h="1798320">
                  <a:moveTo>
                    <a:pt x="0" y="1505195"/>
                  </a:moveTo>
                  <a:lnTo>
                    <a:pt x="0" y="1743891"/>
                  </a:lnTo>
                </a:path>
                <a:path w="1632585" h="1798320">
                  <a:moveTo>
                    <a:pt x="816185" y="0"/>
                  </a:moveTo>
                  <a:lnTo>
                    <a:pt x="816185" y="1648908"/>
                  </a:lnTo>
                </a:path>
                <a:path w="1632585" h="1798320">
                  <a:moveTo>
                    <a:pt x="1632349" y="0"/>
                  </a:moveTo>
                  <a:lnTo>
                    <a:pt x="1632349" y="1798082"/>
                  </a:lnTo>
                </a:path>
              </a:pathLst>
            </a:custGeom>
            <a:ln w="11249">
              <a:solidFill>
                <a:srgbClr val="000000"/>
              </a:solidFill>
              <a:prstDash val="dot"/>
            </a:ln>
          </p:spPr>
          <p:txBody>
            <a:bodyPr wrap="square" lIns="0" tIns="0" rIns="0" bIns="0" rtlCol="0"/>
            <a:lstStyle/>
            <a:p>
              <a:endParaRPr/>
            </a:p>
          </p:txBody>
        </p:sp>
        <p:sp>
          <p:nvSpPr>
            <p:cNvPr id="11" name="object 11"/>
            <p:cNvSpPr/>
            <p:nvPr/>
          </p:nvSpPr>
          <p:spPr>
            <a:xfrm>
              <a:off x="1152168" y="2593093"/>
              <a:ext cx="4163060" cy="336550"/>
            </a:xfrm>
            <a:custGeom>
              <a:avLst/>
              <a:gdLst/>
              <a:ahLst/>
              <a:cxnLst/>
              <a:rect l="l" t="t" r="r" b="b"/>
              <a:pathLst>
                <a:path w="4163060" h="336550">
                  <a:moveTo>
                    <a:pt x="1688605" y="335953"/>
                  </a:moveTo>
                  <a:lnTo>
                    <a:pt x="4162491" y="335953"/>
                  </a:lnTo>
                </a:path>
                <a:path w="4163060" h="336550">
                  <a:moveTo>
                    <a:pt x="0" y="0"/>
                  </a:moveTo>
                  <a:lnTo>
                    <a:pt x="351842" y="0"/>
                  </a:lnTo>
                </a:path>
              </a:pathLst>
            </a:custGeom>
            <a:ln w="11249">
              <a:solidFill>
                <a:srgbClr val="000000"/>
              </a:solidFill>
              <a:prstDash val="dot"/>
            </a:ln>
          </p:spPr>
          <p:txBody>
            <a:bodyPr wrap="square" lIns="0" tIns="0" rIns="0" bIns="0" rtlCol="0"/>
            <a:lstStyle/>
            <a:p>
              <a:endParaRPr/>
            </a:p>
          </p:txBody>
        </p:sp>
        <p:sp>
          <p:nvSpPr>
            <p:cNvPr id="12" name="object 12"/>
            <p:cNvSpPr/>
            <p:nvPr/>
          </p:nvSpPr>
          <p:spPr>
            <a:xfrm>
              <a:off x="1968342" y="2511044"/>
              <a:ext cx="0" cy="156845"/>
            </a:xfrm>
            <a:custGeom>
              <a:avLst/>
              <a:gdLst/>
              <a:ahLst/>
              <a:cxnLst/>
              <a:rect l="l" t="t" r="r" b="b"/>
              <a:pathLst>
                <a:path h="156844">
                  <a:moveTo>
                    <a:pt x="0" y="0"/>
                  </a:moveTo>
                  <a:lnTo>
                    <a:pt x="0" y="156679"/>
                  </a:lnTo>
                </a:path>
              </a:pathLst>
            </a:custGeom>
            <a:ln w="11249">
              <a:solidFill>
                <a:srgbClr val="000000"/>
              </a:solidFill>
              <a:prstDash val="dot"/>
            </a:ln>
          </p:spPr>
          <p:txBody>
            <a:bodyPr wrap="square" lIns="0" tIns="0" rIns="0" bIns="0" rtlCol="0"/>
            <a:lstStyle/>
            <a:p>
              <a:endParaRPr/>
            </a:p>
          </p:txBody>
        </p:sp>
        <p:sp>
          <p:nvSpPr>
            <p:cNvPr id="13" name="object 13"/>
            <p:cNvSpPr/>
            <p:nvPr/>
          </p:nvSpPr>
          <p:spPr>
            <a:xfrm>
              <a:off x="1616506" y="2593093"/>
              <a:ext cx="1111885" cy="0"/>
            </a:xfrm>
            <a:custGeom>
              <a:avLst/>
              <a:gdLst/>
              <a:ahLst/>
              <a:cxnLst/>
              <a:rect l="l" t="t" r="r" b="b"/>
              <a:pathLst>
                <a:path w="1111885">
                  <a:moveTo>
                    <a:pt x="0" y="0"/>
                  </a:moveTo>
                  <a:lnTo>
                    <a:pt x="1111758" y="0"/>
                  </a:lnTo>
                </a:path>
              </a:pathLst>
            </a:custGeom>
            <a:ln w="11249">
              <a:solidFill>
                <a:srgbClr val="000000"/>
              </a:solidFill>
              <a:prstDash val="dot"/>
            </a:ln>
          </p:spPr>
          <p:txBody>
            <a:bodyPr wrap="square" lIns="0" tIns="0" rIns="0" bIns="0" rtlCol="0"/>
            <a:lstStyle/>
            <a:p>
              <a:endParaRPr/>
            </a:p>
          </p:txBody>
        </p:sp>
        <p:sp>
          <p:nvSpPr>
            <p:cNvPr id="14" name="object 14"/>
            <p:cNvSpPr/>
            <p:nvPr/>
          </p:nvSpPr>
          <p:spPr>
            <a:xfrm>
              <a:off x="3600680" y="1417252"/>
              <a:ext cx="0" cy="1393190"/>
            </a:xfrm>
            <a:custGeom>
              <a:avLst/>
              <a:gdLst/>
              <a:ahLst/>
              <a:cxnLst/>
              <a:rect l="l" t="t" r="r" b="b"/>
              <a:pathLst>
                <a:path h="1393189">
                  <a:moveTo>
                    <a:pt x="0" y="0"/>
                  </a:moveTo>
                  <a:lnTo>
                    <a:pt x="0" y="1392685"/>
                  </a:lnTo>
                </a:path>
              </a:pathLst>
            </a:custGeom>
            <a:ln w="11249">
              <a:solidFill>
                <a:srgbClr val="000000"/>
              </a:solidFill>
              <a:prstDash val="dot"/>
            </a:ln>
          </p:spPr>
          <p:txBody>
            <a:bodyPr wrap="square" lIns="0" tIns="0" rIns="0" bIns="0" rtlCol="0"/>
            <a:lstStyle/>
            <a:p>
              <a:endParaRPr/>
            </a:p>
          </p:txBody>
        </p:sp>
        <p:sp>
          <p:nvSpPr>
            <p:cNvPr id="15" name="object 15"/>
            <p:cNvSpPr/>
            <p:nvPr/>
          </p:nvSpPr>
          <p:spPr>
            <a:xfrm>
              <a:off x="2840774" y="2593093"/>
              <a:ext cx="2473960" cy="0"/>
            </a:xfrm>
            <a:custGeom>
              <a:avLst/>
              <a:gdLst/>
              <a:ahLst/>
              <a:cxnLst/>
              <a:rect l="l" t="t" r="r" b="b"/>
              <a:pathLst>
                <a:path w="2473960">
                  <a:moveTo>
                    <a:pt x="0" y="0"/>
                  </a:moveTo>
                  <a:lnTo>
                    <a:pt x="2473885" y="0"/>
                  </a:lnTo>
                </a:path>
              </a:pathLst>
            </a:custGeom>
            <a:ln w="11249">
              <a:solidFill>
                <a:srgbClr val="000000"/>
              </a:solidFill>
              <a:prstDash val="dot"/>
            </a:ln>
          </p:spPr>
          <p:txBody>
            <a:bodyPr wrap="square" lIns="0" tIns="0" rIns="0" bIns="0" rtlCol="0"/>
            <a:lstStyle/>
            <a:p>
              <a:endParaRPr/>
            </a:p>
          </p:txBody>
        </p:sp>
        <p:sp>
          <p:nvSpPr>
            <p:cNvPr id="16" name="object 16"/>
            <p:cNvSpPr/>
            <p:nvPr/>
          </p:nvSpPr>
          <p:spPr>
            <a:xfrm>
              <a:off x="1968342" y="1417252"/>
              <a:ext cx="816610" cy="1136015"/>
            </a:xfrm>
            <a:custGeom>
              <a:avLst/>
              <a:gdLst/>
              <a:ahLst/>
              <a:cxnLst/>
              <a:rect l="l" t="t" r="r" b="b"/>
              <a:pathLst>
                <a:path w="816610" h="1136014">
                  <a:moveTo>
                    <a:pt x="0" y="0"/>
                  </a:moveTo>
                  <a:lnTo>
                    <a:pt x="0" y="981294"/>
                  </a:lnTo>
                </a:path>
                <a:path w="816610" h="1136014">
                  <a:moveTo>
                    <a:pt x="816174" y="0"/>
                  </a:moveTo>
                  <a:lnTo>
                    <a:pt x="816174" y="1135688"/>
                  </a:lnTo>
                </a:path>
              </a:pathLst>
            </a:custGeom>
            <a:ln w="11249">
              <a:solidFill>
                <a:srgbClr val="000000"/>
              </a:solidFill>
              <a:prstDash val="dot"/>
            </a:ln>
          </p:spPr>
          <p:txBody>
            <a:bodyPr wrap="square" lIns="0" tIns="0" rIns="0" bIns="0" rtlCol="0"/>
            <a:lstStyle/>
            <a:p>
              <a:endParaRPr/>
            </a:p>
          </p:txBody>
        </p:sp>
        <p:sp>
          <p:nvSpPr>
            <p:cNvPr id="17" name="object 17"/>
            <p:cNvSpPr/>
            <p:nvPr/>
          </p:nvSpPr>
          <p:spPr>
            <a:xfrm>
              <a:off x="1208418" y="2257131"/>
              <a:ext cx="4106545" cy="0"/>
            </a:xfrm>
            <a:custGeom>
              <a:avLst/>
              <a:gdLst/>
              <a:ahLst/>
              <a:cxnLst/>
              <a:rect l="l" t="t" r="r" b="b"/>
              <a:pathLst>
                <a:path w="4106545">
                  <a:moveTo>
                    <a:pt x="0" y="0"/>
                  </a:moveTo>
                  <a:lnTo>
                    <a:pt x="1588006" y="0"/>
                  </a:lnTo>
                </a:path>
                <a:path w="4106545">
                  <a:moveTo>
                    <a:pt x="1700503" y="0"/>
                  </a:moveTo>
                  <a:lnTo>
                    <a:pt x="4106240" y="0"/>
                  </a:lnTo>
                </a:path>
              </a:pathLst>
            </a:custGeom>
            <a:ln w="11249">
              <a:solidFill>
                <a:srgbClr val="000000"/>
              </a:solidFill>
              <a:prstDash val="dot"/>
            </a:ln>
          </p:spPr>
          <p:txBody>
            <a:bodyPr wrap="square" lIns="0" tIns="0" rIns="0" bIns="0" rtlCol="0"/>
            <a:lstStyle/>
            <a:p>
              <a:endParaRPr/>
            </a:p>
          </p:txBody>
        </p:sp>
        <p:sp>
          <p:nvSpPr>
            <p:cNvPr id="18" name="object 18"/>
            <p:cNvSpPr/>
            <p:nvPr/>
          </p:nvSpPr>
          <p:spPr>
            <a:xfrm>
              <a:off x="1152168" y="1585237"/>
              <a:ext cx="4163060" cy="336550"/>
            </a:xfrm>
            <a:custGeom>
              <a:avLst/>
              <a:gdLst/>
              <a:ahLst/>
              <a:cxnLst/>
              <a:rect l="l" t="t" r="r" b="b"/>
              <a:pathLst>
                <a:path w="4163060" h="336550">
                  <a:moveTo>
                    <a:pt x="0" y="335946"/>
                  </a:moveTo>
                  <a:lnTo>
                    <a:pt x="4162491" y="335946"/>
                  </a:lnTo>
                </a:path>
                <a:path w="4163060" h="33655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19" name="object 19"/>
            <p:cNvSpPr/>
            <p:nvPr/>
          </p:nvSpPr>
          <p:spPr>
            <a:xfrm>
              <a:off x="1152168" y="3838358"/>
              <a:ext cx="4081145" cy="635"/>
            </a:xfrm>
            <a:custGeom>
              <a:avLst/>
              <a:gdLst/>
              <a:ahLst/>
              <a:cxnLst/>
              <a:rect l="l" t="t" r="r" b="b"/>
              <a:pathLst>
                <a:path w="4081145" h="635">
                  <a:moveTo>
                    <a:pt x="-5624" y="228"/>
                  </a:moveTo>
                  <a:lnTo>
                    <a:pt x="4086486" y="228"/>
                  </a:lnTo>
                </a:path>
              </a:pathLst>
            </a:custGeom>
            <a:ln w="11706">
              <a:solidFill>
                <a:srgbClr val="000000"/>
              </a:solidFill>
            </a:ln>
          </p:spPr>
          <p:txBody>
            <a:bodyPr wrap="square" lIns="0" tIns="0" rIns="0" bIns="0" rtlCol="0"/>
            <a:lstStyle/>
            <a:p>
              <a:endParaRPr/>
            </a:p>
          </p:txBody>
        </p:sp>
        <p:sp>
          <p:nvSpPr>
            <p:cNvPr id="20" name="object 20"/>
            <p:cNvSpPr/>
            <p:nvPr/>
          </p:nvSpPr>
          <p:spPr>
            <a:xfrm>
              <a:off x="1090293" y="3776939"/>
              <a:ext cx="123749" cy="123749"/>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1498379" y="3776957"/>
              <a:ext cx="123749" cy="123749"/>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906467" y="3776915"/>
              <a:ext cx="123749" cy="123749"/>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2314556" y="3776762"/>
              <a:ext cx="123749" cy="12374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722642" y="3776503"/>
              <a:ext cx="123749" cy="123749"/>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130724" y="3776625"/>
              <a:ext cx="123749" cy="123749"/>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538828" y="3776687"/>
              <a:ext cx="123749" cy="123749"/>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3946909" y="3776933"/>
              <a:ext cx="123749" cy="123749"/>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4354991" y="3776915"/>
              <a:ext cx="123749" cy="123749"/>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763073" y="3776775"/>
              <a:ext cx="123749" cy="12374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5171154" y="3776483"/>
              <a:ext cx="123749" cy="123749"/>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2784517" y="2665450"/>
              <a:ext cx="2448560" cy="768350"/>
            </a:xfrm>
            <a:custGeom>
              <a:avLst/>
              <a:gdLst/>
              <a:ahLst/>
              <a:cxnLst/>
              <a:rect l="l" t="t" r="r" b="b"/>
              <a:pathLst>
                <a:path w="2448560" h="768350">
                  <a:moveTo>
                    <a:pt x="0" y="0"/>
                  </a:moveTo>
                  <a:lnTo>
                    <a:pt x="0" y="249796"/>
                  </a:lnTo>
                </a:path>
                <a:path w="2448560" h="768350">
                  <a:moveTo>
                    <a:pt x="2448512" y="662393"/>
                  </a:moveTo>
                  <a:lnTo>
                    <a:pt x="2448512" y="768248"/>
                  </a:lnTo>
                </a:path>
              </a:pathLst>
            </a:custGeom>
            <a:ln w="11249">
              <a:solidFill>
                <a:srgbClr val="000000"/>
              </a:solidFill>
              <a:prstDash val="dot"/>
            </a:ln>
          </p:spPr>
          <p:txBody>
            <a:bodyPr wrap="square" lIns="0" tIns="0" rIns="0" bIns="0" rtlCol="0"/>
            <a:lstStyle/>
            <a:p>
              <a:endParaRPr/>
            </a:p>
          </p:txBody>
        </p:sp>
        <p:sp>
          <p:nvSpPr>
            <p:cNvPr id="32" name="object 32"/>
            <p:cNvSpPr/>
            <p:nvPr/>
          </p:nvSpPr>
          <p:spPr>
            <a:xfrm>
              <a:off x="1152168" y="1699897"/>
              <a:ext cx="4081145" cy="2085975"/>
            </a:xfrm>
            <a:custGeom>
              <a:avLst/>
              <a:gdLst/>
              <a:ahLst/>
              <a:cxnLst/>
              <a:rect l="l" t="t" r="r" b="b"/>
              <a:pathLst>
                <a:path w="4081145" h="2085975">
                  <a:moveTo>
                    <a:pt x="0" y="0"/>
                  </a:moveTo>
                  <a:lnTo>
                    <a:pt x="408086" y="1166672"/>
                  </a:lnTo>
                  <a:lnTo>
                    <a:pt x="816174" y="1652383"/>
                  </a:lnTo>
                  <a:lnTo>
                    <a:pt x="1224263" y="1795633"/>
                  </a:lnTo>
                  <a:lnTo>
                    <a:pt x="1632349" y="1895328"/>
                  </a:lnTo>
                  <a:lnTo>
                    <a:pt x="2040430" y="1991617"/>
                  </a:lnTo>
                  <a:lnTo>
                    <a:pt x="2448512" y="2017525"/>
                  </a:lnTo>
                  <a:lnTo>
                    <a:pt x="2856616" y="2056680"/>
                  </a:lnTo>
                  <a:lnTo>
                    <a:pt x="3264698" y="2068506"/>
                  </a:lnTo>
                  <a:lnTo>
                    <a:pt x="3672780" y="2081700"/>
                  </a:lnTo>
                  <a:lnTo>
                    <a:pt x="4080861" y="2085691"/>
                  </a:lnTo>
                </a:path>
              </a:pathLst>
            </a:custGeom>
            <a:ln w="11249">
              <a:solidFill>
                <a:srgbClr val="000000"/>
              </a:solidFill>
            </a:ln>
          </p:spPr>
          <p:txBody>
            <a:bodyPr wrap="square" lIns="0" tIns="0" rIns="0" bIns="0" rtlCol="0"/>
            <a:lstStyle/>
            <a:p>
              <a:endParaRPr/>
            </a:p>
          </p:txBody>
        </p:sp>
        <p:sp>
          <p:nvSpPr>
            <p:cNvPr id="33" name="object 33"/>
            <p:cNvSpPr/>
            <p:nvPr/>
          </p:nvSpPr>
          <p:spPr>
            <a:xfrm>
              <a:off x="1097828" y="1638022"/>
              <a:ext cx="108679" cy="95624"/>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1505916" y="2804694"/>
              <a:ext cx="108677" cy="95624"/>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1914003" y="3290405"/>
              <a:ext cx="108679" cy="95624"/>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2322091" y="3433656"/>
              <a:ext cx="108677" cy="95624"/>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730179" y="3533350"/>
              <a:ext cx="108674" cy="956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138261" y="3629639"/>
              <a:ext cx="108674" cy="95624"/>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3546343" y="3655548"/>
              <a:ext cx="108697" cy="95627"/>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3954447" y="3694702"/>
              <a:ext cx="108674" cy="9562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4362529" y="3706528"/>
              <a:ext cx="108674" cy="95624"/>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4770610" y="3719722"/>
              <a:ext cx="108674" cy="95624"/>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5178692" y="3723714"/>
              <a:ext cx="108697" cy="95624"/>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152168" y="2212378"/>
              <a:ext cx="4081145" cy="1277620"/>
            </a:xfrm>
            <a:custGeom>
              <a:avLst/>
              <a:gdLst/>
              <a:ahLst/>
              <a:cxnLst/>
              <a:rect l="l" t="t" r="r" b="b"/>
              <a:pathLst>
                <a:path w="4081145" h="1277620">
                  <a:moveTo>
                    <a:pt x="0" y="0"/>
                  </a:moveTo>
                  <a:lnTo>
                    <a:pt x="408086" y="377618"/>
                  </a:lnTo>
                  <a:lnTo>
                    <a:pt x="816174" y="511588"/>
                  </a:lnTo>
                  <a:lnTo>
                    <a:pt x="1224263" y="637405"/>
                  </a:lnTo>
                  <a:lnTo>
                    <a:pt x="1632349" y="759114"/>
                  </a:lnTo>
                  <a:lnTo>
                    <a:pt x="2040430" y="885535"/>
                  </a:lnTo>
                  <a:lnTo>
                    <a:pt x="2448512" y="1005007"/>
                  </a:lnTo>
                  <a:lnTo>
                    <a:pt x="2856616" y="1089308"/>
                  </a:lnTo>
                  <a:lnTo>
                    <a:pt x="3264698" y="1161026"/>
                  </a:lnTo>
                  <a:lnTo>
                    <a:pt x="3672780" y="1225660"/>
                  </a:lnTo>
                  <a:lnTo>
                    <a:pt x="4080861" y="1277563"/>
                  </a:lnTo>
                </a:path>
              </a:pathLst>
            </a:custGeom>
            <a:ln w="11249">
              <a:solidFill>
                <a:srgbClr val="000000"/>
              </a:solidFill>
            </a:ln>
          </p:spPr>
          <p:txBody>
            <a:bodyPr wrap="square" lIns="0" tIns="0" rIns="0" bIns="0" rtlCol="0"/>
            <a:lstStyle/>
            <a:p>
              <a:endParaRPr/>
            </a:p>
          </p:txBody>
        </p:sp>
        <p:sp>
          <p:nvSpPr>
            <p:cNvPr id="45" name="object 45"/>
            <p:cNvSpPr/>
            <p:nvPr/>
          </p:nvSpPr>
          <p:spPr>
            <a:xfrm>
              <a:off x="1095918" y="2156142"/>
              <a:ext cx="113030" cy="6985"/>
            </a:xfrm>
            <a:custGeom>
              <a:avLst/>
              <a:gdLst/>
              <a:ahLst/>
              <a:cxnLst/>
              <a:rect l="l" t="t" r="r" b="b"/>
              <a:pathLst>
                <a:path w="113030" h="6985">
                  <a:moveTo>
                    <a:pt x="0" y="6578"/>
                  </a:moveTo>
                  <a:lnTo>
                    <a:pt x="112500" y="6578"/>
                  </a:lnTo>
                  <a:lnTo>
                    <a:pt x="112500" y="0"/>
                  </a:lnTo>
                  <a:lnTo>
                    <a:pt x="0" y="0"/>
                  </a:lnTo>
                  <a:lnTo>
                    <a:pt x="0" y="6578"/>
                  </a:lnTo>
                  <a:close/>
                </a:path>
              </a:pathLst>
            </a:custGeom>
            <a:solidFill>
              <a:srgbClr val="5BB95C"/>
            </a:solidFill>
          </p:spPr>
          <p:txBody>
            <a:bodyPr wrap="square" lIns="0" tIns="0" rIns="0" bIns="0" rtlCol="0"/>
            <a:lstStyle/>
            <a:p>
              <a:endParaRPr/>
            </a:p>
          </p:txBody>
        </p:sp>
        <p:sp>
          <p:nvSpPr>
            <p:cNvPr id="46" name="object 46"/>
            <p:cNvSpPr/>
            <p:nvPr/>
          </p:nvSpPr>
          <p:spPr>
            <a:xfrm>
              <a:off x="1095918" y="215615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7" name="object 47"/>
            <p:cNvSpPr/>
            <p:nvPr/>
          </p:nvSpPr>
          <p:spPr>
            <a:xfrm>
              <a:off x="1504010" y="253375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48" name="object 48"/>
            <p:cNvSpPr/>
            <p:nvPr/>
          </p:nvSpPr>
          <p:spPr>
            <a:xfrm>
              <a:off x="1504004" y="25337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9" name="object 49"/>
            <p:cNvSpPr/>
            <p:nvPr/>
          </p:nvSpPr>
          <p:spPr>
            <a:xfrm>
              <a:off x="1912099" y="2667723"/>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50" name="object 50"/>
            <p:cNvSpPr/>
            <p:nvPr/>
          </p:nvSpPr>
          <p:spPr>
            <a:xfrm>
              <a:off x="1912092" y="266771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1" name="object 51"/>
            <p:cNvSpPr/>
            <p:nvPr/>
          </p:nvSpPr>
          <p:spPr>
            <a:xfrm>
              <a:off x="2320188" y="27935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2" name="object 52"/>
            <p:cNvSpPr/>
            <p:nvPr/>
          </p:nvSpPr>
          <p:spPr>
            <a:xfrm>
              <a:off x="2320181" y="279353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3" name="object 53"/>
            <p:cNvSpPr/>
            <p:nvPr/>
          </p:nvSpPr>
          <p:spPr>
            <a:xfrm>
              <a:off x="2728264" y="2915246"/>
              <a:ext cx="113030" cy="113030"/>
            </a:xfrm>
            <a:custGeom>
              <a:avLst/>
              <a:gdLst/>
              <a:ahLst/>
              <a:cxnLst/>
              <a:rect l="l" t="t" r="r" b="b"/>
              <a:pathLst>
                <a:path w="113030"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4" name="object 54"/>
            <p:cNvSpPr/>
            <p:nvPr/>
          </p:nvSpPr>
          <p:spPr>
            <a:xfrm>
              <a:off x="2728267" y="291524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5" name="object 55"/>
            <p:cNvSpPr/>
            <p:nvPr/>
          </p:nvSpPr>
          <p:spPr>
            <a:xfrm>
              <a:off x="3136366" y="3041662"/>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6" name="object 56"/>
            <p:cNvSpPr/>
            <p:nvPr/>
          </p:nvSpPr>
          <p:spPr>
            <a:xfrm>
              <a:off x="3136349" y="304166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7" name="object 57"/>
            <p:cNvSpPr/>
            <p:nvPr/>
          </p:nvSpPr>
          <p:spPr>
            <a:xfrm>
              <a:off x="3544442" y="3161144"/>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8" name="object 58"/>
            <p:cNvSpPr/>
            <p:nvPr/>
          </p:nvSpPr>
          <p:spPr>
            <a:xfrm>
              <a:off x="3544453" y="316113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9" name="object 59"/>
            <p:cNvSpPr/>
            <p:nvPr/>
          </p:nvSpPr>
          <p:spPr>
            <a:xfrm>
              <a:off x="3952532" y="3245434"/>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60" name="object 60"/>
            <p:cNvSpPr/>
            <p:nvPr/>
          </p:nvSpPr>
          <p:spPr>
            <a:xfrm>
              <a:off x="3952534" y="324543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1" name="object 61"/>
            <p:cNvSpPr/>
            <p:nvPr/>
          </p:nvSpPr>
          <p:spPr>
            <a:xfrm>
              <a:off x="4360621" y="3317163"/>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2" name="object 62"/>
            <p:cNvSpPr/>
            <p:nvPr/>
          </p:nvSpPr>
          <p:spPr>
            <a:xfrm>
              <a:off x="4360616" y="33171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3" name="object 63"/>
            <p:cNvSpPr/>
            <p:nvPr/>
          </p:nvSpPr>
          <p:spPr>
            <a:xfrm>
              <a:off x="4768710" y="3381794"/>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4" name="object 64"/>
            <p:cNvSpPr/>
            <p:nvPr/>
          </p:nvSpPr>
          <p:spPr>
            <a:xfrm>
              <a:off x="4768698" y="3381789"/>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5" name="object 65"/>
            <p:cNvSpPr/>
            <p:nvPr/>
          </p:nvSpPr>
          <p:spPr>
            <a:xfrm>
              <a:off x="5176799" y="343369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6" name="object 66"/>
            <p:cNvSpPr/>
            <p:nvPr/>
          </p:nvSpPr>
          <p:spPr>
            <a:xfrm>
              <a:off x="5176780" y="343369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7" name="object 67"/>
            <p:cNvSpPr/>
            <p:nvPr/>
          </p:nvSpPr>
          <p:spPr>
            <a:xfrm>
              <a:off x="1152168" y="2218971"/>
              <a:ext cx="4081145" cy="1052830"/>
            </a:xfrm>
            <a:custGeom>
              <a:avLst/>
              <a:gdLst/>
              <a:ahLst/>
              <a:cxnLst/>
              <a:rect l="l" t="t" r="r" b="b"/>
              <a:pathLst>
                <a:path w="4081145" h="1052829">
                  <a:moveTo>
                    <a:pt x="0" y="0"/>
                  </a:moveTo>
                  <a:lnTo>
                    <a:pt x="408086" y="210912"/>
                  </a:lnTo>
                  <a:lnTo>
                    <a:pt x="816174" y="235826"/>
                  </a:lnTo>
                  <a:lnTo>
                    <a:pt x="1224263" y="288701"/>
                  </a:lnTo>
                  <a:lnTo>
                    <a:pt x="1632349" y="390223"/>
                  </a:lnTo>
                  <a:lnTo>
                    <a:pt x="2040430" y="516245"/>
                  </a:lnTo>
                  <a:lnTo>
                    <a:pt x="2448512" y="647222"/>
                  </a:lnTo>
                  <a:lnTo>
                    <a:pt x="2856616" y="791017"/>
                  </a:lnTo>
                  <a:lnTo>
                    <a:pt x="3264698" y="903438"/>
                  </a:lnTo>
                  <a:lnTo>
                    <a:pt x="3672780" y="978696"/>
                  </a:lnTo>
                  <a:lnTo>
                    <a:pt x="4080861" y="1052615"/>
                  </a:lnTo>
                </a:path>
              </a:pathLst>
            </a:custGeom>
            <a:ln w="11249">
              <a:solidFill>
                <a:srgbClr val="000000"/>
              </a:solidFill>
            </a:ln>
          </p:spPr>
          <p:txBody>
            <a:bodyPr wrap="square" lIns="0" tIns="0" rIns="0" bIns="0" rtlCol="0"/>
            <a:lstStyle/>
            <a:p>
              <a:endParaRPr/>
            </a:p>
          </p:txBody>
        </p:sp>
        <p:sp>
          <p:nvSpPr>
            <p:cNvPr id="68" name="object 68"/>
            <p:cNvSpPr/>
            <p:nvPr/>
          </p:nvSpPr>
          <p:spPr>
            <a:xfrm>
              <a:off x="1095918" y="2162721"/>
              <a:ext cx="113030" cy="113030"/>
            </a:xfrm>
            <a:custGeom>
              <a:avLst/>
              <a:gdLst/>
              <a:ahLst/>
              <a:cxnLst/>
              <a:rect l="l" t="t" r="r" b="b"/>
              <a:pathLst>
                <a:path w="113030" h="113030">
                  <a:moveTo>
                    <a:pt x="112500" y="0"/>
                  </a:moveTo>
                  <a:lnTo>
                    <a:pt x="0" y="0"/>
                  </a:lnTo>
                  <a:lnTo>
                    <a:pt x="0" y="112509"/>
                  </a:lnTo>
                  <a:lnTo>
                    <a:pt x="112500" y="112509"/>
                  </a:lnTo>
                  <a:lnTo>
                    <a:pt x="112500" y="0"/>
                  </a:lnTo>
                  <a:close/>
                </a:path>
              </a:pathLst>
            </a:custGeom>
            <a:solidFill>
              <a:srgbClr val="AA67B2"/>
            </a:solidFill>
          </p:spPr>
          <p:txBody>
            <a:bodyPr wrap="square" lIns="0" tIns="0" rIns="0" bIns="0" rtlCol="0"/>
            <a:lstStyle/>
            <a:p>
              <a:endParaRPr/>
            </a:p>
          </p:txBody>
        </p:sp>
        <p:sp>
          <p:nvSpPr>
            <p:cNvPr id="69" name="object 69"/>
            <p:cNvSpPr/>
            <p:nvPr/>
          </p:nvSpPr>
          <p:spPr>
            <a:xfrm>
              <a:off x="1095918" y="216272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0" name="object 70"/>
            <p:cNvSpPr/>
            <p:nvPr/>
          </p:nvSpPr>
          <p:spPr>
            <a:xfrm>
              <a:off x="1504010" y="23736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1" name="object 71"/>
            <p:cNvSpPr/>
            <p:nvPr/>
          </p:nvSpPr>
          <p:spPr>
            <a:xfrm>
              <a:off x="1504004" y="237363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2" name="object 72"/>
            <p:cNvSpPr/>
            <p:nvPr/>
          </p:nvSpPr>
          <p:spPr>
            <a:xfrm>
              <a:off x="1912099" y="239854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3" name="object 73"/>
            <p:cNvSpPr/>
            <p:nvPr/>
          </p:nvSpPr>
          <p:spPr>
            <a:xfrm>
              <a:off x="1912092" y="23985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4" name="object 74"/>
            <p:cNvSpPr/>
            <p:nvPr/>
          </p:nvSpPr>
          <p:spPr>
            <a:xfrm>
              <a:off x="2320188" y="2451430"/>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5" name="object 75"/>
            <p:cNvSpPr/>
            <p:nvPr/>
          </p:nvSpPr>
          <p:spPr>
            <a:xfrm>
              <a:off x="2320181" y="2451422"/>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6" name="object 76"/>
            <p:cNvSpPr/>
            <p:nvPr/>
          </p:nvSpPr>
          <p:spPr>
            <a:xfrm>
              <a:off x="2728264" y="2552941"/>
              <a:ext cx="113030" cy="113030"/>
            </a:xfrm>
            <a:custGeom>
              <a:avLst/>
              <a:gdLst/>
              <a:ahLst/>
              <a:cxnLst/>
              <a:rect l="l" t="t" r="r" b="b"/>
              <a:pathLst>
                <a:path w="113030"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77" name="object 77"/>
            <p:cNvSpPr/>
            <p:nvPr/>
          </p:nvSpPr>
          <p:spPr>
            <a:xfrm>
              <a:off x="2728267" y="255294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8" name="object 78"/>
            <p:cNvSpPr/>
            <p:nvPr/>
          </p:nvSpPr>
          <p:spPr>
            <a:xfrm>
              <a:off x="3136366" y="2678963"/>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9" name="object 79"/>
            <p:cNvSpPr/>
            <p:nvPr/>
          </p:nvSpPr>
          <p:spPr>
            <a:xfrm>
              <a:off x="3136349" y="267896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0" name="object 80"/>
            <p:cNvSpPr/>
            <p:nvPr/>
          </p:nvSpPr>
          <p:spPr>
            <a:xfrm>
              <a:off x="3544442" y="2809938"/>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81" name="object 81"/>
            <p:cNvSpPr/>
            <p:nvPr/>
          </p:nvSpPr>
          <p:spPr>
            <a:xfrm>
              <a:off x="3544453" y="2809943"/>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2" name="object 82"/>
            <p:cNvSpPr/>
            <p:nvPr/>
          </p:nvSpPr>
          <p:spPr>
            <a:xfrm>
              <a:off x="3952532" y="2953740"/>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83" name="object 83"/>
            <p:cNvSpPr/>
            <p:nvPr/>
          </p:nvSpPr>
          <p:spPr>
            <a:xfrm>
              <a:off x="3952534" y="2953738"/>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4" name="object 84"/>
            <p:cNvSpPr/>
            <p:nvPr/>
          </p:nvSpPr>
          <p:spPr>
            <a:xfrm>
              <a:off x="4360621" y="3066161"/>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5" name="object 85"/>
            <p:cNvSpPr/>
            <p:nvPr/>
          </p:nvSpPr>
          <p:spPr>
            <a:xfrm>
              <a:off x="4360616" y="3066159"/>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6" name="object 86"/>
            <p:cNvSpPr/>
            <p:nvPr/>
          </p:nvSpPr>
          <p:spPr>
            <a:xfrm>
              <a:off x="4768710" y="3141421"/>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7" name="object 87"/>
            <p:cNvSpPr/>
            <p:nvPr/>
          </p:nvSpPr>
          <p:spPr>
            <a:xfrm>
              <a:off x="4768698" y="314141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8" name="object 88"/>
            <p:cNvSpPr/>
            <p:nvPr/>
          </p:nvSpPr>
          <p:spPr>
            <a:xfrm>
              <a:off x="5176799" y="3215335"/>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89" name="object 89"/>
            <p:cNvSpPr/>
            <p:nvPr/>
          </p:nvSpPr>
          <p:spPr>
            <a:xfrm>
              <a:off x="2615085" y="1554142"/>
              <a:ext cx="2674620" cy="1774189"/>
            </a:xfrm>
            <a:custGeom>
              <a:avLst/>
              <a:gdLst/>
              <a:ahLst/>
              <a:cxnLst/>
              <a:rect l="l" t="t" r="r" b="b"/>
              <a:pathLst>
                <a:path w="2674620" h="1774189">
                  <a:moveTo>
                    <a:pt x="2561694" y="1773693"/>
                  </a:moveTo>
                  <a:lnTo>
                    <a:pt x="2674193" y="1773693"/>
                  </a:lnTo>
                  <a:lnTo>
                    <a:pt x="2674193" y="1661194"/>
                  </a:lnTo>
                  <a:lnTo>
                    <a:pt x="2561694" y="1661194"/>
                  </a:lnTo>
                  <a:lnTo>
                    <a:pt x="2561694" y="1773693"/>
                  </a:lnTo>
                  <a:close/>
                </a:path>
                <a:path w="2674620" h="1774189">
                  <a:moveTo>
                    <a:pt x="0" y="0"/>
                  </a:moveTo>
                  <a:lnTo>
                    <a:pt x="475183" y="0"/>
                  </a:lnTo>
                </a:path>
              </a:pathLst>
            </a:custGeom>
            <a:ln w="11249">
              <a:solidFill>
                <a:srgbClr val="000000"/>
              </a:solidFill>
            </a:ln>
          </p:spPr>
          <p:txBody>
            <a:bodyPr wrap="square" lIns="0" tIns="0" rIns="0" bIns="0" rtlCol="0"/>
            <a:lstStyle/>
            <a:p>
              <a:endParaRPr/>
            </a:p>
          </p:txBody>
        </p:sp>
        <p:sp>
          <p:nvSpPr>
            <p:cNvPr id="90" name="object 90"/>
            <p:cNvSpPr/>
            <p:nvPr/>
          </p:nvSpPr>
          <p:spPr>
            <a:xfrm>
              <a:off x="2790794" y="1492267"/>
              <a:ext cx="123749" cy="123749"/>
            </a:xfrm>
            <a:prstGeom prst="rect">
              <a:avLst/>
            </a:prstGeom>
            <a:blipFill>
              <a:blip r:embed="rId9" cstate="print"/>
              <a:stretch>
                <a:fillRect/>
              </a:stretch>
            </a:blipFill>
          </p:spPr>
          <p:txBody>
            <a:bodyPr wrap="square" lIns="0" tIns="0" rIns="0" bIns="0" rtlCol="0"/>
            <a:lstStyle/>
            <a:p>
              <a:endParaRPr/>
            </a:p>
          </p:txBody>
        </p:sp>
      </p:grpSp>
      <p:sp>
        <p:nvSpPr>
          <p:cNvPr id="91" name="object 91"/>
          <p:cNvSpPr txBox="1"/>
          <p:nvPr/>
        </p:nvSpPr>
        <p:spPr>
          <a:xfrm>
            <a:off x="3235901" y="1372130"/>
            <a:ext cx="851535"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rappa</a:t>
            </a:r>
            <a:endParaRPr sz="1950">
              <a:latin typeface="Arial"/>
              <a:cs typeface="Arial"/>
            </a:endParaRPr>
          </a:p>
        </p:txBody>
      </p:sp>
      <p:grpSp>
        <p:nvGrpSpPr>
          <p:cNvPr id="92" name="object 92"/>
          <p:cNvGrpSpPr/>
          <p:nvPr/>
        </p:nvGrpSpPr>
        <p:grpSpPr>
          <a:xfrm>
            <a:off x="2609370" y="1729934"/>
            <a:ext cx="487045" cy="95885"/>
            <a:chOff x="2609370" y="1729934"/>
            <a:chExt cx="487045" cy="95885"/>
          </a:xfrm>
        </p:grpSpPr>
        <p:sp>
          <p:nvSpPr>
            <p:cNvPr id="93" name="object 93"/>
            <p:cNvSpPr/>
            <p:nvPr/>
          </p:nvSpPr>
          <p:spPr>
            <a:xfrm>
              <a:off x="2615085" y="1791809"/>
              <a:ext cx="475615" cy="0"/>
            </a:xfrm>
            <a:custGeom>
              <a:avLst/>
              <a:gdLst/>
              <a:ahLst/>
              <a:cxnLst/>
              <a:rect l="l" t="t" r="r" b="b"/>
              <a:pathLst>
                <a:path w="475614">
                  <a:moveTo>
                    <a:pt x="0" y="0"/>
                  </a:moveTo>
                  <a:lnTo>
                    <a:pt x="475183" y="0"/>
                  </a:lnTo>
                </a:path>
              </a:pathLst>
            </a:custGeom>
            <a:ln w="11249">
              <a:solidFill>
                <a:srgbClr val="000000"/>
              </a:solidFill>
            </a:ln>
          </p:spPr>
          <p:txBody>
            <a:bodyPr wrap="square" lIns="0" tIns="0" rIns="0" bIns="0" rtlCol="0"/>
            <a:lstStyle/>
            <a:p>
              <a:endParaRPr/>
            </a:p>
          </p:txBody>
        </p:sp>
        <p:sp>
          <p:nvSpPr>
            <p:cNvPr id="94" name="object 94"/>
            <p:cNvSpPr/>
            <p:nvPr/>
          </p:nvSpPr>
          <p:spPr>
            <a:xfrm>
              <a:off x="2798332" y="1729934"/>
              <a:ext cx="108674" cy="95624"/>
            </a:xfrm>
            <a:prstGeom prst="rect">
              <a:avLst/>
            </a:prstGeom>
            <a:blipFill>
              <a:blip r:embed="rId5" cstate="print"/>
              <a:stretch>
                <a:fillRect/>
              </a:stretch>
            </a:blipFill>
          </p:spPr>
          <p:txBody>
            <a:bodyPr wrap="square" lIns="0" tIns="0" rIns="0" bIns="0" rtlCol="0"/>
            <a:lstStyle/>
            <a:p>
              <a:endParaRPr/>
            </a:p>
          </p:txBody>
        </p:sp>
      </p:grpSp>
      <p:sp>
        <p:nvSpPr>
          <p:cNvPr id="95" name="object 95"/>
          <p:cNvSpPr txBox="1"/>
          <p:nvPr/>
        </p:nvSpPr>
        <p:spPr>
          <a:xfrm>
            <a:off x="3235901" y="1609729"/>
            <a:ext cx="589280"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AM</a:t>
            </a:r>
            <a:endParaRPr sz="1950">
              <a:latin typeface="Arial"/>
              <a:cs typeface="Arial"/>
            </a:endParaRPr>
          </a:p>
        </p:txBody>
      </p:sp>
      <p:grpSp>
        <p:nvGrpSpPr>
          <p:cNvPr id="96" name="object 96"/>
          <p:cNvGrpSpPr/>
          <p:nvPr/>
        </p:nvGrpSpPr>
        <p:grpSpPr>
          <a:xfrm>
            <a:off x="2609370" y="1967354"/>
            <a:ext cx="487045" cy="124460"/>
            <a:chOff x="2609370" y="1967354"/>
            <a:chExt cx="487045" cy="124460"/>
          </a:xfrm>
        </p:grpSpPr>
        <p:sp>
          <p:nvSpPr>
            <p:cNvPr id="97" name="object 97"/>
            <p:cNvSpPr/>
            <p:nvPr/>
          </p:nvSpPr>
          <p:spPr>
            <a:xfrm>
              <a:off x="2615085" y="2029319"/>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98" name="object 98"/>
            <p:cNvSpPr/>
            <p:nvPr/>
          </p:nvSpPr>
          <p:spPr>
            <a:xfrm>
              <a:off x="2796425" y="197307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99" name="object 99"/>
            <p:cNvSpPr/>
            <p:nvPr/>
          </p:nvSpPr>
          <p:spPr>
            <a:xfrm>
              <a:off x="2796419" y="1973069"/>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0" name="object 100"/>
          <p:cNvSpPr txBox="1"/>
          <p:nvPr/>
        </p:nvSpPr>
        <p:spPr>
          <a:xfrm>
            <a:off x="3235901" y="1847329"/>
            <a:ext cx="177292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Concordia-base</a:t>
            </a:r>
            <a:endParaRPr sz="1950">
              <a:latin typeface="Arial"/>
              <a:cs typeface="Arial"/>
            </a:endParaRPr>
          </a:p>
        </p:txBody>
      </p:sp>
      <p:grpSp>
        <p:nvGrpSpPr>
          <p:cNvPr id="101" name="object 101"/>
          <p:cNvGrpSpPr/>
          <p:nvPr/>
        </p:nvGrpSpPr>
        <p:grpSpPr>
          <a:xfrm>
            <a:off x="2609370" y="2205021"/>
            <a:ext cx="487045" cy="124460"/>
            <a:chOff x="2609370" y="2205021"/>
            <a:chExt cx="487045" cy="124460"/>
          </a:xfrm>
        </p:grpSpPr>
        <p:sp>
          <p:nvSpPr>
            <p:cNvPr id="102" name="object 102"/>
            <p:cNvSpPr/>
            <p:nvPr/>
          </p:nvSpPr>
          <p:spPr>
            <a:xfrm>
              <a:off x="2615085" y="2266986"/>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103" name="object 103"/>
            <p:cNvSpPr/>
            <p:nvPr/>
          </p:nvSpPr>
          <p:spPr>
            <a:xfrm>
              <a:off x="2796425" y="221072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04" name="object 104"/>
            <p:cNvSpPr/>
            <p:nvPr/>
          </p:nvSpPr>
          <p:spPr>
            <a:xfrm>
              <a:off x="2796419" y="2210736"/>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5" name="object 105"/>
          <p:cNvSpPr txBox="1"/>
          <p:nvPr/>
        </p:nvSpPr>
        <p:spPr>
          <a:xfrm>
            <a:off x="3235901" y="2084928"/>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a:t>
            </a:r>
            <a:endParaRPr sz="1950">
              <a:latin typeface="Arial"/>
              <a:cs typeface="Arial"/>
            </a:endParaRPr>
          </a:p>
        </p:txBody>
      </p:sp>
      <p:sp>
        <p:nvSpPr>
          <p:cNvPr id="106" name="object 106"/>
          <p:cNvSpPr txBox="1"/>
          <p:nvPr/>
        </p:nvSpPr>
        <p:spPr>
          <a:xfrm>
            <a:off x="480260" y="1460672"/>
            <a:ext cx="273050" cy="2759075"/>
          </a:xfrm>
          <a:prstGeom prst="rect">
            <a:avLst/>
          </a:prstGeom>
        </p:spPr>
        <p:txBody>
          <a:bodyPr vert="vert270" wrap="square" lIns="0" tIns="0" rIns="0" bIns="0" rtlCol="0">
            <a:spAutoFit/>
          </a:bodyPr>
          <a:lstStyle/>
          <a:p>
            <a:pPr marL="12700">
              <a:lnSpc>
                <a:spcPts val="1989"/>
              </a:lnSpc>
            </a:pPr>
            <a:r>
              <a:rPr sz="1950" spc="-50" dirty="0">
                <a:latin typeface="Arial"/>
                <a:cs typeface="Arial"/>
              </a:rPr>
              <a:t>Total </a:t>
            </a:r>
            <a:r>
              <a:rPr sz="1950" spc="-5" dirty="0">
                <a:latin typeface="Arial"/>
                <a:cs typeface="Arial"/>
              </a:rPr>
              <a:t>Throughput</a:t>
            </a:r>
            <a:r>
              <a:rPr sz="1950" spc="-10" dirty="0">
                <a:latin typeface="Arial"/>
                <a:cs typeface="Arial"/>
              </a:rPr>
              <a:t> </a:t>
            </a:r>
            <a:r>
              <a:rPr sz="1950" spc="-5" dirty="0">
                <a:latin typeface="Arial"/>
                <a:cs typeface="Arial"/>
              </a:rPr>
              <a:t>[Mop/s]</a:t>
            </a:r>
            <a:endParaRPr sz="1950">
              <a:latin typeface="Arial"/>
              <a:cs typeface="Arial"/>
            </a:endParaRPr>
          </a:p>
        </p:txBody>
      </p:sp>
      <p:sp>
        <p:nvSpPr>
          <p:cNvPr id="107" name="object 107"/>
          <p:cNvSpPr txBox="1"/>
          <p:nvPr/>
        </p:nvSpPr>
        <p:spPr>
          <a:xfrm>
            <a:off x="794048" y="1364278"/>
            <a:ext cx="300990" cy="2377440"/>
          </a:xfrm>
          <a:prstGeom prst="rect">
            <a:avLst/>
          </a:prstGeom>
        </p:spPr>
        <p:txBody>
          <a:bodyPr vert="horz" wrap="square" lIns="0" tIns="51435" rIns="0" bIns="0" rtlCol="0">
            <a:spAutoFit/>
          </a:bodyPr>
          <a:lstStyle/>
          <a:p>
            <a:pPr marR="5080" algn="r">
              <a:lnSpc>
                <a:spcPct val="100000"/>
              </a:lnSpc>
              <a:spcBef>
                <a:spcPts val="405"/>
              </a:spcBef>
            </a:pPr>
            <a:r>
              <a:rPr sz="1950" spc="-5" dirty="0">
                <a:latin typeface="Arial"/>
                <a:cs typeface="Arial"/>
              </a:rPr>
              <a:t>14</a:t>
            </a:r>
            <a:endParaRPr sz="1950">
              <a:latin typeface="Arial"/>
              <a:cs typeface="Arial"/>
            </a:endParaRPr>
          </a:p>
          <a:p>
            <a:pPr marR="5080" algn="r">
              <a:lnSpc>
                <a:spcPct val="100000"/>
              </a:lnSpc>
              <a:spcBef>
                <a:spcPts val="305"/>
              </a:spcBef>
            </a:pPr>
            <a:r>
              <a:rPr sz="1950" spc="-5" dirty="0">
                <a:latin typeface="Arial"/>
                <a:cs typeface="Arial"/>
              </a:rPr>
              <a:t>12</a:t>
            </a:r>
            <a:endParaRPr sz="1950">
              <a:latin typeface="Arial"/>
              <a:cs typeface="Arial"/>
            </a:endParaRPr>
          </a:p>
          <a:p>
            <a:pPr marR="5080" algn="r">
              <a:lnSpc>
                <a:spcPct val="100000"/>
              </a:lnSpc>
              <a:spcBef>
                <a:spcPts val="305"/>
              </a:spcBef>
            </a:pPr>
            <a:r>
              <a:rPr sz="1950" spc="-5" dirty="0">
                <a:latin typeface="Arial"/>
                <a:cs typeface="Arial"/>
              </a:rPr>
              <a:t>10</a:t>
            </a:r>
            <a:endParaRPr sz="1950">
              <a:latin typeface="Arial"/>
              <a:cs typeface="Arial"/>
            </a:endParaRPr>
          </a:p>
          <a:p>
            <a:pPr marR="5080" algn="r">
              <a:lnSpc>
                <a:spcPct val="100000"/>
              </a:lnSpc>
              <a:spcBef>
                <a:spcPts val="305"/>
              </a:spcBef>
            </a:pPr>
            <a:r>
              <a:rPr sz="1950" spc="-5" dirty="0">
                <a:latin typeface="Arial"/>
                <a:cs typeface="Arial"/>
              </a:rPr>
              <a:t>8</a:t>
            </a:r>
            <a:endParaRPr sz="1950">
              <a:latin typeface="Arial"/>
              <a:cs typeface="Arial"/>
            </a:endParaRPr>
          </a:p>
          <a:p>
            <a:pPr marR="5080" algn="r">
              <a:lnSpc>
                <a:spcPct val="100000"/>
              </a:lnSpc>
              <a:spcBef>
                <a:spcPts val="305"/>
              </a:spcBef>
            </a:pPr>
            <a:r>
              <a:rPr sz="1950" spc="-5" dirty="0">
                <a:latin typeface="Arial"/>
                <a:cs typeface="Arial"/>
              </a:rPr>
              <a:t>6</a:t>
            </a:r>
            <a:endParaRPr sz="1950">
              <a:latin typeface="Arial"/>
              <a:cs typeface="Arial"/>
            </a:endParaRPr>
          </a:p>
          <a:p>
            <a:pPr marR="5080" algn="r">
              <a:lnSpc>
                <a:spcPct val="100000"/>
              </a:lnSpc>
              <a:spcBef>
                <a:spcPts val="305"/>
              </a:spcBef>
            </a:pPr>
            <a:r>
              <a:rPr sz="1950" spc="-5" dirty="0">
                <a:latin typeface="Arial"/>
                <a:cs typeface="Arial"/>
              </a:rPr>
              <a:t>4</a:t>
            </a:r>
            <a:endParaRPr sz="1950">
              <a:latin typeface="Arial"/>
              <a:cs typeface="Arial"/>
            </a:endParaRPr>
          </a:p>
          <a:p>
            <a:pPr marR="5080" algn="r">
              <a:lnSpc>
                <a:spcPct val="100000"/>
              </a:lnSpc>
              <a:spcBef>
                <a:spcPts val="305"/>
              </a:spcBef>
            </a:pPr>
            <a:r>
              <a:rPr sz="1950" spc="-5" dirty="0">
                <a:latin typeface="Arial"/>
                <a:cs typeface="Arial"/>
              </a:rPr>
              <a:t>2</a:t>
            </a:r>
            <a:endParaRPr sz="1950">
              <a:latin typeface="Arial"/>
              <a:cs typeface="Arial"/>
            </a:endParaRPr>
          </a:p>
        </p:txBody>
      </p:sp>
      <p:sp>
        <p:nvSpPr>
          <p:cNvPr id="108" name="object 108"/>
          <p:cNvSpPr/>
          <p:nvPr/>
        </p:nvSpPr>
        <p:spPr>
          <a:xfrm>
            <a:off x="1152168" y="1417252"/>
            <a:ext cx="103505" cy="2519680"/>
          </a:xfrm>
          <a:custGeom>
            <a:avLst/>
            <a:gdLst/>
            <a:ahLst/>
            <a:cxnLst/>
            <a:rect l="l" t="t" r="r" b="b"/>
            <a:pathLst>
              <a:path w="103505" h="2519679">
                <a:moveTo>
                  <a:pt x="0" y="2519657"/>
                </a:moveTo>
                <a:lnTo>
                  <a:pt x="103124" y="2519657"/>
                </a:lnTo>
              </a:path>
              <a:path w="103505" h="2519679">
                <a:moveTo>
                  <a:pt x="0" y="2351679"/>
                </a:moveTo>
                <a:lnTo>
                  <a:pt x="41249" y="2351679"/>
                </a:lnTo>
              </a:path>
              <a:path w="103505" h="2519679">
                <a:moveTo>
                  <a:pt x="0" y="2183703"/>
                </a:moveTo>
                <a:lnTo>
                  <a:pt x="103124" y="2183703"/>
                </a:lnTo>
              </a:path>
              <a:path w="103505" h="2519679">
                <a:moveTo>
                  <a:pt x="0" y="2015725"/>
                </a:moveTo>
                <a:lnTo>
                  <a:pt x="41249" y="2015725"/>
                </a:lnTo>
              </a:path>
              <a:path w="103505" h="2519679">
                <a:moveTo>
                  <a:pt x="0" y="1847748"/>
                </a:moveTo>
                <a:lnTo>
                  <a:pt x="103124" y="1847748"/>
                </a:lnTo>
              </a:path>
              <a:path w="103505" h="2519679">
                <a:moveTo>
                  <a:pt x="0" y="1679772"/>
                </a:moveTo>
                <a:lnTo>
                  <a:pt x="41249" y="1679772"/>
                </a:lnTo>
              </a:path>
              <a:path w="103505" h="2519679">
                <a:moveTo>
                  <a:pt x="0" y="1511794"/>
                </a:moveTo>
                <a:lnTo>
                  <a:pt x="103124" y="1511794"/>
                </a:lnTo>
              </a:path>
              <a:path w="103505" h="2519679">
                <a:moveTo>
                  <a:pt x="0" y="1343816"/>
                </a:moveTo>
                <a:lnTo>
                  <a:pt x="41249" y="1343816"/>
                </a:lnTo>
              </a:path>
              <a:path w="103505" h="2519679">
                <a:moveTo>
                  <a:pt x="0" y="1175840"/>
                </a:moveTo>
                <a:lnTo>
                  <a:pt x="103124" y="1175840"/>
                </a:lnTo>
              </a:path>
              <a:path w="103505" h="2519679">
                <a:moveTo>
                  <a:pt x="0" y="1007862"/>
                </a:moveTo>
                <a:lnTo>
                  <a:pt x="41249" y="1007862"/>
                </a:lnTo>
              </a:path>
              <a:path w="103505" h="2519679">
                <a:moveTo>
                  <a:pt x="0" y="839878"/>
                </a:moveTo>
                <a:lnTo>
                  <a:pt x="103124" y="839878"/>
                </a:lnTo>
              </a:path>
              <a:path w="103505" h="2519679">
                <a:moveTo>
                  <a:pt x="0" y="671916"/>
                </a:moveTo>
                <a:lnTo>
                  <a:pt x="41249" y="671916"/>
                </a:lnTo>
              </a:path>
              <a:path w="103505" h="2519679">
                <a:moveTo>
                  <a:pt x="0" y="503931"/>
                </a:moveTo>
                <a:lnTo>
                  <a:pt x="103124" y="503931"/>
                </a:lnTo>
              </a:path>
              <a:path w="103505" h="2519679">
                <a:moveTo>
                  <a:pt x="0" y="335946"/>
                </a:moveTo>
                <a:lnTo>
                  <a:pt x="41249" y="335946"/>
                </a:lnTo>
              </a:path>
              <a:path w="103505" h="2519679">
                <a:moveTo>
                  <a:pt x="0" y="167984"/>
                </a:moveTo>
                <a:lnTo>
                  <a:pt x="103124" y="167984"/>
                </a:lnTo>
              </a:path>
              <a:path w="103505" h="2519679">
                <a:moveTo>
                  <a:pt x="0" y="0"/>
                </a:moveTo>
                <a:lnTo>
                  <a:pt x="41249" y="0"/>
                </a:lnTo>
              </a:path>
            </a:pathLst>
          </a:custGeom>
          <a:ln w="11249">
            <a:solidFill>
              <a:srgbClr val="000000"/>
            </a:solidFill>
          </a:ln>
        </p:spPr>
        <p:txBody>
          <a:bodyPr wrap="square" lIns="0" tIns="0" rIns="0" bIns="0" rtlCol="0"/>
          <a:lstStyle/>
          <a:p>
            <a:endParaRPr/>
          </a:p>
        </p:txBody>
      </p:sp>
      <p:sp>
        <p:nvSpPr>
          <p:cNvPr id="109" name="object 109"/>
          <p:cNvSpPr txBox="1"/>
          <p:nvPr/>
        </p:nvSpPr>
        <p:spPr>
          <a:xfrm>
            <a:off x="931696" y="3754895"/>
            <a:ext cx="302260" cy="518159"/>
          </a:xfrm>
          <a:prstGeom prst="rect">
            <a:avLst/>
          </a:prstGeom>
        </p:spPr>
        <p:txBody>
          <a:bodyPr vert="horz" wrap="square" lIns="0" tIns="12065" rIns="0" bIns="0" rtlCol="0">
            <a:spAutoFit/>
          </a:bodyPr>
          <a:lstStyle/>
          <a:p>
            <a:pPr marL="12700">
              <a:lnSpc>
                <a:spcPts val="1939"/>
              </a:lnSpc>
              <a:spcBef>
                <a:spcPts val="95"/>
              </a:spcBef>
            </a:pPr>
            <a:r>
              <a:rPr sz="1950" spc="-5" dirty="0">
                <a:latin typeface="Arial"/>
                <a:cs typeface="Arial"/>
              </a:rPr>
              <a:t>0</a:t>
            </a:r>
            <a:endParaRPr sz="1950">
              <a:latin typeface="Arial"/>
              <a:cs typeface="Arial"/>
            </a:endParaRPr>
          </a:p>
          <a:p>
            <a:pPr marL="151130">
              <a:lnSpc>
                <a:spcPts val="1939"/>
              </a:lnSpc>
            </a:pPr>
            <a:r>
              <a:rPr sz="1950" spc="-5" dirty="0">
                <a:latin typeface="Arial"/>
                <a:cs typeface="Arial"/>
              </a:rPr>
              <a:t>0</a:t>
            </a:r>
            <a:endParaRPr sz="1950">
              <a:latin typeface="Arial"/>
              <a:cs typeface="Arial"/>
            </a:endParaRPr>
          </a:p>
        </p:txBody>
      </p:sp>
      <p:sp>
        <p:nvSpPr>
          <p:cNvPr id="110" name="object 110"/>
          <p:cNvSpPr txBox="1"/>
          <p:nvPr/>
        </p:nvSpPr>
        <p:spPr>
          <a:xfrm>
            <a:off x="2244069" y="3950175"/>
            <a:ext cx="1979295" cy="572135"/>
          </a:xfrm>
          <a:prstGeom prst="rect">
            <a:avLst/>
          </a:prstGeom>
        </p:spPr>
        <p:txBody>
          <a:bodyPr vert="horz" wrap="square" lIns="0" tIns="12065" rIns="0" bIns="0" rtlCol="0">
            <a:spAutoFit/>
          </a:bodyPr>
          <a:lstStyle/>
          <a:p>
            <a:pPr marL="402590">
              <a:lnSpc>
                <a:spcPts val="2150"/>
              </a:lnSpc>
              <a:spcBef>
                <a:spcPts val="95"/>
              </a:spcBef>
              <a:tabLst>
                <a:tab pos="1218565" algn="l"/>
              </a:tabLst>
            </a:pPr>
            <a:r>
              <a:rPr sz="1950" spc="-5" dirty="0">
                <a:latin typeface="Arial"/>
                <a:cs typeface="Arial"/>
              </a:rPr>
              <a:t>40	60</a:t>
            </a:r>
            <a:endParaRPr sz="1950">
              <a:latin typeface="Arial"/>
              <a:cs typeface="Arial"/>
            </a:endParaRPr>
          </a:p>
          <a:p>
            <a:pPr marL="12700">
              <a:lnSpc>
                <a:spcPts val="2150"/>
              </a:lnSpc>
            </a:pPr>
            <a:r>
              <a:rPr sz="1950" spc="-5" dirty="0">
                <a:latin typeface="Arial"/>
                <a:cs typeface="Arial"/>
              </a:rPr>
              <a:t>Sharing Ratio</a:t>
            </a:r>
            <a:r>
              <a:rPr sz="1950" spc="-40" dirty="0">
                <a:latin typeface="Arial"/>
                <a:cs typeface="Arial"/>
              </a:rPr>
              <a:t> </a:t>
            </a:r>
            <a:r>
              <a:rPr sz="1950" spc="-5" dirty="0">
                <a:latin typeface="Arial"/>
                <a:cs typeface="Arial"/>
              </a:rPr>
              <a:t>(%)</a:t>
            </a:r>
            <a:endParaRPr sz="1950">
              <a:latin typeface="Arial"/>
              <a:cs typeface="Arial"/>
            </a:endParaRPr>
          </a:p>
        </p:txBody>
      </p:sp>
      <p:sp>
        <p:nvSpPr>
          <p:cNvPr id="111" name="object 111"/>
          <p:cNvSpPr txBox="1"/>
          <p:nvPr/>
        </p:nvSpPr>
        <p:spPr>
          <a:xfrm>
            <a:off x="1817994" y="3950175"/>
            <a:ext cx="30099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20</a:t>
            </a:r>
            <a:endParaRPr sz="1950">
              <a:latin typeface="Arial"/>
              <a:cs typeface="Arial"/>
            </a:endParaRPr>
          </a:p>
        </p:txBody>
      </p:sp>
      <p:sp>
        <p:nvSpPr>
          <p:cNvPr id="112" name="object 112"/>
          <p:cNvSpPr txBox="1"/>
          <p:nvPr/>
        </p:nvSpPr>
        <p:spPr>
          <a:xfrm>
            <a:off x="4266512" y="3950175"/>
            <a:ext cx="1083945" cy="322580"/>
          </a:xfrm>
          <a:prstGeom prst="rect">
            <a:avLst/>
          </a:prstGeom>
        </p:spPr>
        <p:txBody>
          <a:bodyPr vert="horz" wrap="square" lIns="0" tIns="12065" rIns="0" bIns="0" rtlCol="0">
            <a:spAutoFit/>
          </a:bodyPr>
          <a:lstStyle/>
          <a:p>
            <a:pPr marL="12700">
              <a:lnSpc>
                <a:spcPct val="100000"/>
              </a:lnSpc>
              <a:spcBef>
                <a:spcPts val="95"/>
              </a:spcBef>
              <a:tabLst>
                <a:tab pos="657225" algn="l"/>
              </a:tabLst>
            </a:pPr>
            <a:r>
              <a:rPr sz="1950" spc="-5" dirty="0">
                <a:latin typeface="Arial"/>
                <a:cs typeface="Arial"/>
              </a:rPr>
              <a:t>80	100</a:t>
            </a:r>
            <a:endParaRPr sz="1950">
              <a:latin typeface="Arial"/>
              <a:cs typeface="Arial"/>
            </a:endParaRPr>
          </a:p>
        </p:txBody>
      </p:sp>
      <p:grpSp>
        <p:nvGrpSpPr>
          <p:cNvPr id="113" name="object 113"/>
          <p:cNvGrpSpPr/>
          <p:nvPr/>
        </p:nvGrpSpPr>
        <p:grpSpPr>
          <a:xfrm>
            <a:off x="1146543" y="1411627"/>
            <a:ext cx="4173854" cy="2531110"/>
            <a:chOff x="1146543" y="1411627"/>
            <a:chExt cx="4173854" cy="2531110"/>
          </a:xfrm>
        </p:grpSpPr>
        <p:sp>
          <p:nvSpPr>
            <p:cNvPr id="114" name="object 114"/>
            <p:cNvSpPr/>
            <p:nvPr/>
          </p:nvSpPr>
          <p:spPr>
            <a:xfrm>
              <a:off x="1152168" y="3833786"/>
              <a:ext cx="4081145" cy="103505"/>
            </a:xfrm>
            <a:custGeom>
              <a:avLst/>
              <a:gdLst/>
              <a:ahLst/>
              <a:cxnLst/>
              <a:rect l="l" t="t" r="r" b="b"/>
              <a:pathLst>
                <a:path w="4081145" h="103504">
                  <a:moveTo>
                    <a:pt x="0" y="103124"/>
                  </a:moveTo>
                  <a:lnTo>
                    <a:pt x="0" y="0"/>
                  </a:lnTo>
                </a:path>
                <a:path w="4081145" h="103504">
                  <a:moveTo>
                    <a:pt x="408086" y="103124"/>
                  </a:moveTo>
                  <a:lnTo>
                    <a:pt x="408086" y="61874"/>
                  </a:lnTo>
                </a:path>
                <a:path w="4081145" h="103504">
                  <a:moveTo>
                    <a:pt x="816174" y="103124"/>
                  </a:moveTo>
                  <a:lnTo>
                    <a:pt x="816174" y="0"/>
                  </a:lnTo>
                </a:path>
                <a:path w="4081145" h="103504">
                  <a:moveTo>
                    <a:pt x="1224263" y="103124"/>
                  </a:moveTo>
                  <a:lnTo>
                    <a:pt x="1224263" y="61874"/>
                  </a:lnTo>
                </a:path>
                <a:path w="4081145" h="103504">
                  <a:moveTo>
                    <a:pt x="1632349" y="103124"/>
                  </a:moveTo>
                  <a:lnTo>
                    <a:pt x="1632349" y="0"/>
                  </a:lnTo>
                </a:path>
                <a:path w="4081145" h="103504">
                  <a:moveTo>
                    <a:pt x="2040430" y="103124"/>
                  </a:moveTo>
                  <a:lnTo>
                    <a:pt x="2040430" y="61874"/>
                  </a:lnTo>
                </a:path>
                <a:path w="4081145" h="103504">
                  <a:moveTo>
                    <a:pt x="2448512" y="103124"/>
                  </a:moveTo>
                  <a:lnTo>
                    <a:pt x="2448512" y="0"/>
                  </a:lnTo>
                </a:path>
                <a:path w="4081145" h="103504">
                  <a:moveTo>
                    <a:pt x="2856616" y="103124"/>
                  </a:moveTo>
                  <a:lnTo>
                    <a:pt x="2856616" y="61874"/>
                  </a:lnTo>
                </a:path>
                <a:path w="4081145" h="103504">
                  <a:moveTo>
                    <a:pt x="3264698" y="103124"/>
                  </a:moveTo>
                  <a:lnTo>
                    <a:pt x="3264698" y="0"/>
                  </a:lnTo>
                </a:path>
                <a:path w="4081145" h="103504">
                  <a:moveTo>
                    <a:pt x="3672780" y="103124"/>
                  </a:moveTo>
                  <a:lnTo>
                    <a:pt x="3672780" y="61874"/>
                  </a:lnTo>
                </a:path>
                <a:path w="4081145" h="103504">
                  <a:moveTo>
                    <a:pt x="4080861" y="103124"/>
                  </a:moveTo>
                  <a:lnTo>
                    <a:pt x="4080861" y="0"/>
                  </a:lnTo>
                </a:path>
              </a:pathLst>
            </a:custGeom>
            <a:ln w="11249">
              <a:solidFill>
                <a:srgbClr val="000000"/>
              </a:solidFill>
            </a:ln>
          </p:spPr>
          <p:txBody>
            <a:bodyPr wrap="square" lIns="0" tIns="0" rIns="0" bIns="0" rtlCol="0"/>
            <a:lstStyle/>
            <a:p>
              <a:endParaRPr/>
            </a:p>
          </p:txBody>
        </p:sp>
        <p:sp>
          <p:nvSpPr>
            <p:cNvPr id="115" name="object 115"/>
            <p:cNvSpPr/>
            <p:nvPr/>
          </p:nvSpPr>
          <p:spPr>
            <a:xfrm>
              <a:off x="1152168" y="1417252"/>
              <a:ext cx="4163060" cy="2519680"/>
            </a:xfrm>
            <a:custGeom>
              <a:avLst/>
              <a:gdLst/>
              <a:ahLst/>
              <a:cxnLst/>
              <a:rect l="l" t="t" r="r" b="b"/>
              <a:pathLst>
                <a:path w="4163060" h="2519679">
                  <a:moveTo>
                    <a:pt x="0" y="2519657"/>
                  </a:moveTo>
                  <a:lnTo>
                    <a:pt x="4162491" y="2519657"/>
                  </a:lnTo>
                  <a:lnTo>
                    <a:pt x="4162491" y="0"/>
                  </a:lnTo>
                  <a:lnTo>
                    <a:pt x="0" y="0"/>
                  </a:lnTo>
                  <a:lnTo>
                    <a:pt x="0" y="2519657"/>
                  </a:lnTo>
                  <a:close/>
                </a:path>
              </a:pathLst>
            </a:custGeom>
            <a:ln w="11249">
              <a:solidFill>
                <a:srgbClr val="000000"/>
              </a:solidFill>
            </a:ln>
          </p:spPr>
          <p:txBody>
            <a:bodyPr wrap="square" lIns="0" tIns="0" rIns="0" bIns="0" rtlCol="0"/>
            <a:lstStyle/>
            <a:p>
              <a:endParaRPr/>
            </a:p>
          </p:txBody>
        </p:sp>
      </p:grpSp>
      <p:sp>
        <p:nvSpPr>
          <p:cNvPr id="116" name="object 116"/>
          <p:cNvSpPr txBox="1"/>
          <p:nvPr/>
        </p:nvSpPr>
        <p:spPr>
          <a:xfrm>
            <a:off x="451510" y="5225296"/>
            <a:ext cx="5212080" cy="1079500"/>
          </a:xfrm>
          <a:prstGeom prst="rect">
            <a:avLst/>
          </a:prstGeom>
        </p:spPr>
        <p:txBody>
          <a:bodyPr vert="horz" wrap="square" lIns="0" tIns="0" rIns="0" bIns="0" rtlCol="0">
            <a:spAutoFit/>
          </a:bodyPr>
          <a:lstStyle/>
          <a:p>
            <a:pPr marL="12700">
              <a:lnSpc>
                <a:spcPts val="2335"/>
              </a:lnSpc>
            </a:pPr>
            <a:r>
              <a:rPr sz="2000" spc="-114" dirty="0">
                <a:latin typeface="Arial"/>
                <a:cs typeface="Arial"/>
              </a:rPr>
              <a:t>4 </a:t>
            </a:r>
            <a:r>
              <a:rPr sz="2000" spc="-170" dirty="0">
                <a:latin typeface="Arial"/>
                <a:cs typeface="Arial"/>
              </a:rPr>
              <a:t>app </a:t>
            </a:r>
            <a:r>
              <a:rPr sz="2000" spc="-95" dirty="0">
                <a:latin typeface="Arial"/>
                <a:cs typeface="Arial"/>
              </a:rPr>
              <a:t>threads </a:t>
            </a:r>
            <a:r>
              <a:rPr sz="2000" spc="-50" dirty="0">
                <a:latin typeface="Arial"/>
                <a:cs typeface="Arial"/>
              </a:rPr>
              <a:t>per</a:t>
            </a:r>
            <a:r>
              <a:rPr sz="2000" spc="-55" dirty="0">
                <a:latin typeface="Arial"/>
                <a:cs typeface="Arial"/>
              </a:rPr>
              <a:t> </a:t>
            </a:r>
            <a:r>
              <a:rPr sz="2000" spc="-90" dirty="0">
                <a:latin typeface="Arial"/>
                <a:cs typeface="Arial"/>
              </a:rPr>
              <a:t>node,</a:t>
            </a:r>
            <a:endParaRPr sz="2000" dirty="0">
              <a:latin typeface="Arial"/>
              <a:cs typeface="Arial"/>
            </a:endParaRPr>
          </a:p>
          <a:p>
            <a:pPr marL="12700">
              <a:lnSpc>
                <a:spcPct val="100000"/>
              </a:lnSpc>
              <a:spcBef>
                <a:spcPts val="600"/>
              </a:spcBef>
            </a:pPr>
            <a:r>
              <a:rPr sz="2000" spc="-100" dirty="0">
                <a:latin typeface="Arial"/>
                <a:cs typeface="Arial"/>
              </a:rPr>
              <a:t>8-bytes </a:t>
            </a:r>
            <a:r>
              <a:rPr sz="2000" spc="-70" dirty="0">
                <a:latin typeface="Arial"/>
                <a:cs typeface="Arial"/>
              </a:rPr>
              <a:t>writes/reads </a:t>
            </a:r>
            <a:r>
              <a:rPr sz="2000" spc="-85" dirty="0">
                <a:latin typeface="Arial"/>
                <a:cs typeface="Arial"/>
              </a:rPr>
              <a:t>(1:1), </a:t>
            </a:r>
            <a:r>
              <a:rPr sz="2000" spc="50" dirty="0">
                <a:latin typeface="Arial"/>
                <a:cs typeface="Arial"/>
              </a:rPr>
              <a:t>No</a:t>
            </a:r>
            <a:r>
              <a:rPr sz="2000" spc="20" dirty="0">
                <a:latin typeface="Arial"/>
                <a:cs typeface="Arial"/>
              </a:rPr>
              <a:t> </a:t>
            </a:r>
            <a:r>
              <a:rPr sz="2000" spc="-60" dirty="0">
                <a:latin typeface="Arial"/>
                <a:cs typeface="Arial"/>
              </a:rPr>
              <a:t>locality</a:t>
            </a:r>
            <a:endParaRPr sz="2000" dirty="0">
              <a:latin typeface="Arial"/>
              <a:cs typeface="Arial"/>
            </a:endParaRPr>
          </a:p>
          <a:p>
            <a:pPr marL="12700">
              <a:lnSpc>
                <a:spcPct val="100000"/>
              </a:lnSpc>
              <a:spcBef>
                <a:spcPts val="600"/>
              </a:spcBef>
            </a:pPr>
            <a:r>
              <a:rPr sz="2000" spc="-135" dirty="0">
                <a:latin typeface="Arial"/>
                <a:cs typeface="Arial"/>
              </a:rPr>
              <a:t>8GB </a:t>
            </a:r>
            <a:r>
              <a:rPr sz="2000" spc="-55" dirty="0">
                <a:latin typeface="Arial"/>
                <a:cs typeface="Arial"/>
              </a:rPr>
              <a:t>working </a:t>
            </a:r>
            <a:r>
              <a:rPr sz="2000" spc="-100" dirty="0">
                <a:latin typeface="Arial"/>
                <a:cs typeface="Arial"/>
              </a:rPr>
              <a:t>set, </a:t>
            </a:r>
            <a:r>
              <a:rPr sz="2000" spc="-135" dirty="0">
                <a:latin typeface="Arial"/>
                <a:cs typeface="Arial"/>
              </a:rPr>
              <a:t>1GB </a:t>
            </a:r>
            <a:r>
              <a:rPr sz="2000" spc="-145" dirty="0">
                <a:latin typeface="Arial"/>
                <a:cs typeface="Arial"/>
              </a:rPr>
              <a:t>cache, </a:t>
            </a:r>
            <a:r>
              <a:rPr sz="2000" spc="-130" dirty="0">
                <a:latin typeface="Arial"/>
                <a:cs typeface="Arial"/>
              </a:rPr>
              <a:t>250MB shared</a:t>
            </a:r>
            <a:r>
              <a:rPr sz="2000" spc="-125" dirty="0">
                <a:latin typeface="Arial"/>
                <a:cs typeface="Arial"/>
              </a:rPr>
              <a:t> </a:t>
            </a:r>
            <a:r>
              <a:rPr sz="2000" spc="-170" dirty="0">
                <a:latin typeface="Arial"/>
                <a:cs typeface="Arial"/>
              </a:rPr>
              <a:t>areas</a:t>
            </a:r>
            <a:endParaRPr sz="2000" dirty="0">
              <a:latin typeface="Arial"/>
              <a:cs typeface="Arial"/>
            </a:endParaRPr>
          </a:p>
        </p:txBody>
      </p:sp>
      <p:pic>
        <p:nvPicPr>
          <p:cNvPr id="118" name="图片 117">
            <a:extLst>
              <a:ext uri="{FF2B5EF4-FFF2-40B4-BE49-F238E27FC236}">
                <a16:creationId xmlns:a16="http://schemas.microsoft.com/office/drawing/2014/main" id="{7B073A25-7F9D-C341-B4B8-E79C3B229291}"/>
              </a:ext>
            </a:extLst>
          </p:cNvPr>
          <p:cNvPicPr>
            <a:picLocks noChangeAspect="1"/>
          </p:cNvPicPr>
          <p:nvPr/>
        </p:nvPicPr>
        <p:blipFill>
          <a:blip r:embed="rId10"/>
          <a:stretch>
            <a:fillRect/>
          </a:stretch>
        </p:blipFill>
        <p:spPr>
          <a:xfrm>
            <a:off x="9067800" y="152400"/>
            <a:ext cx="2800350" cy="9434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166235" cy="635000"/>
          </a:xfrm>
          <a:prstGeom prst="rect">
            <a:avLst/>
          </a:prstGeom>
        </p:spPr>
        <p:txBody>
          <a:bodyPr vert="horz" wrap="square" lIns="0" tIns="12700" rIns="0" bIns="0" rtlCol="0">
            <a:spAutoFit/>
          </a:bodyPr>
          <a:lstStyle/>
          <a:p>
            <a:pPr marL="12700">
              <a:lnSpc>
                <a:spcPct val="100000"/>
              </a:lnSpc>
              <a:spcBef>
                <a:spcPts val="100"/>
              </a:spcBef>
            </a:pPr>
            <a:r>
              <a:rPr spc="-30" dirty="0"/>
              <a:t>Micro</a:t>
            </a:r>
            <a:r>
              <a:rPr spc="-165" dirty="0"/>
              <a:t> </a:t>
            </a:r>
            <a:r>
              <a:rPr spc="-125" dirty="0"/>
              <a:t>Benchmarks</a:t>
            </a:r>
          </a:p>
        </p:txBody>
      </p:sp>
      <p:sp>
        <p:nvSpPr>
          <p:cNvPr id="3" name="object 3"/>
          <p:cNvSpPr txBox="1"/>
          <p:nvPr/>
        </p:nvSpPr>
        <p:spPr>
          <a:xfrm>
            <a:off x="2105139" y="4559300"/>
            <a:ext cx="1931035"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a:cs typeface="Arial"/>
              </a:rPr>
              <a:t>(A)</a:t>
            </a:r>
            <a:r>
              <a:rPr sz="2400" spc="-380" dirty="0">
                <a:latin typeface="Arial"/>
                <a:cs typeface="Arial"/>
              </a:rPr>
              <a:t> </a:t>
            </a:r>
            <a:r>
              <a:rPr sz="2400" spc="-80" dirty="0">
                <a:latin typeface="Arial"/>
                <a:cs typeface="Arial"/>
              </a:rPr>
              <a:t>Throughput</a:t>
            </a:r>
            <a:endParaRPr sz="2400">
              <a:latin typeface="Arial"/>
              <a:cs typeface="Arial"/>
            </a:endParaRPr>
          </a:p>
        </p:txBody>
      </p:sp>
      <p:grpSp>
        <p:nvGrpSpPr>
          <p:cNvPr id="4" name="object 4"/>
          <p:cNvGrpSpPr/>
          <p:nvPr/>
        </p:nvGrpSpPr>
        <p:grpSpPr>
          <a:xfrm>
            <a:off x="1090203" y="1411537"/>
            <a:ext cx="4230370" cy="2531110"/>
            <a:chOff x="1090203" y="1411537"/>
            <a:chExt cx="4230370" cy="2531110"/>
          </a:xfrm>
        </p:grpSpPr>
        <p:sp>
          <p:nvSpPr>
            <p:cNvPr id="5" name="object 5"/>
            <p:cNvSpPr/>
            <p:nvPr/>
          </p:nvSpPr>
          <p:spPr>
            <a:xfrm>
              <a:off x="1968342" y="2780220"/>
              <a:ext cx="3265170" cy="1156970"/>
            </a:xfrm>
            <a:custGeom>
              <a:avLst/>
              <a:gdLst/>
              <a:ahLst/>
              <a:cxnLst/>
              <a:rect l="l" t="t" r="r" b="b"/>
              <a:pathLst>
                <a:path w="3265170" h="1156970">
                  <a:moveTo>
                    <a:pt x="0" y="0"/>
                  </a:moveTo>
                  <a:lnTo>
                    <a:pt x="0" y="1156689"/>
                  </a:lnTo>
                </a:path>
                <a:path w="3265170" h="1156970">
                  <a:moveTo>
                    <a:pt x="816174" y="247522"/>
                  </a:moveTo>
                  <a:lnTo>
                    <a:pt x="816174" y="1156689"/>
                  </a:lnTo>
                </a:path>
                <a:path w="3265170" h="1156970">
                  <a:moveTo>
                    <a:pt x="1632337" y="493420"/>
                  </a:moveTo>
                  <a:lnTo>
                    <a:pt x="1632337" y="1156689"/>
                  </a:lnTo>
                </a:path>
                <a:path w="3265170" h="1156970">
                  <a:moveTo>
                    <a:pt x="2448523" y="649439"/>
                  </a:moveTo>
                  <a:lnTo>
                    <a:pt x="2448523" y="1156689"/>
                  </a:lnTo>
                </a:path>
                <a:path w="3265170" h="1156970">
                  <a:moveTo>
                    <a:pt x="3264687" y="765975"/>
                  </a:moveTo>
                  <a:lnTo>
                    <a:pt x="3264687" y="1156689"/>
                  </a:lnTo>
                </a:path>
              </a:pathLst>
            </a:custGeom>
            <a:ln w="11249">
              <a:solidFill>
                <a:srgbClr val="000000"/>
              </a:solidFill>
              <a:prstDash val="dot"/>
            </a:ln>
          </p:spPr>
          <p:txBody>
            <a:bodyPr wrap="square" lIns="0" tIns="0" rIns="0" bIns="0" rtlCol="0"/>
            <a:lstStyle/>
            <a:p>
              <a:endParaRPr/>
            </a:p>
          </p:txBody>
        </p:sp>
        <p:sp>
          <p:nvSpPr>
            <p:cNvPr id="6" name="object 6"/>
            <p:cNvSpPr/>
            <p:nvPr/>
          </p:nvSpPr>
          <p:spPr>
            <a:xfrm>
              <a:off x="1152168" y="3600956"/>
              <a:ext cx="4163060" cy="0"/>
            </a:xfrm>
            <a:custGeom>
              <a:avLst/>
              <a:gdLst/>
              <a:ahLst/>
              <a:cxnLst/>
              <a:rect l="l" t="t" r="r" b="b"/>
              <a:pathLst>
                <a:path w="416306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7" name="object 7"/>
            <p:cNvSpPr/>
            <p:nvPr/>
          </p:nvSpPr>
          <p:spPr>
            <a:xfrm>
              <a:off x="1152168" y="3265000"/>
              <a:ext cx="2800985" cy="0"/>
            </a:xfrm>
            <a:custGeom>
              <a:avLst/>
              <a:gdLst/>
              <a:ahLst/>
              <a:cxnLst/>
              <a:rect l="l" t="t" r="r" b="b"/>
              <a:pathLst>
                <a:path w="2800985">
                  <a:moveTo>
                    <a:pt x="0" y="0"/>
                  </a:moveTo>
                  <a:lnTo>
                    <a:pt x="2392274" y="0"/>
                  </a:lnTo>
                </a:path>
                <a:path w="2800985">
                  <a:moveTo>
                    <a:pt x="2504784" y="0"/>
                  </a:moveTo>
                  <a:lnTo>
                    <a:pt x="2800363" y="0"/>
                  </a:lnTo>
                </a:path>
              </a:pathLst>
            </a:custGeom>
            <a:ln w="11249">
              <a:solidFill>
                <a:srgbClr val="000000"/>
              </a:solidFill>
              <a:prstDash val="dot"/>
            </a:ln>
          </p:spPr>
          <p:txBody>
            <a:bodyPr wrap="square" lIns="0" tIns="0" rIns="0" bIns="0" rtlCol="0"/>
            <a:lstStyle/>
            <a:p>
              <a:endParaRPr/>
            </a:p>
          </p:txBody>
        </p:sp>
        <p:sp>
          <p:nvSpPr>
            <p:cNvPr id="8" name="object 8"/>
            <p:cNvSpPr/>
            <p:nvPr/>
          </p:nvSpPr>
          <p:spPr>
            <a:xfrm>
              <a:off x="4416866" y="3178657"/>
              <a:ext cx="0" cy="139065"/>
            </a:xfrm>
            <a:custGeom>
              <a:avLst/>
              <a:gdLst/>
              <a:ahLst/>
              <a:cxnLst/>
              <a:rect l="l" t="t" r="r" b="b"/>
              <a:pathLst>
                <a:path h="139064">
                  <a:moveTo>
                    <a:pt x="0" y="0"/>
                  </a:moveTo>
                  <a:lnTo>
                    <a:pt x="0" y="138506"/>
                  </a:lnTo>
                </a:path>
              </a:pathLst>
            </a:custGeom>
            <a:ln w="11249">
              <a:solidFill>
                <a:srgbClr val="000000"/>
              </a:solidFill>
              <a:prstDash val="dot"/>
            </a:ln>
          </p:spPr>
          <p:txBody>
            <a:bodyPr wrap="square" lIns="0" tIns="0" rIns="0" bIns="0" rtlCol="0"/>
            <a:lstStyle/>
            <a:p>
              <a:endParaRPr/>
            </a:p>
          </p:txBody>
        </p:sp>
        <p:sp>
          <p:nvSpPr>
            <p:cNvPr id="9" name="object 9"/>
            <p:cNvSpPr/>
            <p:nvPr/>
          </p:nvSpPr>
          <p:spPr>
            <a:xfrm>
              <a:off x="1152168" y="2929047"/>
              <a:ext cx="4163060" cy="336550"/>
            </a:xfrm>
            <a:custGeom>
              <a:avLst/>
              <a:gdLst/>
              <a:ahLst/>
              <a:cxnLst/>
              <a:rect l="l" t="t" r="r" b="b"/>
              <a:pathLst>
                <a:path w="4163060" h="336550">
                  <a:moveTo>
                    <a:pt x="2912873" y="335953"/>
                  </a:moveTo>
                  <a:lnTo>
                    <a:pt x="4024631" y="335953"/>
                  </a:lnTo>
                </a:path>
                <a:path w="4163060" h="336550">
                  <a:moveTo>
                    <a:pt x="4137127" y="335953"/>
                  </a:moveTo>
                  <a:lnTo>
                    <a:pt x="4162491" y="335953"/>
                  </a:lnTo>
                </a:path>
                <a:path w="4163060" h="336550">
                  <a:moveTo>
                    <a:pt x="0" y="0"/>
                  </a:moveTo>
                  <a:lnTo>
                    <a:pt x="1576096" y="0"/>
                  </a:lnTo>
                </a:path>
              </a:pathLst>
            </a:custGeom>
            <a:ln w="11249">
              <a:solidFill>
                <a:srgbClr val="000000"/>
              </a:solidFill>
              <a:prstDash val="dot"/>
            </a:ln>
          </p:spPr>
          <p:txBody>
            <a:bodyPr wrap="square" lIns="0" tIns="0" rIns="0" bIns="0" rtlCol="0"/>
            <a:lstStyle/>
            <a:p>
              <a:endParaRPr/>
            </a:p>
          </p:txBody>
        </p:sp>
        <p:sp>
          <p:nvSpPr>
            <p:cNvPr id="10" name="object 10"/>
            <p:cNvSpPr/>
            <p:nvPr/>
          </p:nvSpPr>
          <p:spPr>
            <a:xfrm>
              <a:off x="3600680" y="1417252"/>
              <a:ext cx="1632585" cy="1798320"/>
            </a:xfrm>
            <a:custGeom>
              <a:avLst/>
              <a:gdLst/>
              <a:ahLst/>
              <a:cxnLst/>
              <a:rect l="l" t="t" r="r" b="b"/>
              <a:pathLst>
                <a:path w="1632585" h="1798320">
                  <a:moveTo>
                    <a:pt x="0" y="1505195"/>
                  </a:moveTo>
                  <a:lnTo>
                    <a:pt x="0" y="1743891"/>
                  </a:lnTo>
                </a:path>
                <a:path w="1632585" h="1798320">
                  <a:moveTo>
                    <a:pt x="816185" y="0"/>
                  </a:moveTo>
                  <a:lnTo>
                    <a:pt x="816185" y="1648908"/>
                  </a:lnTo>
                </a:path>
                <a:path w="1632585" h="1798320">
                  <a:moveTo>
                    <a:pt x="1632349" y="0"/>
                  </a:moveTo>
                  <a:lnTo>
                    <a:pt x="1632349" y="1798082"/>
                  </a:lnTo>
                </a:path>
              </a:pathLst>
            </a:custGeom>
            <a:ln w="11249">
              <a:solidFill>
                <a:srgbClr val="000000"/>
              </a:solidFill>
              <a:prstDash val="dot"/>
            </a:ln>
          </p:spPr>
          <p:txBody>
            <a:bodyPr wrap="square" lIns="0" tIns="0" rIns="0" bIns="0" rtlCol="0"/>
            <a:lstStyle/>
            <a:p>
              <a:endParaRPr/>
            </a:p>
          </p:txBody>
        </p:sp>
        <p:sp>
          <p:nvSpPr>
            <p:cNvPr id="11" name="object 11"/>
            <p:cNvSpPr/>
            <p:nvPr/>
          </p:nvSpPr>
          <p:spPr>
            <a:xfrm>
              <a:off x="1152168" y="2593093"/>
              <a:ext cx="4163060" cy="336550"/>
            </a:xfrm>
            <a:custGeom>
              <a:avLst/>
              <a:gdLst/>
              <a:ahLst/>
              <a:cxnLst/>
              <a:rect l="l" t="t" r="r" b="b"/>
              <a:pathLst>
                <a:path w="4163060" h="336550">
                  <a:moveTo>
                    <a:pt x="1688605" y="335953"/>
                  </a:moveTo>
                  <a:lnTo>
                    <a:pt x="4162491" y="335953"/>
                  </a:lnTo>
                </a:path>
                <a:path w="4163060" h="336550">
                  <a:moveTo>
                    <a:pt x="0" y="0"/>
                  </a:moveTo>
                  <a:lnTo>
                    <a:pt x="351842" y="0"/>
                  </a:lnTo>
                </a:path>
              </a:pathLst>
            </a:custGeom>
            <a:ln w="11249">
              <a:solidFill>
                <a:srgbClr val="000000"/>
              </a:solidFill>
              <a:prstDash val="dot"/>
            </a:ln>
          </p:spPr>
          <p:txBody>
            <a:bodyPr wrap="square" lIns="0" tIns="0" rIns="0" bIns="0" rtlCol="0"/>
            <a:lstStyle/>
            <a:p>
              <a:endParaRPr/>
            </a:p>
          </p:txBody>
        </p:sp>
        <p:sp>
          <p:nvSpPr>
            <p:cNvPr id="12" name="object 12"/>
            <p:cNvSpPr/>
            <p:nvPr/>
          </p:nvSpPr>
          <p:spPr>
            <a:xfrm>
              <a:off x="1968342" y="2511044"/>
              <a:ext cx="0" cy="156845"/>
            </a:xfrm>
            <a:custGeom>
              <a:avLst/>
              <a:gdLst/>
              <a:ahLst/>
              <a:cxnLst/>
              <a:rect l="l" t="t" r="r" b="b"/>
              <a:pathLst>
                <a:path h="156844">
                  <a:moveTo>
                    <a:pt x="0" y="0"/>
                  </a:moveTo>
                  <a:lnTo>
                    <a:pt x="0" y="156679"/>
                  </a:lnTo>
                </a:path>
              </a:pathLst>
            </a:custGeom>
            <a:ln w="11249">
              <a:solidFill>
                <a:srgbClr val="000000"/>
              </a:solidFill>
              <a:prstDash val="dot"/>
            </a:ln>
          </p:spPr>
          <p:txBody>
            <a:bodyPr wrap="square" lIns="0" tIns="0" rIns="0" bIns="0" rtlCol="0"/>
            <a:lstStyle/>
            <a:p>
              <a:endParaRPr/>
            </a:p>
          </p:txBody>
        </p:sp>
        <p:sp>
          <p:nvSpPr>
            <p:cNvPr id="13" name="object 13"/>
            <p:cNvSpPr/>
            <p:nvPr/>
          </p:nvSpPr>
          <p:spPr>
            <a:xfrm>
              <a:off x="1616506" y="2593093"/>
              <a:ext cx="1111885" cy="0"/>
            </a:xfrm>
            <a:custGeom>
              <a:avLst/>
              <a:gdLst/>
              <a:ahLst/>
              <a:cxnLst/>
              <a:rect l="l" t="t" r="r" b="b"/>
              <a:pathLst>
                <a:path w="1111885">
                  <a:moveTo>
                    <a:pt x="0" y="0"/>
                  </a:moveTo>
                  <a:lnTo>
                    <a:pt x="1111758" y="0"/>
                  </a:lnTo>
                </a:path>
              </a:pathLst>
            </a:custGeom>
            <a:ln w="11249">
              <a:solidFill>
                <a:srgbClr val="000000"/>
              </a:solidFill>
              <a:prstDash val="dot"/>
            </a:ln>
          </p:spPr>
          <p:txBody>
            <a:bodyPr wrap="square" lIns="0" tIns="0" rIns="0" bIns="0" rtlCol="0"/>
            <a:lstStyle/>
            <a:p>
              <a:endParaRPr/>
            </a:p>
          </p:txBody>
        </p:sp>
        <p:sp>
          <p:nvSpPr>
            <p:cNvPr id="14" name="object 14"/>
            <p:cNvSpPr/>
            <p:nvPr/>
          </p:nvSpPr>
          <p:spPr>
            <a:xfrm>
              <a:off x="3600680" y="1417252"/>
              <a:ext cx="0" cy="1393190"/>
            </a:xfrm>
            <a:custGeom>
              <a:avLst/>
              <a:gdLst/>
              <a:ahLst/>
              <a:cxnLst/>
              <a:rect l="l" t="t" r="r" b="b"/>
              <a:pathLst>
                <a:path h="1393189">
                  <a:moveTo>
                    <a:pt x="0" y="0"/>
                  </a:moveTo>
                  <a:lnTo>
                    <a:pt x="0" y="1392685"/>
                  </a:lnTo>
                </a:path>
              </a:pathLst>
            </a:custGeom>
            <a:ln w="11249">
              <a:solidFill>
                <a:srgbClr val="000000"/>
              </a:solidFill>
              <a:prstDash val="dot"/>
            </a:ln>
          </p:spPr>
          <p:txBody>
            <a:bodyPr wrap="square" lIns="0" tIns="0" rIns="0" bIns="0" rtlCol="0"/>
            <a:lstStyle/>
            <a:p>
              <a:endParaRPr/>
            </a:p>
          </p:txBody>
        </p:sp>
        <p:sp>
          <p:nvSpPr>
            <p:cNvPr id="15" name="object 15"/>
            <p:cNvSpPr/>
            <p:nvPr/>
          </p:nvSpPr>
          <p:spPr>
            <a:xfrm>
              <a:off x="2840774" y="2593093"/>
              <a:ext cx="2473960" cy="0"/>
            </a:xfrm>
            <a:custGeom>
              <a:avLst/>
              <a:gdLst/>
              <a:ahLst/>
              <a:cxnLst/>
              <a:rect l="l" t="t" r="r" b="b"/>
              <a:pathLst>
                <a:path w="2473960">
                  <a:moveTo>
                    <a:pt x="0" y="0"/>
                  </a:moveTo>
                  <a:lnTo>
                    <a:pt x="2473885" y="0"/>
                  </a:lnTo>
                </a:path>
              </a:pathLst>
            </a:custGeom>
            <a:ln w="11249">
              <a:solidFill>
                <a:srgbClr val="000000"/>
              </a:solidFill>
              <a:prstDash val="dot"/>
            </a:ln>
          </p:spPr>
          <p:txBody>
            <a:bodyPr wrap="square" lIns="0" tIns="0" rIns="0" bIns="0" rtlCol="0"/>
            <a:lstStyle/>
            <a:p>
              <a:endParaRPr/>
            </a:p>
          </p:txBody>
        </p:sp>
        <p:sp>
          <p:nvSpPr>
            <p:cNvPr id="16" name="object 16"/>
            <p:cNvSpPr/>
            <p:nvPr/>
          </p:nvSpPr>
          <p:spPr>
            <a:xfrm>
              <a:off x="1968342" y="1417252"/>
              <a:ext cx="816610" cy="1136015"/>
            </a:xfrm>
            <a:custGeom>
              <a:avLst/>
              <a:gdLst/>
              <a:ahLst/>
              <a:cxnLst/>
              <a:rect l="l" t="t" r="r" b="b"/>
              <a:pathLst>
                <a:path w="816610" h="1136014">
                  <a:moveTo>
                    <a:pt x="0" y="0"/>
                  </a:moveTo>
                  <a:lnTo>
                    <a:pt x="0" y="981294"/>
                  </a:lnTo>
                </a:path>
                <a:path w="816610" h="1136014">
                  <a:moveTo>
                    <a:pt x="816174" y="0"/>
                  </a:moveTo>
                  <a:lnTo>
                    <a:pt x="816174" y="1135688"/>
                  </a:lnTo>
                </a:path>
              </a:pathLst>
            </a:custGeom>
            <a:ln w="11249">
              <a:solidFill>
                <a:srgbClr val="000000"/>
              </a:solidFill>
              <a:prstDash val="dot"/>
            </a:ln>
          </p:spPr>
          <p:txBody>
            <a:bodyPr wrap="square" lIns="0" tIns="0" rIns="0" bIns="0" rtlCol="0"/>
            <a:lstStyle/>
            <a:p>
              <a:endParaRPr/>
            </a:p>
          </p:txBody>
        </p:sp>
        <p:sp>
          <p:nvSpPr>
            <p:cNvPr id="17" name="object 17"/>
            <p:cNvSpPr/>
            <p:nvPr/>
          </p:nvSpPr>
          <p:spPr>
            <a:xfrm>
              <a:off x="1208418" y="2257131"/>
              <a:ext cx="4106545" cy="0"/>
            </a:xfrm>
            <a:custGeom>
              <a:avLst/>
              <a:gdLst/>
              <a:ahLst/>
              <a:cxnLst/>
              <a:rect l="l" t="t" r="r" b="b"/>
              <a:pathLst>
                <a:path w="4106545">
                  <a:moveTo>
                    <a:pt x="0" y="0"/>
                  </a:moveTo>
                  <a:lnTo>
                    <a:pt x="1588006" y="0"/>
                  </a:lnTo>
                </a:path>
                <a:path w="4106545">
                  <a:moveTo>
                    <a:pt x="1700503" y="0"/>
                  </a:moveTo>
                  <a:lnTo>
                    <a:pt x="4106240" y="0"/>
                  </a:lnTo>
                </a:path>
              </a:pathLst>
            </a:custGeom>
            <a:ln w="11249">
              <a:solidFill>
                <a:srgbClr val="000000"/>
              </a:solidFill>
              <a:prstDash val="dot"/>
            </a:ln>
          </p:spPr>
          <p:txBody>
            <a:bodyPr wrap="square" lIns="0" tIns="0" rIns="0" bIns="0" rtlCol="0"/>
            <a:lstStyle/>
            <a:p>
              <a:endParaRPr/>
            </a:p>
          </p:txBody>
        </p:sp>
        <p:sp>
          <p:nvSpPr>
            <p:cNvPr id="18" name="object 18"/>
            <p:cNvSpPr/>
            <p:nvPr/>
          </p:nvSpPr>
          <p:spPr>
            <a:xfrm>
              <a:off x="1152168" y="1585237"/>
              <a:ext cx="4163060" cy="336550"/>
            </a:xfrm>
            <a:custGeom>
              <a:avLst/>
              <a:gdLst/>
              <a:ahLst/>
              <a:cxnLst/>
              <a:rect l="l" t="t" r="r" b="b"/>
              <a:pathLst>
                <a:path w="4163060" h="336550">
                  <a:moveTo>
                    <a:pt x="0" y="335946"/>
                  </a:moveTo>
                  <a:lnTo>
                    <a:pt x="4162491" y="335946"/>
                  </a:lnTo>
                </a:path>
                <a:path w="4163060" h="33655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19" name="object 19"/>
            <p:cNvSpPr/>
            <p:nvPr/>
          </p:nvSpPr>
          <p:spPr>
            <a:xfrm>
              <a:off x="1152168" y="3838358"/>
              <a:ext cx="4081145" cy="635"/>
            </a:xfrm>
            <a:custGeom>
              <a:avLst/>
              <a:gdLst/>
              <a:ahLst/>
              <a:cxnLst/>
              <a:rect l="l" t="t" r="r" b="b"/>
              <a:pathLst>
                <a:path w="4081145" h="635">
                  <a:moveTo>
                    <a:pt x="-5624" y="228"/>
                  </a:moveTo>
                  <a:lnTo>
                    <a:pt x="4086486" y="228"/>
                  </a:lnTo>
                </a:path>
              </a:pathLst>
            </a:custGeom>
            <a:ln w="11706">
              <a:solidFill>
                <a:srgbClr val="000000"/>
              </a:solidFill>
            </a:ln>
          </p:spPr>
          <p:txBody>
            <a:bodyPr wrap="square" lIns="0" tIns="0" rIns="0" bIns="0" rtlCol="0"/>
            <a:lstStyle/>
            <a:p>
              <a:endParaRPr/>
            </a:p>
          </p:txBody>
        </p:sp>
        <p:sp>
          <p:nvSpPr>
            <p:cNvPr id="20" name="object 20"/>
            <p:cNvSpPr/>
            <p:nvPr/>
          </p:nvSpPr>
          <p:spPr>
            <a:xfrm>
              <a:off x="1090293" y="3776939"/>
              <a:ext cx="123749" cy="123749"/>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1498379" y="3776957"/>
              <a:ext cx="123749" cy="123749"/>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906467" y="3776915"/>
              <a:ext cx="123749" cy="123749"/>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2314556" y="3776762"/>
              <a:ext cx="123749" cy="12374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722642" y="3776503"/>
              <a:ext cx="123749" cy="123749"/>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130724" y="3776625"/>
              <a:ext cx="123749" cy="123749"/>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538828" y="3776687"/>
              <a:ext cx="123749" cy="123749"/>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3946909" y="3776933"/>
              <a:ext cx="123749" cy="123749"/>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4354991" y="3776915"/>
              <a:ext cx="123749" cy="123749"/>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763073" y="3776775"/>
              <a:ext cx="123749" cy="12374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5171154" y="3776483"/>
              <a:ext cx="123749" cy="123749"/>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2784517" y="2665450"/>
              <a:ext cx="2448560" cy="768350"/>
            </a:xfrm>
            <a:custGeom>
              <a:avLst/>
              <a:gdLst/>
              <a:ahLst/>
              <a:cxnLst/>
              <a:rect l="l" t="t" r="r" b="b"/>
              <a:pathLst>
                <a:path w="2448560" h="768350">
                  <a:moveTo>
                    <a:pt x="0" y="0"/>
                  </a:moveTo>
                  <a:lnTo>
                    <a:pt x="0" y="249796"/>
                  </a:lnTo>
                </a:path>
                <a:path w="2448560" h="768350">
                  <a:moveTo>
                    <a:pt x="2448512" y="662393"/>
                  </a:moveTo>
                  <a:lnTo>
                    <a:pt x="2448512" y="768248"/>
                  </a:lnTo>
                </a:path>
              </a:pathLst>
            </a:custGeom>
            <a:ln w="11249">
              <a:solidFill>
                <a:srgbClr val="000000"/>
              </a:solidFill>
              <a:prstDash val="dot"/>
            </a:ln>
          </p:spPr>
          <p:txBody>
            <a:bodyPr wrap="square" lIns="0" tIns="0" rIns="0" bIns="0" rtlCol="0"/>
            <a:lstStyle/>
            <a:p>
              <a:endParaRPr/>
            </a:p>
          </p:txBody>
        </p:sp>
        <p:sp>
          <p:nvSpPr>
            <p:cNvPr id="32" name="object 32"/>
            <p:cNvSpPr/>
            <p:nvPr/>
          </p:nvSpPr>
          <p:spPr>
            <a:xfrm>
              <a:off x="1152168" y="1699897"/>
              <a:ext cx="4081145" cy="2085975"/>
            </a:xfrm>
            <a:custGeom>
              <a:avLst/>
              <a:gdLst/>
              <a:ahLst/>
              <a:cxnLst/>
              <a:rect l="l" t="t" r="r" b="b"/>
              <a:pathLst>
                <a:path w="4081145" h="2085975">
                  <a:moveTo>
                    <a:pt x="0" y="0"/>
                  </a:moveTo>
                  <a:lnTo>
                    <a:pt x="408086" y="1166672"/>
                  </a:lnTo>
                  <a:lnTo>
                    <a:pt x="816174" y="1652383"/>
                  </a:lnTo>
                  <a:lnTo>
                    <a:pt x="1224263" y="1795633"/>
                  </a:lnTo>
                  <a:lnTo>
                    <a:pt x="1632349" y="1895328"/>
                  </a:lnTo>
                  <a:lnTo>
                    <a:pt x="2040430" y="1991617"/>
                  </a:lnTo>
                  <a:lnTo>
                    <a:pt x="2448512" y="2017525"/>
                  </a:lnTo>
                  <a:lnTo>
                    <a:pt x="2856616" y="2056680"/>
                  </a:lnTo>
                  <a:lnTo>
                    <a:pt x="3264698" y="2068506"/>
                  </a:lnTo>
                  <a:lnTo>
                    <a:pt x="3672780" y="2081700"/>
                  </a:lnTo>
                  <a:lnTo>
                    <a:pt x="4080861" y="2085691"/>
                  </a:lnTo>
                </a:path>
              </a:pathLst>
            </a:custGeom>
            <a:ln w="11249">
              <a:solidFill>
                <a:srgbClr val="000000"/>
              </a:solidFill>
            </a:ln>
          </p:spPr>
          <p:txBody>
            <a:bodyPr wrap="square" lIns="0" tIns="0" rIns="0" bIns="0" rtlCol="0"/>
            <a:lstStyle/>
            <a:p>
              <a:endParaRPr/>
            </a:p>
          </p:txBody>
        </p:sp>
        <p:sp>
          <p:nvSpPr>
            <p:cNvPr id="33" name="object 33"/>
            <p:cNvSpPr/>
            <p:nvPr/>
          </p:nvSpPr>
          <p:spPr>
            <a:xfrm>
              <a:off x="1097828" y="1638022"/>
              <a:ext cx="108679" cy="95624"/>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1505916" y="2804694"/>
              <a:ext cx="108677" cy="95624"/>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1914003" y="3290405"/>
              <a:ext cx="108679" cy="95624"/>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2322091" y="3433656"/>
              <a:ext cx="108677" cy="95624"/>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730179" y="3533350"/>
              <a:ext cx="108674" cy="956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138261" y="3629639"/>
              <a:ext cx="108674" cy="95624"/>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3546343" y="3655548"/>
              <a:ext cx="108697" cy="95627"/>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3954447" y="3694702"/>
              <a:ext cx="108674" cy="9562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4362529" y="3706528"/>
              <a:ext cx="108674" cy="95624"/>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4770610" y="3719722"/>
              <a:ext cx="108674" cy="95624"/>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5178692" y="3723714"/>
              <a:ext cx="108697" cy="95624"/>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152168" y="2212378"/>
              <a:ext cx="4081145" cy="1277620"/>
            </a:xfrm>
            <a:custGeom>
              <a:avLst/>
              <a:gdLst/>
              <a:ahLst/>
              <a:cxnLst/>
              <a:rect l="l" t="t" r="r" b="b"/>
              <a:pathLst>
                <a:path w="4081145" h="1277620">
                  <a:moveTo>
                    <a:pt x="0" y="0"/>
                  </a:moveTo>
                  <a:lnTo>
                    <a:pt x="408086" y="377618"/>
                  </a:lnTo>
                  <a:lnTo>
                    <a:pt x="816174" y="511588"/>
                  </a:lnTo>
                  <a:lnTo>
                    <a:pt x="1224263" y="637405"/>
                  </a:lnTo>
                  <a:lnTo>
                    <a:pt x="1632349" y="759114"/>
                  </a:lnTo>
                  <a:lnTo>
                    <a:pt x="2040430" y="885535"/>
                  </a:lnTo>
                  <a:lnTo>
                    <a:pt x="2448512" y="1005007"/>
                  </a:lnTo>
                  <a:lnTo>
                    <a:pt x="2856616" y="1089308"/>
                  </a:lnTo>
                  <a:lnTo>
                    <a:pt x="3264698" y="1161026"/>
                  </a:lnTo>
                  <a:lnTo>
                    <a:pt x="3672780" y="1225660"/>
                  </a:lnTo>
                  <a:lnTo>
                    <a:pt x="4080861" y="1277563"/>
                  </a:lnTo>
                </a:path>
              </a:pathLst>
            </a:custGeom>
            <a:ln w="11249">
              <a:solidFill>
                <a:srgbClr val="000000"/>
              </a:solidFill>
            </a:ln>
          </p:spPr>
          <p:txBody>
            <a:bodyPr wrap="square" lIns="0" tIns="0" rIns="0" bIns="0" rtlCol="0"/>
            <a:lstStyle/>
            <a:p>
              <a:endParaRPr/>
            </a:p>
          </p:txBody>
        </p:sp>
        <p:sp>
          <p:nvSpPr>
            <p:cNvPr id="45" name="object 45"/>
            <p:cNvSpPr/>
            <p:nvPr/>
          </p:nvSpPr>
          <p:spPr>
            <a:xfrm>
              <a:off x="1095918" y="2156142"/>
              <a:ext cx="113030" cy="6985"/>
            </a:xfrm>
            <a:custGeom>
              <a:avLst/>
              <a:gdLst/>
              <a:ahLst/>
              <a:cxnLst/>
              <a:rect l="l" t="t" r="r" b="b"/>
              <a:pathLst>
                <a:path w="113030" h="6985">
                  <a:moveTo>
                    <a:pt x="0" y="6578"/>
                  </a:moveTo>
                  <a:lnTo>
                    <a:pt x="112500" y="6578"/>
                  </a:lnTo>
                  <a:lnTo>
                    <a:pt x="112500" y="0"/>
                  </a:lnTo>
                  <a:lnTo>
                    <a:pt x="0" y="0"/>
                  </a:lnTo>
                  <a:lnTo>
                    <a:pt x="0" y="6578"/>
                  </a:lnTo>
                  <a:close/>
                </a:path>
              </a:pathLst>
            </a:custGeom>
            <a:solidFill>
              <a:srgbClr val="5BB95C"/>
            </a:solidFill>
          </p:spPr>
          <p:txBody>
            <a:bodyPr wrap="square" lIns="0" tIns="0" rIns="0" bIns="0" rtlCol="0"/>
            <a:lstStyle/>
            <a:p>
              <a:endParaRPr/>
            </a:p>
          </p:txBody>
        </p:sp>
        <p:sp>
          <p:nvSpPr>
            <p:cNvPr id="46" name="object 46"/>
            <p:cNvSpPr/>
            <p:nvPr/>
          </p:nvSpPr>
          <p:spPr>
            <a:xfrm>
              <a:off x="1095918" y="215615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7" name="object 47"/>
            <p:cNvSpPr/>
            <p:nvPr/>
          </p:nvSpPr>
          <p:spPr>
            <a:xfrm>
              <a:off x="1504010" y="253375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48" name="object 48"/>
            <p:cNvSpPr/>
            <p:nvPr/>
          </p:nvSpPr>
          <p:spPr>
            <a:xfrm>
              <a:off x="1504004" y="25337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9" name="object 49"/>
            <p:cNvSpPr/>
            <p:nvPr/>
          </p:nvSpPr>
          <p:spPr>
            <a:xfrm>
              <a:off x="1912099" y="2667723"/>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50" name="object 50"/>
            <p:cNvSpPr/>
            <p:nvPr/>
          </p:nvSpPr>
          <p:spPr>
            <a:xfrm>
              <a:off x="1912092" y="266771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1" name="object 51"/>
            <p:cNvSpPr/>
            <p:nvPr/>
          </p:nvSpPr>
          <p:spPr>
            <a:xfrm>
              <a:off x="2320188" y="27935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2" name="object 52"/>
            <p:cNvSpPr/>
            <p:nvPr/>
          </p:nvSpPr>
          <p:spPr>
            <a:xfrm>
              <a:off x="2320181" y="279353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3" name="object 53"/>
            <p:cNvSpPr/>
            <p:nvPr/>
          </p:nvSpPr>
          <p:spPr>
            <a:xfrm>
              <a:off x="2728264" y="2915246"/>
              <a:ext cx="113030" cy="113030"/>
            </a:xfrm>
            <a:custGeom>
              <a:avLst/>
              <a:gdLst/>
              <a:ahLst/>
              <a:cxnLst/>
              <a:rect l="l" t="t" r="r" b="b"/>
              <a:pathLst>
                <a:path w="113030"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4" name="object 54"/>
            <p:cNvSpPr/>
            <p:nvPr/>
          </p:nvSpPr>
          <p:spPr>
            <a:xfrm>
              <a:off x="2728267" y="291524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5" name="object 55"/>
            <p:cNvSpPr/>
            <p:nvPr/>
          </p:nvSpPr>
          <p:spPr>
            <a:xfrm>
              <a:off x="3136366" y="3041662"/>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6" name="object 56"/>
            <p:cNvSpPr/>
            <p:nvPr/>
          </p:nvSpPr>
          <p:spPr>
            <a:xfrm>
              <a:off x="3136349" y="304166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7" name="object 57"/>
            <p:cNvSpPr/>
            <p:nvPr/>
          </p:nvSpPr>
          <p:spPr>
            <a:xfrm>
              <a:off x="3544442" y="3161144"/>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8" name="object 58"/>
            <p:cNvSpPr/>
            <p:nvPr/>
          </p:nvSpPr>
          <p:spPr>
            <a:xfrm>
              <a:off x="3544453" y="316113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9" name="object 59"/>
            <p:cNvSpPr/>
            <p:nvPr/>
          </p:nvSpPr>
          <p:spPr>
            <a:xfrm>
              <a:off x="3952532" y="3245434"/>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60" name="object 60"/>
            <p:cNvSpPr/>
            <p:nvPr/>
          </p:nvSpPr>
          <p:spPr>
            <a:xfrm>
              <a:off x="3952534" y="324543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1" name="object 61"/>
            <p:cNvSpPr/>
            <p:nvPr/>
          </p:nvSpPr>
          <p:spPr>
            <a:xfrm>
              <a:off x="4360621" y="3317163"/>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2" name="object 62"/>
            <p:cNvSpPr/>
            <p:nvPr/>
          </p:nvSpPr>
          <p:spPr>
            <a:xfrm>
              <a:off x="4360616" y="33171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3" name="object 63"/>
            <p:cNvSpPr/>
            <p:nvPr/>
          </p:nvSpPr>
          <p:spPr>
            <a:xfrm>
              <a:off x="4768710" y="3381794"/>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4" name="object 64"/>
            <p:cNvSpPr/>
            <p:nvPr/>
          </p:nvSpPr>
          <p:spPr>
            <a:xfrm>
              <a:off x="4768698" y="3381789"/>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5" name="object 65"/>
            <p:cNvSpPr/>
            <p:nvPr/>
          </p:nvSpPr>
          <p:spPr>
            <a:xfrm>
              <a:off x="5176799" y="343369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6" name="object 66"/>
            <p:cNvSpPr/>
            <p:nvPr/>
          </p:nvSpPr>
          <p:spPr>
            <a:xfrm>
              <a:off x="5176780" y="343369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7" name="object 67"/>
            <p:cNvSpPr/>
            <p:nvPr/>
          </p:nvSpPr>
          <p:spPr>
            <a:xfrm>
              <a:off x="1152168" y="2218971"/>
              <a:ext cx="4081145" cy="1052830"/>
            </a:xfrm>
            <a:custGeom>
              <a:avLst/>
              <a:gdLst/>
              <a:ahLst/>
              <a:cxnLst/>
              <a:rect l="l" t="t" r="r" b="b"/>
              <a:pathLst>
                <a:path w="4081145" h="1052829">
                  <a:moveTo>
                    <a:pt x="0" y="0"/>
                  </a:moveTo>
                  <a:lnTo>
                    <a:pt x="408086" y="210912"/>
                  </a:lnTo>
                  <a:lnTo>
                    <a:pt x="816174" y="235826"/>
                  </a:lnTo>
                  <a:lnTo>
                    <a:pt x="1224263" y="288701"/>
                  </a:lnTo>
                  <a:lnTo>
                    <a:pt x="1632349" y="390223"/>
                  </a:lnTo>
                  <a:lnTo>
                    <a:pt x="2040430" y="516245"/>
                  </a:lnTo>
                  <a:lnTo>
                    <a:pt x="2448512" y="647222"/>
                  </a:lnTo>
                  <a:lnTo>
                    <a:pt x="2856616" y="791017"/>
                  </a:lnTo>
                  <a:lnTo>
                    <a:pt x="3264698" y="903438"/>
                  </a:lnTo>
                  <a:lnTo>
                    <a:pt x="3672780" y="978696"/>
                  </a:lnTo>
                  <a:lnTo>
                    <a:pt x="4080861" y="1052615"/>
                  </a:lnTo>
                </a:path>
              </a:pathLst>
            </a:custGeom>
            <a:ln w="11249">
              <a:solidFill>
                <a:srgbClr val="000000"/>
              </a:solidFill>
            </a:ln>
          </p:spPr>
          <p:txBody>
            <a:bodyPr wrap="square" lIns="0" tIns="0" rIns="0" bIns="0" rtlCol="0"/>
            <a:lstStyle/>
            <a:p>
              <a:endParaRPr/>
            </a:p>
          </p:txBody>
        </p:sp>
        <p:sp>
          <p:nvSpPr>
            <p:cNvPr id="68" name="object 68"/>
            <p:cNvSpPr/>
            <p:nvPr/>
          </p:nvSpPr>
          <p:spPr>
            <a:xfrm>
              <a:off x="1095918" y="2162721"/>
              <a:ext cx="113030" cy="113030"/>
            </a:xfrm>
            <a:custGeom>
              <a:avLst/>
              <a:gdLst/>
              <a:ahLst/>
              <a:cxnLst/>
              <a:rect l="l" t="t" r="r" b="b"/>
              <a:pathLst>
                <a:path w="113030" h="113030">
                  <a:moveTo>
                    <a:pt x="112500" y="0"/>
                  </a:moveTo>
                  <a:lnTo>
                    <a:pt x="0" y="0"/>
                  </a:lnTo>
                  <a:lnTo>
                    <a:pt x="0" y="112509"/>
                  </a:lnTo>
                  <a:lnTo>
                    <a:pt x="112500" y="112509"/>
                  </a:lnTo>
                  <a:lnTo>
                    <a:pt x="112500" y="0"/>
                  </a:lnTo>
                  <a:close/>
                </a:path>
              </a:pathLst>
            </a:custGeom>
            <a:solidFill>
              <a:srgbClr val="AA67B2"/>
            </a:solidFill>
          </p:spPr>
          <p:txBody>
            <a:bodyPr wrap="square" lIns="0" tIns="0" rIns="0" bIns="0" rtlCol="0"/>
            <a:lstStyle/>
            <a:p>
              <a:endParaRPr/>
            </a:p>
          </p:txBody>
        </p:sp>
        <p:sp>
          <p:nvSpPr>
            <p:cNvPr id="69" name="object 69"/>
            <p:cNvSpPr/>
            <p:nvPr/>
          </p:nvSpPr>
          <p:spPr>
            <a:xfrm>
              <a:off x="1095918" y="216272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0" name="object 70"/>
            <p:cNvSpPr/>
            <p:nvPr/>
          </p:nvSpPr>
          <p:spPr>
            <a:xfrm>
              <a:off x="1504010" y="23736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1" name="object 71"/>
            <p:cNvSpPr/>
            <p:nvPr/>
          </p:nvSpPr>
          <p:spPr>
            <a:xfrm>
              <a:off x="1504004" y="237363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2" name="object 72"/>
            <p:cNvSpPr/>
            <p:nvPr/>
          </p:nvSpPr>
          <p:spPr>
            <a:xfrm>
              <a:off x="1912099" y="239854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3" name="object 73"/>
            <p:cNvSpPr/>
            <p:nvPr/>
          </p:nvSpPr>
          <p:spPr>
            <a:xfrm>
              <a:off x="1912092" y="23985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4" name="object 74"/>
            <p:cNvSpPr/>
            <p:nvPr/>
          </p:nvSpPr>
          <p:spPr>
            <a:xfrm>
              <a:off x="2320188" y="2451430"/>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5" name="object 75"/>
            <p:cNvSpPr/>
            <p:nvPr/>
          </p:nvSpPr>
          <p:spPr>
            <a:xfrm>
              <a:off x="2320181" y="2451422"/>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6" name="object 76"/>
            <p:cNvSpPr/>
            <p:nvPr/>
          </p:nvSpPr>
          <p:spPr>
            <a:xfrm>
              <a:off x="2728264" y="2552941"/>
              <a:ext cx="113030" cy="113030"/>
            </a:xfrm>
            <a:custGeom>
              <a:avLst/>
              <a:gdLst/>
              <a:ahLst/>
              <a:cxnLst/>
              <a:rect l="l" t="t" r="r" b="b"/>
              <a:pathLst>
                <a:path w="113030"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77" name="object 77"/>
            <p:cNvSpPr/>
            <p:nvPr/>
          </p:nvSpPr>
          <p:spPr>
            <a:xfrm>
              <a:off x="2728267" y="255294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8" name="object 78"/>
            <p:cNvSpPr/>
            <p:nvPr/>
          </p:nvSpPr>
          <p:spPr>
            <a:xfrm>
              <a:off x="3136366" y="2678963"/>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9" name="object 79"/>
            <p:cNvSpPr/>
            <p:nvPr/>
          </p:nvSpPr>
          <p:spPr>
            <a:xfrm>
              <a:off x="3136349" y="267896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0" name="object 80"/>
            <p:cNvSpPr/>
            <p:nvPr/>
          </p:nvSpPr>
          <p:spPr>
            <a:xfrm>
              <a:off x="3544442" y="2809938"/>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81" name="object 81"/>
            <p:cNvSpPr/>
            <p:nvPr/>
          </p:nvSpPr>
          <p:spPr>
            <a:xfrm>
              <a:off x="3544453" y="2809943"/>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2" name="object 82"/>
            <p:cNvSpPr/>
            <p:nvPr/>
          </p:nvSpPr>
          <p:spPr>
            <a:xfrm>
              <a:off x="3952532" y="2953740"/>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83" name="object 83"/>
            <p:cNvSpPr/>
            <p:nvPr/>
          </p:nvSpPr>
          <p:spPr>
            <a:xfrm>
              <a:off x="3952534" y="2953738"/>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4" name="object 84"/>
            <p:cNvSpPr/>
            <p:nvPr/>
          </p:nvSpPr>
          <p:spPr>
            <a:xfrm>
              <a:off x="4360621" y="3066161"/>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5" name="object 85"/>
            <p:cNvSpPr/>
            <p:nvPr/>
          </p:nvSpPr>
          <p:spPr>
            <a:xfrm>
              <a:off x="4360616" y="3066159"/>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6" name="object 86"/>
            <p:cNvSpPr/>
            <p:nvPr/>
          </p:nvSpPr>
          <p:spPr>
            <a:xfrm>
              <a:off x="4768710" y="3141421"/>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7" name="object 87"/>
            <p:cNvSpPr/>
            <p:nvPr/>
          </p:nvSpPr>
          <p:spPr>
            <a:xfrm>
              <a:off x="4768698" y="314141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8" name="object 88"/>
            <p:cNvSpPr/>
            <p:nvPr/>
          </p:nvSpPr>
          <p:spPr>
            <a:xfrm>
              <a:off x="5176799" y="3215335"/>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89" name="object 89"/>
            <p:cNvSpPr/>
            <p:nvPr/>
          </p:nvSpPr>
          <p:spPr>
            <a:xfrm>
              <a:off x="2615085" y="1554142"/>
              <a:ext cx="2674620" cy="1774189"/>
            </a:xfrm>
            <a:custGeom>
              <a:avLst/>
              <a:gdLst/>
              <a:ahLst/>
              <a:cxnLst/>
              <a:rect l="l" t="t" r="r" b="b"/>
              <a:pathLst>
                <a:path w="2674620" h="1774189">
                  <a:moveTo>
                    <a:pt x="2561694" y="1773693"/>
                  </a:moveTo>
                  <a:lnTo>
                    <a:pt x="2674193" y="1773693"/>
                  </a:lnTo>
                  <a:lnTo>
                    <a:pt x="2674193" y="1661194"/>
                  </a:lnTo>
                  <a:lnTo>
                    <a:pt x="2561694" y="1661194"/>
                  </a:lnTo>
                  <a:lnTo>
                    <a:pt x="2561694" y="1773693"/>
                  </a:lnTo>
                  <a:close/>
                </a:path>
                <a:path w="2674620" h="1774189">
                  <a:moveTo>
                    <a:pt x="0" y="0"/>
                  </a:moveTo>
                  <a:lnTo>
                    <a:pt x="475183" y="0"/>
                  </a:lnTo>
                </a:path>
              </a:pathLst>
            </a:custGeom>
            <a:ln w="11249">
              <a:solidFill>
                <a:srgbClr val="000000"/>
              </a:solidFill>
            </a:ln>
          </p:spPr>
          <p:txBody>
            <a:bodyPr wrap="square" lIns="0" tIns="0" rIns="0" bIns="0" rtlCol="0"/>
            <a:lstStyle/>
            <a:p>
              <a:endParaRPr/>
            </a:p>
          </p:txBody>
        </p:sp>
        <p:sp>
          <p:nvSpPr>
            <p:cNvPr id="90" name="object 90"/>
            <p:cNvSpPr/>
            <p:nvPr/>
          </p:nvSpPr>
          <p:spPr>
            <a:xfrm>
              <a:off x="2790794" y="1492267"/>
              <a:ext cx="123749" cy="123749"/>
            </a:xfrm>
            <a:prstGeom prst="rect">
              <a:avLst/>
            </a:prstGeom>
            <a:blipFill>
              <a:blip r:embed="rId9" cstate="print"/>
              <a:stretch>
                <a:fillRect/>
              </a:stretch>
            </a:blipFill>
          </p:spPr>
          <p:txBody>
            <a:bodyPr wrap="square" lIns="0" tIns="0" rIns="0" bIns="0" rtlCol="0"/>
            <a:lstStyle/>
            <a:p>
              <a:endParaRPr/>
            </a:p>
          </p:txBody>
        </p:sp>
      </p:grpSp>
      <p:sp>
        <p:nvSpPr>
          <p:cNvPr id="91" name="object 91"/>
          <p:cNvSpPr txBox="1"/>
          <p:nvPr/>
        </p:nvSpPr>
        <p:spPr>
          <a:xfrm>
            <a:off x="3235901" y="1372130"/>
            <a:ext cx="851535"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rappa</a:t>
            </a:r>
            <a:endParaRPr sz="1950">
              <a:latin typeface="Arial"/>
              <a:cs typeface="Arial"/>
            </a:endParaRPr>
          </a:p>
        </p:txBody>
      </p:sp>
      <p:grpSp>
        <p:nvGrpSpPr>
          <p:cNvPr id="92" name="object 92"/>
          <p:cNvGrpSpPr/>
          <p:nvPr/>
        </p:nvGrpSpPr>
        <p:grpSpPr>
          <a:xfrm>
            <a:off x="2609370" y="1729934"/>
            <a:ext cx="487045" cy="95885"/>
            <a:chOff x="2609370" y="1729934"/>
            <a:chExt cx="487045" cy="95885"/>
          </a:xfrm>
        </p:grpSpPr>
        <p:sp>
          <p:nvSpPr>
            <p:cNvPr id="93" name="object 93"/>
            <p:cNvSpPr/>
            <p:nvPr/>
          </p:nvSpPr>
          <p:spPr>
            <a:xfrm>
              <a:off x="2615085" y="1791809"/>
              <a:ext cx="475615" cy="0"/>
            </a:xfrm>
            <a:custGeom>
              <a:avLst/>
              <a:gdLst/>
              <a:ahLst/>
              <a:cxnLst/>
              <a:rect l="l" t="t" r="r" b="b"/>
              <a:pathLst>
                <a:path w="475614">
                  <a:moveTo>
                    <a:pt x="0" y="0"/>
                  </a:moveTo>
                  <a:lnTo>
                    <a:pt x="475183" y="0"/>
                  </a:lnTo>
                </a:path>
              </a:pathLst>
            </a:custGeom>
            <a:ln w="11249">
              <a:solidFill>
                <a:srgbClr val="000000"/>
              </a:solidFill>
            </a:ln>
          </p:spPr>
          <p:txBody>
            <a:bodyPr wrap="square" lIns="0" tIns="0" rIns="0" bIns="0" rtlCol="0"/>
            <a:lstStyle/>
            <a:p>
              <a:endParaRPr/>
            </a:p>
          </p:txBody>
        </p:sp>
        <p:sp>
          <p:nvSpPr>
            <p:cNvPr id="94" name="object 94"/>
            <p:cNvSpPr/>
            <p:nvPr/>
          </p:nvSpPr>
          <p:spPr>
            <a:xfrm>
              <a:off x="2798332" y="1729934"/>
              <a:ext cx="108674" cy="95624"/>
            </a:xfrm>
            <a:prstGeom prst="rect">
              <a:avLst/>
            </a:prstGeom>
            <a:blipFill>
              <a:blip r:embed="rId5" cstate="print"/>
              <a:stretch>
                <a:fillRect/>
              </a:stretch>
            </a:blipFill>
          </p:spPr>
          <p:txBody>
            <a:bodyPr wrap="square" lIns="0" tIns="0" rIns="0" bIns="0" rtlCol="0"/>
            <a:lstStyle/>
            <a:p>
              <a:endParaRPr/>
            </a:p>
          </p:txBody>
        </p:sp>
      </p:grpSp>
      <p:sp>
        <p:nvSpPr>
          <p:cNvPr id="95" name="object 95"/>
          <p:cNvSpPr txBox="1"/>
          <p:nvPr/>
        </p:nvSpPr>
        <p:spPr>
          <a:xfrm>
            <a:off x="3235901" y="1609729"/>
            <a:ext cx="589280"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AM</a:t>
            </a:r>
            <a:endParaRPr sz="1950">
              <a:latin typeface="Arial"/>
              <a:cs typeface="Arial"/>
            </a:endParaRPr>
          </a:p>
        </p:txBody>
      </p:sp>
      <p:grpSp>
        <p:nvGrpSpPr>
          <p:cNvPr id="96" name="object 96"/>
          <p:cNvGrpSpPr/>
          <p:nvPr/>
        </p:nvGrpSpPr>
        <p:grpSpPr>
          <a:xfrm>
            <a:off x="2609370" y="1967354"/>
            <a:ext cx="487045" cy="124460"/>
            <a:chOff x="2609370" y="1967354"/>
            <a:chExt cx="487045" cy="124460"/>
          </a:xfrm>
        </p:grpSpPr>
        <p:sp>
          <p:nvSpPr>
            <p:cNvPr id="97" name="object 97"/>
            <p:cNvSpPr/>
            <p:nvPr/>
          </p:nvSpPr>
          <p:spPr>
            <a:xfrm>
              <a:off x="2615085" y="2029319"/>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98" name="object 98"/>
            <p:cNvSpPr/>
            <p:nvPr/>
          </p:nvSpPr>
          <p:spPr>
            <a:xfrm>
              <a:off x="2796425" y="197307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99" name="object 99"/>
            <p:cNvSpPr/>
            <p:nvPr/>
          </p:nvSpPr>
          <p:spPr>
            <a:xfrm>
              <a:off x="2796419" y="1973069"/>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0" name="object 100"/>
          <p:cNvSpPr txBox="1"/>
          <p:nvPr/>
        </p:nvSpPr>
        <p:spPr>
          <a:xfrm>
            <a:off x="3235901" y="1847329"/>
            <a:ext cx="177292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Concordia-base</a:t>
            </a:r>
            <a:endParaRPr sz="1950">
              <a:latin typeface="Arial"/>
              <a:cs typeface="Arial"/>
            </a:endParaRPr>
          </a:p>
        </p:txBody>
      </p:sp>
      <p:grpSp>
        <p:nvGrpSpPr>
          <p:cNvPr id="101" name="object 101"/>
          <p:cNvGrpSpPr/>
          <p:nvPr/>
        </p:nvGrpSpPr>
        <p:grpSpPr>
          <a:xfrm>
            <a:off x="2609370" y="2205021"/>
            <a:ext cx="487045" cy="124460"/>
            <a:chOff x="2609370" y="2205021"/>
            <a:chExt cx="487045" cy="124460"/>
          </a:xfrm>
        </p:grpSpPr>
        <p:sp>
          <p:nvSpPr>
            <p:cNvPr id="102" name="object 102"/>
            <p:cNvSpPr/>
            <p:nvPr/>
          </p:nvSpPr>
          <p:spPr>
            <a:xfrm>
              <a:off x="2615085" y="2266986"/>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103" name="object 103"/>
            <p:cNvSpPr/>
            <p:nvPr/>
          </p:nvSpPr>
          <p:spPr>
            <a:xfrm>
              <a:off x="2796425" y="221072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04" name="object 104"/>
            <p:cNvSpPr/>
            <p:nvPr/>
          </p:nvSpPr>
          <p:spPr>
            <a:xfrm>
              <a:off x="2796419" y="2210736"/>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5" name="object 105"/>
          <p:cNvSpPr txBox="1"/>
          <p:nvPr/>
        </p:nvSpPr>
        <p:spPr>
          <a:xfrm>
            <a:off x="3235901" y="2084928"/>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a:t>
            </a:r>
            <a:endParaRPr sz="1950">
              <a:latin typeface="Arial"/>
              <a:cs typeface="Arial"/>
            </a:endParaRPr>
          </a:p>
        </p:txBody>
      </p:sp>
      <p:sp>
        <p:nvSpPr>
          <p:cNvPr id="106" name="object 106"/>
          <p:cNvSpPr txBox="1"/>
          <p:nvPr/>
        </p:nvSpPr>
        <p:spPr>
          <a:xfrm>
            <a:off x="480260" y="1460672"/>
            <a:ext cx="273050" cy="2759075"/>
          </a:xfrm>
          <a:prstGeom prst="rect">
            <a:avLst/>
          </a:prstGeom>
        </p:spPr>
        <p:txBody>
          <a:bodyPr vert="vert270" wrap="square" lIns="0" tIns="0" rIns="0" bIns="0" rtlCol="0">
            <a:spAutoFit/>
          </a:bodyPr>
          <a:lstStyle/>
          <a:p>
            <a:pPr marL="12700">
              <a:lnSpc>
                <a:spcPts val="1989"/>
              </a:lnSpc>
            </a:pPr>
            <a:r>
              <a:rPr sz="1950" spc="-50" dirty="0">
                <a:latin typeface="Arial"/>
                <a:cs typeface="Arial"/>
              </a:rPr>
              <a:t>Total </a:t>
            </a:r>
            <a:r>
              <a:rPr sz="1950" spc="-5" dirty="0">
                <a:latin typeface="Arial"/>
                <a:cs typeface="Arial"/>
              </a:rPr>
              <a:t>Throughput</a:t>
            </a:r>
            <a:r>
              <a:rPr sz="1950" spc="-10" dirty="0">
                <a:latin typeface="Arial"/>
                <a:cs typeface="Arial"/>
              </a:rPr>
              <a:t> </a:t>
            </a:r>
            <a:r>
              <a:rPr sz="1950" spc="-5" dirty="0">
                <a:latin typeface="Arial"/>
                <a:cs typeface="Arial"/>
              </a:rPr>
              <a:t>[Mop/s]</a:t>
            </a:r>
            <a:endParaRPr sz="1950">
              <a:latin typeface="Arial"/>
              <a:cs typeface="Arial"/>
            </a:endParaRPr>
          </a:p>
        </p:txBody>
      </p:sp>
      <p:sp>
        <p:nvSpPr>
          <p:cNvPr id="107" name="object 107"/>
          <p:cNvSpPr txBox="1"/>
          <p:nvPr/>
        </p:nvSpPr>
        <p:spPr>
          <a:xfrm>
            <a:off x="794048" y="1364278"/>
            <a:ext cx="300990" cy="2377440"/>
          </a:xfrm>
          <a:prstGeom prst="rect">
            <a:avLst/>
          </a:prstGeom>
        </p:spPr>
        <p:txBody>
          <a:bodyPr vert="horz" wrap="square" lIns="0" tIns="51435" rIns="0" bIns="0" rtlCol="0">
            <a:spAutoFit/>
          </a:bodyPr>
          <a:lstStyle/>
          <a:p>
            <a:pPr marR="5080" algn="r">
              <a:lnSpc>
                <a:spcPct val="100000"/>
              </a:lnSpc>
              <a:spcBef>
                <a:spcPts val="405"/>
              </a:spcBef>
            </a:pPr>
            <a:r>
              <a:rPr sz="1950" spc="-5" dirty="0">
                <a:latin typeface="Arial"/>
                <a:cs typeface="Arial"/>
              </a:rPr>
              <a:t>14</a:t>
            </a:r>
            <a:endParaRPr sz="1950">
              <a:latin typeface="Arial"/>
              <a:cs typeface="Arial"/>
            </a:endParaRPr>
          </a:p>
          <a:p>
            <a:pPr marR="5080" algn="r">
              <a:lnSpc>
                <a:spcPct val="100000"/>
              </a:lnSpc>
              <a:spcBef>
                <a:spcPts val="305"/>
              </a:spcBef>
            </a:pPr>
            <a:r>
              <a:rPr sz="1950" spc="-5" dirty="0">
                <a:latin typeface="Arial"/>
                <a:cs typeface="Arial"/>
              </a:rPr>
              <a:t>12</a:t>
            </a:r>
            <a:endParaRPr sz="1950">
              <a:latin typeface="Arial"/>
              <a:cs typeface="Arial"/>
            </a:endParaRPr>
          </a:p>
          <a:p>
            <a:pPr marR="5080" algn="r">
              <a:lnSpc>
                <a:spcPct val="100000"/>
              </a:lnSpc>
              <a:spcBef>
                <a:spcPts val="305"/>
              </a:spcBef>
            </a:pPr>
            <a:r>
              <a:rPr sz="1950" spc="-5" dirty="0">
                <a:latin typeface="Arial"/>
                <a:cs typeface="Arial"/>
              </a:rPr>
              <a:t>10</a:t>
            </a:r>
            <a:endParaRPr sz="1950">
              <a:latin typeface="Arial"/>
              <a:cs typeface="Arial"/>
            </a:endParaRPr>
          </a:p>
          <a:p>
            <a:pPr marR="5080" algn="r">
              <a:lnSpc>
                <a:spcPct val="100000"/>
              </a:lnSpc>
              <a:spcBef>
                <a:spcPts val="305"/>
              </a:spcBef>
            </a:pPr>
            <a:r>
              <a:rPr sz="1950" spc="-5" dirty="0">
                <a:latin typeface="Arial"/>
                <a:cs typeface="Arial"/>
              </a:rPr>
              <a:t>8</a:t>
            </a:r>
            <a:endParaRPr sz="1950">
              <a:latin typeface="Arial"/>
              <a:cs typeface="Arial"/>
            </a:endParaRPr>
          </a:p>
          <a:p>
            <a:pPr marR="5080" algn="r">
              <a:lnSpc>
                <a:spcPct val="100000"/>
              </a:lnSpc>
              <a:spcBef>
                <a:spcPts val="305"/>
              </a:spcBef>
            </a:pPr>
            <a:r>
              <a:rPr sz="1950" spc="-5" dirty="0">
                <a:latin typeface="Arial"/>
                <a:cs typeface="Arial"/>
              </a:rPr>
              <a:t>6</a:t>
            </a:r>
            <a:endParaRPr sz="1950">
              <a:latin typeface="Arial"/>
              <a:cs typeface="Arial"/>
            </a:endParaRPr>
          </a:p>
          <a:p>
            <a:pPr marR="5080" algn="r">
              <a:lnSpc>
                <a:spcPct val="100000"/>
              </a:lnSpc>
              <a:spcBef>
                <a:spcPts val="305"/>
              </a:spcBef>
            </a:pPr>
            <a:r>
              <a:rPr sz="1950" spc="-5" dirty="0">
                <a:latin typeface="Arial"/>
                <a:cs typeface="Arial"/>
              </a:rPr>
              <a:t>4</a:t>
            </a:r>
            <a:endParaRPr sz="1950">
              <a:latin typeface="Arial"/>
              <a:cs typeface="Arial"/>
            </a:endParaRPr>
          </a:p>
          <a:p>
            <a:pPr marR="5080" algn="r">
              <a:lnSpc>
                <a:spcPct val="100000"/>
              </a:lnSpc>
              <a:spcBef>
                <a:spcPts val="305"/>
              </a:spcBef>
            </a:pPr>
            <a:r>
              <a:rPr sz="1950" spc="-5" dirty="0">
                <a:latin typeface="Arial"/>
                <a:cs typeface="Arial"/>
              </a:rPr>
              <a:t>2</a:t>
            </a:r>
            <a:endParaRPr sz="1950">
              <a:latin typeface="Arial"/>
              <a:cs typeface="Arial"/>
            </a:endParaRPr>
          </a:p>
        </p:txBody>
      </p:sp>
      <p:sp>
        <p:nvSpPr>
          <p:cNvPr id="108" name="object 108"/>
          <p:cNvSpPr/>
          <p:nvPr/>
        </p:nvSpPr>
        <p:spPr>
          <a:xfrm>
            <a:off x="1152168" y="1417252"/>
            <a:ext cx="103505" cy="2519680"/>
          </a:xfrm>
          <a:custGeom>
            <a:avLst/>
            <a:gdLst/>
            <a:ahLst/>
            <a:cxnLst/>
            <a:rect l="l" t="t" r="r" b="b"/>
            <a:pathLst>
              <a:path w="103505" h="2519679">
                <a:moveTo>
                  <a:pt x="0" y="2519657"/>
                </a:moveTo>
                <a:lnTo>
                  <a:pt x="103124" y="2519657"/>
                </a:lnTo>
              </a:path>
              <a:path w="103505" h="2519679">
                <a:moveTo>
                  <a:pt x="0" y="2351679"/>
                </a:moveTo>
                <a:lnTo>
                  <a:pt x="41249" y="2351679"/>
                </a:lnTo>
              </a:path>
              <a:path w="103505" h="2519679">
                <a:moveTo>
                  <a:pt x="0" y="2183703"/>
                </a:moveTo>
                <a:lnTo>
                  <a:pt x="103124" y="2183703"/>
                </a:lnTo>
              </a:path>
              <a:path w="103505" h="2519679">
                <a:moveTo>
                  <a:pt x="0" y="2015725"/>
                </a:moveTo>
                <a:lnTo>
                  <a:pt x="41249" y="2015725"/>
                </a:lnTo>
              </a:path>
              <a:path w="103505" h="2519679">
                <a:moveTo>
                  <a:pt x="0" y="1847748"/>
                </a:moveTo>
                <a:lnTo>
                  <a:pt x="103124" y="1847748"/>
                </a:lnTo>
              </a:path>
              <a:path w="103505" h="2519679">
                <a:moveTo>
                  <a:pt x="0" y="1679772"/>
                </a:moveTo>
                <a:lnTo>
                  <a:pt x="41249" y="1679772"/>
                </a:lnTo>
              </a:path>
              <a:path w="103505" h="2519679">
                <a:moveTo>
                  <a:pt x="0" y="1511794"/>
                </a:moveTo>
                <a:lnTo>
                  <a:pt x="103124" y="1511794"/>
                </a:lnTo>
              </a:path>
              <a:path w="103505" h="2519679">
                <a:moveTo>
                  <a:pt x="0" y="1343816"/>
                </a:moveTo>
                <a:lnTo>
                  <a:pt x="41249" y="1343816"/>
                </a:lnTo>
              </a:path>
              <a:path w="103505" h="2519679">
                <a:moveTo>
                  <a:pt x="0" y="1175840"/>
                </a:moveTo>
                <a:lnTo>
                  <a:pt x="103124" y="1175840"/>
                </a:lnTo>
              </a:path>
              <a:path w="103505" h="2519679">
                <a:moveTo>
                  <a:pt x="0" y="1007862"/>
                </a:moveTo>
                <a:lnTo>
                  <a:pt x="41249" y="1007862"/>
                </a:lnTo>
              </a:path>
              <a:path w="103505" h="2519679">
                <a:moveTo>
                  <a:pt x="0" y="839878"/>
                </a:moveTo>
                <a:lnTo>
                  <a:pt x="103124" y="839878"/>
                </a:lnTo>
              </a:path>
              <a:path w="103505" h="2519679">
                <a:moveTo>
                  <a:pt x="0" y="671916"/>
                </a:moveTo>
                <a:lnTo>
                  <a:pt x="41249" y="671916"/>
                </a:lnTo>
              </a:path>
              <a:path w="103505" h="2519679">
                <a:moveTo>
                  <a:pt x="0" y="503931"/>
                </a:moveTo>
                <a:lnTo>
                  <a:pt x="103124" y="503931"/>
                </a:lnTo>
              </a:path>
              <a:path w="103505" h="2519679">
                <a:moveTo>
                  <a:pt x="0" y="335946"/>
                </a:moveTo>
                <a:lnTo>
                  <a:pt x="41249" y="335946"/>
                </a:lnTo>
              </a:path>
              <a:path w="103505" h="2519679">
                <a:moveTo>
                  <a:pt x="0" y="167984"/>
                </a:moveTo>
                <a:lnTo>
                  <a:pt x="103124" y="167984"/>
                </a:lnTo>
              </a:path>
              <a:path w="103505" h="2519679">
                <a:moveTo>
                  <a:pt x="0" y="0"/>
                </a:moveTo>
                <a:lnTo>
                  <a:pt x="41249" y="0"/>
                </a:lnTo>
              </a:path>
            </a:pathLst>
          </a:custGeom>
          <a:ln w="11249">
            <a:solidFill>
              <a:srgbClr val="000000"/>
            </a:solidFill>
          </a:ln>
        </p:spPr>
        <p:txBody>
          <a:bodyPr wrap="square" lIns="0" tIns="0" rIns="0" bIns="0" rtlCol="0"/>
          <a:lstStyle/>
          <a:p>
            <a:endParaRPr/>
          </a:p>
        </p:txBody>
      </p:sp>
      <p:sp>
        <p:nvSpPr>
          <p:cNvPr id="109" name="object 109"/>
          <p:cNvSpPr txBox="1"/>
          <p:nvPr/>
        </p:nvSpPr>
        <p:spPr>
          <a:xfrm>
            <a:off x="931696" y="3754895"/>
            <a:ext cx="302260" cy="518159"/>
          </a:xfrm>
          <a:prstGeom prst="rect">
            <a:avLst/>
          </a:prstGeom>
        </p:spPr>
        <p:txBody>
          <a:bodyPr vert="horz" wrap="square" lIns="0" tIns="12065" rIns="0" bIns="0" rtlCol="0">
            <a:spAutoFit/>
          </a:bodyPr>
          <a:lstStyle/>
          <a:p>
            <a:pPr marL="12700">
              <a:lnSpc>
                <a:spcPts val="1939"/>
              </a:lnSpc>
              <a:spcBef>
                <a:spcPts val="95"/>
              </a:spcBef>
            </a:pPr>
            <a:r>
              <a:rPr sz="1950" spc="-5" dirty="0">
                <a:latin typeface="Arial"/>
                <a:cs typeface="Arial"/>
              </a:rPr>
              <a:t>0</a:t>
            </a:r>
            <a:endParaRPr sz="1950">
              <a:latin typeface="Arial"/>
              <a:cs typeface="Arial"/>
            </a:endParaRPr>
          </a:p>
          <a:p>
            <a:pPr marL="151130">
              <a:lnSpc>
                <a:spcPts val="1939"/>
              </a:lnSpc>
            </a:pPr>
            <a:r>
              <a:rPr sz="1950" spc="-5" dirty="0">
                <a:latin typeface="Arial"/>
                <a:cs typeface="Arial"/>
              </a:rPr>
              <a:t>0</a:t>
            </a:r>
            <a:endParaRPr sz="1950">
              <a:latin typeface="Arial"/>
              <a:cs typeface="Arial"/>
            </a:endParaRPr>
          </a:p>
        </p:txBody>
      </p:sp>
      <p:sp>
        <p:nvSpPr>
          <p:cNvPr id="110" name="object 110"/>
          <p:cNvSpPr txBox="1"/>
          <p:nvPr/>
        </p:nvSpPr>
        <p:spPr>
          <a:xfrm>
            <a:off x="2244069" y="3950175"/>
            <a:ext cx="1979295" cy="572135"/>
          </a:xfrm>
          <a:prstGeom prst="rect">
            <a:avLst/>
          </a:prstGeom>
        </p:spPr>
        <p:txBody>
          <a:bodyPr vert="horz" wrap="square" lIns="0" tIns="12065" rIns="0" bIns="0" rtlCol="0">
            <a:spAutoFit/>
          </a:bodyPr>
          <a:lstStyle/>
          <a:p>
            <a:pPr marL="402590">
              <a:lnSpc>
                <a:spcPts val="2150"/>
              </a:lnSpc>
              <a:spcBef>
                <a:spcPts val="95"/>
              </a:spcBef>
              <a:tabLst>
                <a:tab pos="1218565" algn="l"/>
              </a:tabLst>
            </a:pPr>
            <a:r>
              <a:rPr sz="1950" spc="-5" dirty="0">
                <a:latin typeface="Arial"/>
                <a:cs typeface="Arial"/>
              </a:rPr>
              <a:t>40	60</a:t>
            </a:r>
            <a:endParaRPr sz="1950">
              <a:latin typeface="Arial"/>
              <a:cs typeface="Arial"/>
            </a:endParaRPr>
          </a:p>
          <a:p>
            <a:pPr marL="12700">
              <a:lnSpc>
                <a:spcPts val="2150"/>
              </a:lnSpc>
            </a:pPr>
            <a:r>
              <a:rPr sz="1950" spc="-5" dirty="0">
                <a:latin typeface="Arial"/>
                <a:cs typeface="Arial"/>
              </a:rPr>
              <a:t>Sharing Ratio</a:t>
            </a:r>
            <a:r>
              <a:rPr sz="1950" spc="-40" dirty="0">
                <a:latin typeface="Arial"/>
                <a:cs typeface="Arial"/>
              </a:rPr>
              <a:t> </a:t>
            </a:r>
            <a:r>
              <a:rPr sz="1950" spc="-5" dirty="0">
                <a:latin typeface="Arial"/>
                <a:cs typeface="Arial"/>
              </a:rPr>
              <a:t>(%)</a:t>
            </a:r>
            <a:endParaRPr sz="1950">
              <a:latin typeface="Arial"/>
              <a:cs typeface="Arial"/>
            </a:endParaRPr>
          </a:p>
        </p:txBody>
      </p:sp>
      <p:sp>
        <p:nvSpPr>
          <p:cNvPr id="111" name="object 111"/>
          <p:cNvSpPr txBox="1"/>
          <p:nvPr/>
        </p:nvSpPr>
        <p:spPr>
          <a:xfrm>
            <a:off x="1817994" y="3950175"/>
            <a:ext cx="30099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20</a:t>
            </a:r>
            <a:endParaRPr sz="1950">
              <a:latin typeface="Arial"/>
              <a:cs typeface="Arial"/>
            </a:endParaRPr>
          </a:p>
        </p:txBody>
      </p:sp>
      <p:sp>
        <p:nvSpPr>
          <p:cNvPr id="112" name="object 112"/>
          <p:cNvSpPr txBox="1"/>
          <p:nvPr/>
        </p:nvSpPr>
        <p:spPr>
          <a:xfrm>
            <a:off x="4266512" y="3950175"/>
            <a:ext cx="1083945" cy="322580"/>
          </a:xfrm>
          <a:prstGeom prst="rect">
            <a:avLst/>
          </a:prstGeom>
        </p:spPr>
        <p:txBody>
          <a:bodyPr vert="horz" wrap="square" lIns="0" tIns="12065" rIns="0" bIns="0" rtlCol="0">
            <a:spAutoFit/>
          </a:bodyPr>
          <a:lstStyle/>
          <a:p>
            <a:pPr marL="12700">
              <a:lnSpc>
                <a:spcPct val="100000"/>
              </a:lnSpc>
              <a:spcBef>
                <a:spcPts val="95"/>
              </a:spcBef>
              <a:tabLst>
                <a:tab pos="657225" algn="l"/>
              </a:tabLst>
            </a:pPr>
            <a:r>
              <a:rPr sz="1950" spc="-5" dirty="0">
                <a:latin typeface="Arial"/>
                <a:cs typeface="Arial"/>
              </a:rPr>
              <a:t>80	100</a:t>
            </a:r>
            <a:endParaRPr sz="1950">
              <a:latin typeface="Arial"/>
              <a:cs typeface="Arial"/>
            </a:endParaRPr>
          </a:p>
        </p:txBody>
      </p:sp>
      <p:grpSp>
        <p:nvGrpSpPr>
          <p:cNvPr id="113" name="object 113"/>
          <p:cNvGrpSpPr/>
          <p:nvPr/>
        </p:nvGrpSpPr>
        <p:grpSpPr>
          <a:xfrm>
            <a:off x="1146543" y="1411627"/>
            <a:ext cx="4759960" cy="2531110"/>
            <a:chOff x="1146543" y="1411627"/>
            <a:chExt cx="4759960" cy="2531110"/>
          </a:xfrm>
        </p:grpSpPr>
        <p:sp>
          <p:nvSpPr>
            <p:cNvPr id="114" name="object 114"/>
            <p:cNvSpPr/>
            <p:nvPr/>
          </p:nvSpPr>
          <p:spPr>
            <a:xfrm>
              <a:off x="1152168" y="3833786"/>
              <a:ext cx="4081145" cy="103505"/>
            </a:xfrm>
            <a:custGeom>
              <a:avLst/>
              <a:gdLst/>
              <a:ahLst/>
              <a:cxnLst/>
              <a:rect l="l" t="t" r="r" b="b"/>
              <a:pathLst>
                <a:path w="4081145" h="103504">
                  <a:moveTo>
                    <a:pt x="0" y="103124"/>
                  </a:moveTo>
                  <a:lnTo>
                    <a:pt x="0" y="0"/>
                  </a:lnTo>
                </a:path>
                <a:path w="4081145" h="103504">
                  <a:moveTo>
                    <a:pt x="408086" y="103124"/>
                  </a:moveTo>
                  <a:lnTo>
                    <a:pt x="408086" y="61874"/>
                  </a:lnTo>
                </a:path>
                <a:path w="4081145" h="103504">
                  <a:moveTo>
                    <a:pt x="816174" y="103124"/>
                  </a:moveTo>
                  <a:lnTo>
                    <a:pt x="816174" y="0"/>
                  </a:lnTo>
                </a:path>
                <a:path w="4081145" h="103504">
                  <a:moveTo>
                    <a:pt x="1224263" y="103124"/>
                  </a:moveTo>
                  <a:lnTo>
                    <a:pt x="1224263" y="61874"/>
                  </a:lnTo>
                </a:path>
                <a:path w="4081145" h="103504">
                  <a:moveTo>
                    <a:pt x="1632349" y="103124"/>
                  </a:moveTo>
                  <a:lnTo>
                    <a:pt x="1632349" y="0"/>
                  </a:lnTo>
                </a:path>
                <a:path w="4081145" h="103504">
                  <a:moveTo>
                    <a:pt x="2040430" y="103124"/>
                  </a:moveTo>
                  <a:lnTo>
                    <a:pt x="2040430" y="61874"/>
                  </a:lnTo>
                </a:path>
                <a:path w="4081145" h="103504">
                  <a:moveTo>
                    <a:pt x="2448512" y="103124"/>
                  </a:moveTo>
                  <a:lnTo>
                    <a:pt x="2448512" y="0"/>
                  </a:lnTo>
                </a:path>
                <a:path w="4081145" h="103504">
                  <a:moveTo>
                    <a:pt x="2856616" y="103124"/>
                  </a:moveTo>
                  <a:lnTo>
                    <a:pt x="2856616" y="61874"/>
                  </a:lnTo>
                </a:path>
                <a:path w="4081145" h="103504">
                  <a:moveTo>
                    <a:pt x="3264698" y="103124"/>
                  </a:moveTo>
                  <a:lnTo>
                    <a:pt x="3264698" y="0"/>
                  </a:lnTo>
                </a:path>
                <a:path w="4081145" h="103504">
                  <a:moveTo>
                    <a:pt x="3672780" y="103124"/>
                  </a:moveTo>
                  <a:lnTo>
                    <a:pt x="3672780" y="61874"/>
                  </a:lnTo>
                </a:path>
                <a:path w="4081145" h="103504">
                  <a:moveTo>
                    <a:pt x="4080861" y="103124"/>
                  </a:moveTo>
                  <a:lnTo>
                    <a:pt x="4080861" y="0"/>
                  </a:lnTo>
                </a:path>
              </a:pathLst>
            </a:custGeom>
            <a:ln w="11249">
              <a:solidFill>
                <a:srgbClr val="000000"/>
              </a:solidFill>
            </a:ln>
          </p:spPr>
          <p:txBody>
            <a:bodyPr wrap="square" lIns="0" tIns="0" rIns="0" bIns="0" rtlCol="0"/>
            <a:lstStyle/>
            <a:p>
              <a:endParaRPr/>
            </a:p>
          </p:txBody>
        </p:sp>
        <p:sp>
          <p:nvSpPr>
            <p:cNvPr id="115" name="object 115"/>
            <p:cNvSpPr/>
            <p:nvPr/>
          </p:nvSpPr>
          <p:spPr>
            <a:xfrm>
              <a:off x="1152168" y="1417252"/>
              <a:ext cx="4163060" cy="2519680"/>
            </a:xfrm>
            <a:custGeom>
              <a:avLst/>
              <a:gdLst/>
              <a:ahLst/>
              <a:cxnLst/>
              <a:rect l="l" t="t" r="r" b="b"/>
              <a:pathLst>
                <a:path w="4163060" h="2519679">
                  <a:moveTo>
                    <a:pt x="0" y="2519657"/>
                  </a:moveTo>
                  <a:lnTo>
                    <a:pt x="4162491" y="2519657"/>
                  </a:lnTo>
                  <a:lnTo>
                    <a:pt x="4162491" y="0"/>
                  </a:lnTo>
                  <a:lnTo>
                    <a:pt x="0" y="0"/>
                  </a:lnTo>
                  <a:lnTo>
                    <a:pt x="0" y="2519657"/>
                  </a:lnTo>
                  <a:close/>
                </a:path>
              </a:pathLst>
            </a:custGeom>
            <a:ln w="11249">
              <a:solidFill>
                <a:srgbClr val="000000"/>
              </a:solidFill>
            </a:ln>
          </p:spPr>
          <p:txBody>
            <a:bodyPr wrap="square" lIns="0" tIns="0" rIns="0" bIns="0" rtlCol="0"/>
            <a:lstStyle/>
            <a:p>
              <a:endParaRPr/>
            </a:p>
          </p:txBody>
        </p:sp>
        <p:sp>
          <p:nvSpPr>
            <p:cNvPr id="116" name="object 116"/>
            <p:cNvSpPr/>
            <p:nvPr/>
          </p:nvSpPr>
          <p:spPr>
            <a:xfrm>
              <a:off x="5460809" y="3102952"/>
              <a:ext cx="152400" cy="756285"/>
            </a:xfrm>
            <a:custGeom>
              <a:avLst/>
              <a:gdLst/>
              <a:ahLst/>
              <a:cxnLst/>
              <a:rect l="l" t="t" r="r" b="b"/>
              <a:pathLst>
                <a:path w="152400" h="756285">
                  <a:moveTo>
                    <a:pt x="50800" y="603719"/>
                  </a:moveTo>
                  <a:lnTo>
                    <a:pt x="0" y="603719"/>
                  </a:lnTo>
                  <a:lnTo>
                    <a:pt x="76200" y="756119"/>
                  </a:lnTo>
                  <a:lnTo>
                    <a:pt x="139700" y="629119"/>
                  </a:lnTo>
                  <a:lnTo>
                    <a:pt x="50800" y="629119"/>
                  </a:lnTo>
                  <a:lnTo>
                    <a:pt x="50800" y="603719"/>
                  </a:lnTo>
                  <a:close/>
                </a:path>
                <a:path w="152400" h="756285">
                  <a:moveTo>
                    <a:pt x="101600" y="127000"/>
                  </a:moveTo>
                  <a:lnTo>
                    <a:pt x="50800" y="127000"/>
                  </a:lnTo>
                  <a:lnTo>
                    <a:pt x="50800" y="629119"/>
                  </a:lnTo>
                  <a:lnTo>
                    <a:pt x="101600" y="629119"/>
                  </a:lnTo>
                  <a:lnTo>
                    <a:pt x="101600" y="127000"/>
                  </a:lnTo>
                  <a:close/>
                </a:path>
                <a:path w="152400" h="756285">
                  <a:moveTo>
                    <a:pt x="152400" y="603719"/>
                  </a:moveTo>
                  <a:lnTo>
                    <a:pt x="101600" y="603719"/>
                  </a:lnTo>
                  <a:lnTo>
                    <a:pt x="101600" y="629119"/>
                  </a:lnTo>
                  <a:lnTo>
                    <a:pt x="139700" y="629119"/>
                  </a:lnTo>
                  <a:lnTo>
                    <a:pt x="152400" y="603719"/>
                  </a:lnTo>
                  <a:close/>
                </a:path>
                <a:path w="152400" h="756285">
                  <a:moveTo>
                    <a:pt x="76200" y="0"/>
                  </a:moveTo>
                  <a:lnTo>
                    <a:pt x="0" y="152400"/>
                  </a:lnTo>
                  <a:lnTo>
                    <a:pt x="50800" y="152400"/>
                  </a:lnTo>
                  <a:lnTo>
                    <a:pt x="50800" y="127000"/>
                  </a:lnTo>
                  <a:lnTo>
                    <a:pt x="139700" y="127000"/>
                  </a:lnTo>
                  <a:lnTo>
                    <a:pt x="76200" y="0"/>
                  </a:lnTo>
                  <a:close/>
                </a:path>
                <a:path w="152400" h="756285">
                  <a:moveTo>
                    <a:pt x="139700" y="127000"/>
                  </a:moveTo>
                  <a:lnTo>
                    <a:pt x="101600" y="127000"/>
                  </a:lnTo>
                  <a:lnTo>
                    <a:pt x="101600" y="152400"/>
                  </a:lnTo>
                  <a:lnTo>
                    <a:pt x="152400" y="152400"/>
                  </a:lnTo>
                  <a:lnTo>
                    <a:pt x="139700" y="127000"/>
                  </a:lnTo>
                  <a:close/>
                </a:path>
              </a:pathLst>
            </a:custGeom>
            <a:solidFill>
              <a:srgbClr val="C00000"/>
            </a:solidFill>
          </p:spPr>
          <p:txBody>
            <a:bodyPr wrap="square" lIns="0" tIns="0" rIns="0" bIns="0" rtlCol="0"/>
            <a:lstStyle/>
            <a:p>
              <a:endParaRPr/>
            </a:p>
          </p:txBody>
        </p:sp>
        <p:sp>
          <p:nvSpPr>
            <p:cNvPr id="117" name="object 117"/>
            <p:cNvSpPr/>
            <p:nvPr/>
          </p:nvSpPr>
          <p:spPr>
            <a:xfrm>
              <a:off x="5354231" y="3312896"/>
              <a:ext cx="552450" cy="336550"/>
            </a:xfrm>
            <a:custGeom>
              <a:avLst/>
              <a:gdLst/>
              <a:ahLst/>
              <a:cxnLst/>
              <a:rect l="l" t="t" r="r" b="b"/>
              <a:pathLst>
                <a:path w="552450" h="336550">
                  <a:moveTo>
                    <a:pt x="551903" y="0"/>
                  </a:moveTo>
                  <a:lnTo>
                    <a:pt x="0" y="0"/>
                  </a:lnTo>
                  <a:lnTo>
                    <a:pt x="0" y="336232"/>
                  </a:lnTo>
                  <a:lnTo>
                    <a:pt x="551903" y="336232"/>
                  </a:lnTo>
                  <a:lnTo>
                    <a:pt x="551903" y="0"/>
                  </a:lnTo>
                  <a:close/>
                </a:path>
              </a:pathLst>
            </a:custGeom>
            <a:solidFill>
              <a:srgbClr val="FFFFFF"/>
            </a:solidFill>
          </p:spPr>
          <p:txBody>
            <a:bodyPr wrap="square" lIns="0" tIns="0" rIns="0" bIns="0" rtlCol="0"/>
            <a:lstStyle/>
            <a:p>
              <a:endParaRPr/>
            </a:p>
          </p:txBody>
        </p:sp>
      </p:grpSp>
      <p:sp>
        <p:nvSpPr>
          <p:cNvPr id="118" name="object 118"/>
          <p:cNvSpPr txBox="1"/>
          <p:nvPr/>
        </p:nvSpPr>
        <p:spPr>
          <a:xfrm>
            <a:off x="5341530" y="3287267"/>
            <a:ext cx="516890" cy="330200"/>
          </a:xfrm>
          <a:prstGeom prst="rect">
            <a:avLst/>
          </a:prstGeom>
        </p:spPr>
        <p:txBody>
          <a:bodyPr vert="horz" wrap="square" lIns="0" tIns="12700" rIns="0" bIns="0" rtlCol="0">
            <a:spAutoFit/>
          </a:bodyPr>
          <a:lstStyle/>
          <a:p>
            <a:pPr marL="12700">
              <a:lnSpc>
                <a:spcPct val="100000"/>
              </a:lnSpc>
              <a:spcBef>
                <a:spcPts val="100"/>
              </a:spcBef>
            </a:pPr>
            <a:r>
              <a:rPr sz="2000" spc="-155" dirty="0">
                <a:solidFill>
                  <a:srgbClr val="C00000"/>
                </a:solidFill>
                <a:latin typeface="Arial"/>
                <a:cs typeface="Arial"/>
              </a:rPr>
              <a:t>4</a:t>
            </a:r>
            <a:r>
              <a:rPr sz="2000" spc="-85" dirty="0">
                <a:solidFill>
                  <a:srgbClr val="C00000"/>
                </a:solidFill>
                <a:latin typeface="Arial"/>
                <a:cs typeface="Arial"/>
              </a:rPr>
              <a:t>.</a:t>
            </a:r>
            <a:r>
              <a:rPr sz="2000" spc="-120" dirty="0">
                <a:solidFill>
                  <a:srgbClr val="C00000"/>
                </a:solidFill>
                <a:latin typeface="Arial"/>
                <a:cs typeface="Arial"/>
              </a:rPr>
              <a:t>4</a:t>
            </a:r>
            <a:r>
              <a:rPr sz="2000" spc="260" dirty="0">
                <a:solidFill>
                  <a:srgbClr val="C00000"/>
                </a:solidFill>
                <a:latin typeface="Arial"/>
                <a:cs typeface="Arial"/>
              </a:rPr>
              <a:t>×</a:t>
            </a:r>
            <a:endParaRPr sz="2000">
              <a:latin typeface="Arial"/>
              <a:cs typeface="Arial"/>
            </a:endParaRPr>
          </a:p>
        </p:txBody>
      </p:sp>
      <p:sp>
        <p:nvSpPr>
          <p:cNvPr id="119" name="object 119"/>
          <p:cNvSpPr txBox="1"/>
          <p:nvPr/>
        </p:nvSpPr>
        <p:spPr>
          <a:xfrm>
            <a:off x="451510" y="5225296"/>
            <a:ext cx="5212080" cy="1079500"/>
          </a:xfrm>
          <a:prstGeom prst="rect">
            <a:avLst/>
          </a:prstGeom>
        </p:spPr>
        <p:txBody>
          <a:bodyPr vert="horz" wrap="square" lIns="0" tIns="0" rIns="0" bIns="0" rtlCol="0">
            <a:spAutoFit/>
          </a:bodyPr>
          <a:lstStyle/>
          <a:p>
            <a:pPr marL="12700">
              <a:lnSpc>
                <a:spcPts val="2335"/>
              </a:lnSpc>
            </a:pPr>
            <a:r>
              <a:rPr sz="2000" spc="-114" dirty="0">
                <a:latin typeface="Arial"/>
                <a:cs typeface="Arial"/>
              </a:rPr>
              <a:t>4 </a:t>
            </a:r>
            <a:r>
              <a:rPr sz="2000" spc="-170" dirty="0">
                <a:latin typeface="Arial"/>
                <a:cs typeface="Arial"/>
              </a:rPr>
              <a:t>app </a:t>
            </a:r>
            <a:r>
              <a:rPr sz="2000" spc="-95" dirty="0">
                <a:latin typeface="Arial"/>
                <a:cs typeface="Arial"/>
              </a:rPr>
              <a:t>threads </a:t>
            </a:r>
            <a:r>
              <a:rPr sz="2000" spc="-50" dirty="0">
                <a:latin typeface="Arial"/>
                <a:cs typeface="Arial"/>
              </a:rPr>
              <a:t>per</a:t>
            </a:r>
            <a:r>
              <a:rPr sz="2000" spc="-55" dirty="0">
                <a:latin typeface="Arial"/>
                <a:cs typeface="Arial"/>
              </a:rPr>
              <a:t> </a:t>
            </a:r>
            <a:r>
              <a:rPr sz="2000" spc="-90" dirty="0">
                <a:latin typeface="Arial"/>
                <a:cs typeface="Arial"/>
              </a:rPr>
              <a:t>node,</a:t>
            </a:r>
            <a:endParaRPr sz="2000">
              <a:latin typeface="Arial"/>
              <a:cs typeface="Arial"/>
            </a:endParaRPr>
          </a:p>
          <a:p>
            <a:pPr marL="12700">
              <a:lnSpc>
                <a:spcPct val="100000"/>
              </a:lnSpc>
              <a:spcBef>
                <a:spcPts val="600"/>
              </a:spcBef>
            </a:pPr>
            <a:r>
              <a:rPr sz="2000" spc="-100" dirty="0">
                <a:latin typeface="Arial"/>
                <a:cs typeface="Arial"/>
              </a:rPr>
              <a:t>8-bytes </a:t>
            </a:r>
            <a:r>
              <a:rPr sz="2000" spc="-70" dirty="0">
                <a:latin typeface="Arial"/>
                <a:cs typeface="Arial"/>
              </a:rPr>
              <a:t>writes/reads </a:t>
            </a:r>
            <a:r>
              <a:rPr sz="2000" spc="-85" dirty="0">
                <a:latin typeface="Arial"/>
                <a:cs typeface="Arial"/>
              </a:rPr>
              <a:t>(1:1), </a:t>
            </a:r>
            <a:r>
              <a:rPr sz="2000" spc="50" dirty="0">
                <a:latin typeface="Arial"/>
                <a:cs typeface="Arial"/>
              </a:rPr>
              <a:t>No</a:t>
            </a:r>
            <a:r>
              <a:rPr sz="2000" spc="20" dirty="0">
                <a:latin typeface="Arial"/>
                <a:cs typeface="Arial"/>
              </a:rPr>
              <a:t> </a:t>
            </a:r>
            <a:r>
              <a:rPr sz="2000" spc="-60" dirty="0">
                <a:latin typeface="Arial"/>
                <a:cs typeface="Arial"/>
              </a:rPr>
              <a:t>locality</a:t>
            </a:r>
            <a:endParaRPr sz="2000">
              <a:latin typeface="Arial"/>
              <a:cs typeface="Arial"/>
            </a:endParaRPr>
          </a:p>
          <a:p>
            <a:pPr marL="12700">
              <a:lnSpc>
                <a:spcPct val="100000"/>
              </a:lnSpc>
              <a:spcBef>
                <a:spcPts val="600"/>
              </a:spcBef>
            </a:pPr>
            <a:r>
              <a:rPr sz="2000" spc="-135" dirty="0">
                <a:latin typeface="Arial"/>
                <a:cs typeface="Arial"/>
              </a:rPr>
              <a:t>8GB </a:t>
            </a:r>
            <a:r>
              <a:rPr sz="2000" spc="-55" dirty="0">
                <a:latin typeface="Arial"/>
                <a:cs typeface="Arial"/>
              </a:rPr>
              <a:t>working </a:t>
            </a:r>
            <a:r>
              <a:rPr sz="2000" spc="-100" dirty="0">
                <a:latin typeface="Arial"/>
                <a:cs typeface="Arial"/>
              </a:rPr>
              <a:t>set, </a:t>
            </a:r>
            <a:r>
              <a:rPr sz="2000" spc="-135" dirty="0">
                <a:latin typeface="Arial"/>
                <a:cs typeface="Arial"/>
              </a:rPr>
              <a:t>1GB </a:t>
            </a:r>
            <a:r>
              <a:rPr sz="2000" spc="-145" dirty="0">
                <a:latin typeface="Arial"/>
                <a:cs typeface="Arial"/>
              </a:rPr>
              <a:t>cache, </a:t>
            </a:r>
            <a:r>
              <a:rPr sz="2000" spc="-130" dirty="0">
                <a:latin typeface="Arial"/>
                <a:cs typeface="Arial"/>
              </a:rPr>
              <a:t>250MB shared</a:t>
            </a:r>
            <a:r>
              <a:rPr sz="2000" spc="-125" dirty="0">
                <a:latin typeface="Arial"/>
                <a:cs typeface="Arial"/>
              </a:rPr>
              <a:t> </a:t>
            </a:r>
            <a:r>
              <a:rPr sz="2000" spc="-170" dirty="0">
                <a:latin typeface="Arial"/>
                <a:cs typeface="Arial"/>
              </a:rPr>
              <a:t>areas</a:t>
            </a:r>
            <a:endParaRPr sz="2000">
              <a:latin typeface="Arial"/>
              <a:cs typeface="Arial"/>
            </a:endParaRPr>
          </a:p>
        </p:txBody>
      </p:sp>
      <p:pic>
        <p:nvPicPr>
          <p:cNvPr id="121" name="图片 120">
            <a:extLst>
              <a:ext uri="{FF2B5EF4-FFF2-40B4-BE49-F238E27FC236}">
                <a16:creationId xmlns:a16="http://schemas.microsoft.com/office/drawing/2014/main" id="{9AFB12C7-5B8F-4D42-A29C-2DEF2BE28531}"/>
              </a:ext>
            </a:extLst>
          </p:cNvPr>
          <p:cNvPicPr>
            <a:picLocks noChangeAspect="1"/>
          </p:cNvPicPr>
          <p:nvPr/>
        </p:nvPicPr>
        <p:blipFill>
          <a:blip r:embed="rId10"/>
          <a:stretch>
            <a:fillRect/>
          </a:stretch>
        </p:blipFill>
        <p:spPr>
          <a:xfrm>
            <a:off x="9067800" y="152400"/>
            <a:ext cx="2800350" cy="9434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166235" cy="635000"/>
          </a:xfrm>
          <a:prstGeom prst="rect">
            <a:avLst/>
          </a:prstGeom>
        </p:spPr>
        <p:txBody>
          <a:bodyPr vert="horz" wrap="square" lIns="0" tIns="12700" rIns="0" bIns="0" rtlCol="0">
            <a:spAutoFit/>
          </a:bodyPr>
          <a:lstStyle/>
          <a:p>
            <a:pPr marL="12700">
              <a:lnSpc>
                <a:spcPct val="100000"/>
              </a:lnSpc>
              <a:spcBef>
                <a:spcPts val="100"/>
              </a:spcBef>
            </a:pPr>
            <a:r>
              <a:rPr spc="-30" dirty="0"/>
              <a:t>Micro</a:t>
            </a:r>
            <a:r>
              <a:rPr spc="-165" dirty="0"/>
              <a:t> </a:t>
            </a:r>
            <a:r>
              <a:rPr spc="-125" dirty="0"/>
              <a:t>Benchmarks</a:t>
            </a:r>
          </a:p>
        </p:txBody>
      </p:sp>
      <p:sp>
        <p:nvSpPr>
          <p:cNvPr id="3" name="object 3"/>
          <p:cNvSpPr txBox="1"/>
          <p:nvPr/>
        </p:nvSpPr>
        <p:spPr>
          <a:xfrm>
            <a:off x="2105139" y="4559300"/>
            <a:ext cx="1931035"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Arial"/>
                <a:cs typeface="Arial"/>
              </a:rPr>
              <a:t>(A)</a:t>
            </a:r>
            <a:r>
              <a:rPr sz="2400" spc="-380" dirty="0">
                <a:latin typeface="Arial"/>
                <a:cs typeface="Arial"/>
              </a:rPr>
              <a:t> </a:t>
            </a:r>
            <a:r>
              <a:rPr sz="2400" spc="-80" dirty="0">
                <a:latin typeface="Arial"/>
                <a:cs typeface="Arial"/>
              </a:rPr>
              <a:t>Throughput</a:t>
            </a:r>
            <a:endParaRPr sz="2400">
              <a:latin typeface="Arial"/>
              <a:cs typeface="Arial"/>
            </a:endParaRPr>
          </a:p>
        </p:txBody>
      </p:sp>
      <p:grpSp>
        <p:nvGrpSpPr>
          <p:cNvPr id="4" name="object 4"/>
          <p:cNvGrpSpPr/>
          <p:nvPr/>
        </p:nvGrpSpPr>
        <p:grpSpPr>
          <a:xfrm>
            <a:off x="1090203" y="1411537"/>
            <a:ext cx="4230370" cy="2531110"/>
            <a:chOff x="1090203" y="1411537"/>
            <a:chExt cx="4230370" cy="2531110"/>
          </a:xfrm>
        </p:grpSpPr>
        <p:sp>
          <p:nvSpPr>
            <p:cNvPr id="5" name="object 5"/>
            <p:cNvSpPr/>
            <p:nvPr/>
          </p:nvSpPr>
          <p:spPr>
            <a:xfrm>
              <a:off x="1968342" y="2780220"/>
              <a:ext cx="3265170" cy="1156970"/>
            </a:xfrm>
            <a:custGeom>
              <a:avLst/>
              <a:gdLst/>
              <a:ahLst/>
              <a:cxnLst/>
              <a:rect l="l" t="t" r="r" b="b"/>
              <a:pathLst>
                <a:path w="3265170" h="1156970">
                  <a:moveTo>
                    <a:pt x="0" y="0"/>
                  </a:moveTo>
                  <a:lnTo>
                    <a:pt x="0" y="1156689"/>
                  </a:lnTo>
                </a:path>
                <a:path w="3265170" h="1156970">
                  <a:moveTo>
                    <a:pt x="816174" y="247522"/>
                  </a:moveTo>
                  <a:lnTo>
                    <a:pt x="816174" y="1156689"/>
                  </a:lnTo>
                </a:path>
                <a:path w="3265170" h="1156970">
                  <a:moveTo>
                    <a:pt x="1632337" y="493420"/>
                  </a:moveTo>
                  <a:lnTo>
                    <a:pt x="1632337" y="1156689"/>
                  </a:lnTo>
                </a:path>
                <a:path w="3265170" h="1156970">
                  <a:moveTo>
                    <a:pt x="2448523" y="649439"/>
                  </a:moveTo>
                  <a:lnTo>
                    <a:pt x="2448523" y="1156689"/>
                  </a:lnTo>
                </a:path>
                <a:path w="3265170" h="1156970">
                  <a:moveTo>
                    <a:pt x="3264687" y="765975"/>
                  </a:moveTo>
                  <a:lnTo>
                    <a:pt x="3264687" y="1156689"/>
                  </a:lnTo>
                </a:path>
              </a:pathLst>
            </a:custGeom>
            <a:ln w="11249">
              <a:solidFill>
                <a:srgbClr val="000000"/>
              </a:solidFill>
              <a:prstDash val="dot"/>
            </a:ln>
          </p:spPr>
          <p:txBody>
            <a:bodyPr wrap="square" lIns="0" tIns="0" rIns="0" bIns="0" rtlCol="0"/>
            <a:lstStyle/>
            <a:p>
              <a:endParaRPr/>
            </a:p>
          </p:txBody>
        </p:sp>
        <p:sp>
          <p:nvSpPr>
            <p:cNvPr id="6" name="object 6"/>
            <p:cNvSpPr/>
            <p:nvPr/>
          </p:nvSpPr>
          <p:spPr>
            <a:xfrm>
              <a:off x="1152168" y="3600956"/>
              <a:ext cx="4163060" cy="0"/>
            </a:xfrm>
            <a:custGeom>
              <a:avLst/>
              <a:gdLst/>
              <a:ahLst/>
              <a:cxnLst/>
              <a:rect l="l" t="t" r="r" b="b"/>
              <a:pathLst>
                <a:path w="416306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7" name="object 7"/>
            <p:cNvSpPr/>
            <p:nvPr/>
          </p:nvSpPr>
          <p:spPr>
            <a:xfrm>
              <a:off x="1152168" y="3265000"/>
              <a:ext cx="2800985" cy="0"/>
            </a:xfrm>
            <a:custGeom>
              <a:avLst/>
              <a:gdLst/>
              <a:ahLst/>
              <a:cxnLst/>
              <a:rect l="l" t="t" r="r" b="b"/>
              <a:pathLst>
                <a:path w="2800985">
                  <a:moveTo>
                    <a:pt x="0" y="0"/>
                  </a:moveTo>
                  <a:lnTo>
                    <a:pt x="2392274" y="0"/>
                  </a:lnTo>
                </a:path>
                <a:path w="2800985">
                  <a:moveTo>
                    <a:pt x="2504784" y="0"/>
                  </a:moveTo>
                  <a:lnTo>
                    <a:pt x="2800363" y="0"/>
                  </a:lnTo>
                </a:path>
              </a:pathLst>
            </a:custGeom>
            <a:ln w="11249">
              <a:solidFill>
                <a:srgbClr val="000000"/>
              </a:solidFill>
              <a:prstDash val="dot"/>
            </a:ln>
          </p:spPr>
          <p:txBody>
            <a:bodyPr wrap="square" lIns="0" tIns="0" rIns="0" bIns="0" rtlCol="0"/>
            <a:lstStyle/>
            <a:p>
              <a:endParaRPr/>
            </a:p>
          </p:txBody>
        </p:sp>
        <p:sp>
          <p:nvSpPr>
            <p:cNvPr id="8" name="object 8"/>
            <p:cNvSpPr/>
            <p:nvPr/>
          </p:nvSpPr>
          <p:spPr>
            <a:xfrm>
              <a:off x="4416866" y="3178657"/>
              <a:ext cx="0" cy="139065"/>
            </a:xfrm>
            <a:custGeom>
              <a:avLst/>
              <a:gdLst/>
              <a:ahLst/>
              <a:cxnLst/>
              <a:rect l="l" t="t" r="r" b="b"/>
              <a:pathLst>
                <a:path h="139064">
                  <a:moveTo>
                    <a:pt x="0" y="0"/>
                  </a:moveTo>
                  <a:lnTo>
                    <a:pt x="0" y="138506"/>
                  </a:lnTo>
                </a:path>
              </a:pathLst>
            </a:custGeom>
            <a:ln w="11249">
              <a:solidFill>
                <a:srgbClr val="000000"/>
              </a:solidFill>
              <a:prstDash val="dot"/>
            </a:ln>
          </p:spPr>
          <p:txBody>
            <a:bodyPr wrap="square" lIns="0" tIns="0" rIns="0" bIns="0" rtlCol="0"/>
            <a:lstStyle/>
            <a:p>
              <a:endParaRPr/>
            </a:p>
          </p:txBody>
        </p:sp>
        <p:sp>
          <p:nvSpPr>
            <p:cNvPr id="9" name="object 9"/>
            <p:cNvSpPr/>
            <p:nvPr/>
          </p:nvSpPr>
          <p:spPr>
            <a:xfrm>
              <a:off x="1152168" y="2929047"/>
              <a:ext cx="4163060" cy="336550"/>
            </a:xfrm>
            <a:custGeom>
              <a:avLst/>
              <a:gdLst/>
              <a:ahLst/>
              <a:cxnLst/>
              <a:rect l="l" t="t" r="r" b="b"/>
              <a:pathLst>
                <a:path w="4163060" h="336550">
                  <a:moveTo>
                    <a:pt x="2912873" y="335953"/>
                  </a:moveTo>
                  <a:lnTo>
                    <a:pt x="4024631" y="335953"/>
                  </a:lnTo>
                </a:path>
                <a:path w="4163060" h="336550">
                  <a:moveTo>
                    <a:pt x="4137127" y="335953"/>
                  </a:moveTo>
                  <a:lnTo>
                    <a:pt x="4162491" y="335953"/>
                  </a:lnTo>
                </a:path>
                <a:path w="4163060" h="336550">
                  <a:moveTo>
                    <a:pt x="0" y="0"/>
                  </a:moveTo>
                  <a:lnTo>
                    <a:pt x="1576096" y="0"/>
                  </a:lnTo>
                </a:path>
              </a:pathLst>
            </a:custGeom>
            <a:ln w="11249">
              <a:solidFill>
                <a:srgbClr val="000000"/>
              </a:solidFill>
              <a:prstDash val="dot"/>
            </a:ln>
          </p:spPr>
          <p:txBody>
            <a:bodyPr wrap="square" lIns="0" tIns="0" rIns="0" bIns="0" rtlCol="0"/>
            <a:lstStyle/>
            <a:p>
              <a:endParaRPr/>
            </a:p>
          </p:txBody>
        </p:sp>
        <p:sp>
          <p:nvSpPr>
            <p:cNvPr id="10" name="object 10"/>
            <p:cNvSpPr/>
            <p:nvPr/>
          </p:nvSpPr>
          <p:spPr>
            <a:xfrm>
              <a:off x="3600680" y="1417252"/>
              <a:ext cx="1632585" cy="1798320"/>
            </a:xfrm>
            <a:custGeom>
              <a:avLst/>
              <a:gdLst/>
              <a:ahLst/>
              <a:cxnLst/>
              <a:rect l="l" t="t" r="r" b="b"/>
              <a:pathLst>
                <a:path w="1632585" h="1798320">
                  <a:moveTo>
                    <a:pt x="0" y="1505195"/>
                  </a:moveTo>
                  <a:lnTo>
                    <a:pt x="0" y="1743891"/>
                  </a:lnTo>
                </a:path>
                <a:path w="1632585" h="1798320">
                  <a:moveTo>
                    <a:pt x="816185" y="0"/>
                  </a:moveTo>
                  <a:lnTo>
                    <a:pt x="816185" y="1648908"/>
                  </a:lnTo>
                </a:path>
                <a:path w="1632585" h="1798320">
                  <a:moveTo>
                    <a:pt x="1632349" y="0"/>
                  </a:moveTo>
                  <a:lnTo>
                    <a:pt x="1632349" y="1798082"/>
                  </a:lnTo>
                </a:path>
              </a:pathLst>
            </a:custGeom>
            <a:ln w="11249">
              <a:solidFill>
                <a:srgbClr val="000000"/>
              </a:solidFill>
              <a:prstDash val="dot"/>
            </a:ln>
          </p:spPr>
          <p:txBody>
            <a:bodyPr wrap="square" lIns="0" tIns="0" rIns="0" bIns="0" rtlCol="0"/>
            <a:lstStyle/>
            <a:p>
              <a:endParaRPr/>
            </a:p>
          </p:txBody>
        </p:sp>
        <p:sp>
          <p:nvSpPr>
            <p:cNvPr id="11" name="object 11"/>
            <p:cNvSpPr/>
            <p:nvPr/>
          </p:nvSpPr>
          <p:spPr>
            <a:xfrm>
              <a:off x="1152168" y="2593093"/>
              <a:ext cx="4163060" cy="336550"/>
            </a:xfrm>
            <a:custGeom>
              <a:avLst/>
              <a:gdLst/>
              <a:ahLst/>
              <a:cxnLst/>
              <a:rect l="l" t="t" r="r" b="b"/>
              <a:pathLst>
                <a:path w="4163060" h="336550">
                  <a:moveTo>
                    <a:pt x="1688605" y="335953"/>
                  </a:moveTo>
                  <a:lnTo>
                    <a:pt x="4162491" y="335953"/>
                  </a:lnTo>
                </a:path>
                <a:path w="4163060" h="336550">
                  <a:moveTo>
                    <a:pt x="0" y="0"/>
                  </a:moveTo>
                  <a:lnTo>
                    <a:pt x="351842" y="0"/>
                  </a:lnTo>
                </a:path>
              </a:pathLst>
            </a:custGeom>
            <a:ln w="11249">
              <a:solidFill>
                <a:srgbClr val="000000"/>
              </a:solidFill>
              <a:prstDash val="dot"/>
            </a:ln>
          </p:spPr>
          <p:txBody>
            <a:bodyPr wrap="square" lIns="0" tIns="0" rIns="0" bIns="0" rtlCol="0"/>
            <a:lstStyle/>
            <a:p>
              <a:endParaRPr/>
            </a:p>
          </p:txBody>
        </p:sp>
        <p:sp>
          <p:nvSpPr>
            <p:cNvPr id="12" name="object 12"/>
            <p:cNvSpPr/>
            <p:nvPr/>
          </p:nvSpPr>
          <p:spPr>
            <a:xfrm>
              <a:off x="1968342" y="2511044"/>
              <a:ext cx="0" cy="156845"/>
            </a:xfrm>
            <a:custGeom>
              <a:avLst/>
              <a:gdLst/>
              <a:ahLst/>
              <a:cxnLst/>
              <a:rect l="l" t="t" r="r" b="b"/>
              <a:pathLst>
                <a:path h="156844">
                  <a:moveTo>
                    <a:pt x="0" y="0"/>
                  </a:moveTo>
                  <a:lnTo>
                    <a:pt x="0" y="156679"/>
                  </a:lnTo>
                </a:path>
              </a:pathLst>
            </a:custGeom>
            <a:ln w="11249">
              <a:solidFill>
                <a:srgbClr val="000000"/>
              </a:solidFill>
              <a:prstDash val="dot"/>
            </a:ln>
          </p:spPr>
          <p:txBody>
            <a:bodyPr wrap="square" lIns="0" tIns="0" rIns="0" bIns="0" rtlCol="0"/>
            <a:lstStyle/>
            <a:p>
              <a:endParaRPr/>
            </a:p>
          </p:txBody>
        </p:sp>
        <p:sp>
          <p:nvSpPr>
            <p:cNvPr id="13" name="object 13"/>
            <p:cNvSpPr/>
            <p:nvPr/>
          </p:nvSpPr>
          <p:spPr>
            <a:xfrm>
              <a:off x="1616506" y="2593093"/>
              <a:ext cx="1111885" cy="0"/>
            </a:xfrm>
            <a:custGeom>
              <a:avLst/>
              <a:gdLst/>
              <a:ahLst/>
              <a:cxnLst/>
              <a:rect l="l" t="t" r="r" b="b"/>
              <a:pathLst>
                <a:path w="1111885">
                  <a:moveTo>
                    <a:pt x="0" y="0"/>
                  </a:moveTo>
                  <a:lnTo>
                    <a:pt x="1111758" y="0"/>
                  </a:lnTo>
                </a:path>
              </a:pathLst>
            </a:custGeom>
            <a:ln w="11249">
              <a:solidFill>
                <a:srgbClr val="000000"/>
              </a:solidFill>
              <a:prstDash val="dot"/>
            </a:ln>
          </p:spPr>
          <p:txBody>
            <a:bodyPr wrap="square" lIns="0" tIns="0" rIns="0" bIns="0" rtlCol="0"/>
            <a:lstStyle/>
            <a:p>
              <a:endParaRPr/>
            </a:p>
          </p:txBody>
        </p:sp>
        <p:sp>
          <p:nvSpPr>
            <p:cNvPr id="14" name="object 14"/>
            <p:cNvSpPr/>
            <p:nvPr/>
          </p:nvSpPr>
          <p:spPr>
            <a:xfrm>
              <a:off x="3600680" y="1417252"/>
              <a:ext cx="0" cy="1393190"/>
            </a:xfrm>
            <a:custGeom>
              <a:avLst/>
              <a:gdLst/>
              <a:ahLst/>
              <a:cxnLst/>
              <a:rect l="l" t="t" r="r" b="b"/>
              <a:pathLst>
                <a:path h="1393189">
                  <a:moveTo>
                    <a:pt x="0" y="0"/>
                  </a:moveTo>
                  <a:lnTo>
                    <a:pt x="0" y="1392685"/>
                  </a:lnTo>
                </a:path>
              </a:pathLst>
            </a:custGeom>
            <a:ln w="11249">
              <a:solidFill>
                <a:srgbClr val="000000"/>
              </a:solidFill>
              <a:prstDash val="dot"/>
            </a:ln>
          </p:spPr>
          <p:txBody>
            <a:bodyPr wrap="square" lIns="0" tIns="0" rIns="0" bIns="0" rtlCol="0"/>
            <a:lstStyle/>
            <a:p>
              <a:endParaRPr/>
            </a:p>
          </p:txBody>
        </p:sp>
        <p:sp>
          <p:nvSpPr>
            <p:cNvPr id="15" name="object 15"/>
            <p:cNvSpPr/>
            <p:nvPr/>
          </p:nvSpPr>
          <p:spPr>
            <a:xfrm>
              <a:off x="2840774" y="2593093"/>
              <a:ext cx="2473960" cy="0"/>
            </a:xfrm>
            <a:custGeom>
              <a:avLst/>
              <a:gdLst/>
              <a:ahLst/>
              <a:cxnLst/>
              <a:rect l="l" t="t" r="r" b="b"/>
              <a:pathLst>
                <a:path w="2473960">
                  <a:moveTo>
                    <a:pt x="0" y="0"/>
                  </a:moveTo>
                  <a:lnTo>
                    <a:pt x="2473885" y="0"/>
                  </a:lnTo>
                </a:path>
              </a:pathLst>
            </a:custGeom>
            <a:ln w="11249">
              <a:solidFill>
                <a:srgbClr val="000000"/>
              </a:solidFill>
              <a:prstDash val="dot"/>
            </a:ln>
          </p:spPr>
          <p:txBody>
            <a:bodyPr wrap="square" lIns="0" tIns="0" rIns="0" bIns="0" rtlCol="0"/>
            <a:lstStyle/>
            <a:p>
              <a:endParaRPr/>
            </a:p>
          </p:txBody>
        </p:sp>
        <p:sp>
          <p:nvSpPr>
            <p:cNvPr id="16" name="object 16"/>
            <p:cNvSpPr/>
            <p:nvPr/>
          </p:nvSpPr>
          <p:spPr>
            <a:xfrm>
              <a:off x="1968342" y="1417252"/>
              <a:ext cx="816610" cy="1136015"/>
            </a:xfrm>
            <a:custGeom>
              <a:avLst/>
              <a:gdLst/>
              <a:ahLst/>
              <a:cxnLst/>
              <a:rect l="l" t="t" r="r" b="b"/>
              <a:pathLst>
                <a:path w="816610" h="1136014">
                  <a:moveTo>
                    <a:pt x="0" y="0"/>
                  </a:moveTo>
                  <a:lnTo>
                    <a:pt x="0" y="981294"/>
                  </a:lnTo>
                </a:path>
                <a:path w="816610" h="1136014">
                  <a:moveTo>
                    <a:pt x="816174" y="0"/>
                  </a:moveTo>
                  <a:lnTo>
                    <a:pt x="816174" y="1135688"/>
                  </a:lnTo>
                </a:path>
              </a:pathLst>
            </a:custGeom>
            <a:ln w="11249">
              <a:solidFill>
                <a:srgbClr val="000000"/>
              </a:solidFill>
              <a:prstDash val="dot"/>
            </a:ln>
          </p:spPr>
          <p:txBody>
            <a:bodyPr wrap="square" lIns="0" tIns="0" rIns="0" bIns="0" rtlCol="0"/>
            <a:lstStyle/>
            <a:p>
              <a:endParaRPr/>
            </a:p>
          </p:txBody>
        </p:sp>
        <p:sp>
          <p:nvSpPr>
            <p:cNvPr id="17" name="object 17"/>
            <p:cNvSpPr/>
            <p:nvPr/>
          </p:nvSpPr>
          <p:spPr>
            <a:xfrm>
              <a:off x="1208418" y="2257131"/>
              <a:ext cx="4106545" cy="0"/>
            </a:xfrm>
            <a:custGeom>
              <a:avLst/>
              <a:gdLst/>
              <a:ahLst/>
              <a:cxnLst/>
              <a:rect l="l" t="t" r="r" b="b"/>
              <a:pathLst>
                <a:path w="4106545">
                  <a:moveTo>
                    <a:pt x="0" y="0"/>
                  </a:moveTo>
                  <a:lnTo>
                    <a:pt x="1588006" y="0"/>
                  </a:lnTo>
                </a:path>
                <a:path w="4106545">
                  <a:moveTo>
                    <a:pt x="1700503" y="0"/>
                  </a:moveTo>
                  <a:lnTo>
                    <a:pt x="4106240" y="0"/>
                  </a:lnTo>
                </a:path>
              </a:pathLst>
            </a:custGeom>
            <a:ln w="11249">
              <a:solidFill>
                <a:srgbClr val="000000"/>
              </a:solidFill>
              <a:prstDash val="dot"/>
            </a:ln>
          </p:spPr>
          <p:txBody>
            <a:bodyPr wrap="square" lIns="0" tIns="0" rIns="0" bIns="0" rtlCol="0"/>
            <a:lstStyle/>
            <a:p>
              <a:endParaRPr/>
            </a:p>
          </p:txBody>
        </p:sp>
        <p:sp>
          <p:nvSpPr>
            <p:cNvPr id="18" name="object 18"/>
            <p:cNvSpPr/>
            <p:nvPr/>
          </p:nvSpPr>
          <p:spPr>
            <a:xfrm>
              <a:off x="1152168" y="1585237"/>
              <a:ext cx="4163060" cy="336550"/>
            </a:xfrm>
            <a:custGeom>
              <a:avLst/>
              <a:gdLst/>
              <a:ahLst/>
              <a:cxnLst/>
              <a:rect l="l" t="t" r="r" b="b"/>
              <a:pathLst>
                <a:path w="4163060" h="336550">
                  <a:moveTo>
                    <a:pt x="0" y="335946"/>
                  </a:moveTo>
                  <a:lnTo>
                    <a:pt x="4162491" y="335946"/>
                  </a:lnTo>
                </a:path>
                <a:path w="4163060" h="33655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19" name="object 19"/>
            <p:cNvSpPr/>
            <p:nvPr/>
          </p:nvSpPr>
          <p:spPr>
            <a:xfrm>
              <a:off x="1152168" y="3838358"/>
              <a:ext cx="4081145" cy="635"/>
            </a:xfrm>
            <a:custGeom>
              <a:avLst/>
              <a:gdLst/>
              <a:ahLst/>
              <a:cxnLst/>
              <a:rect l="l" t="t" r="r" b="b"/>
              <a:pathLst>
                <a:path w="4081145" h="635">
                  <a:moveTo>
                    <a:pt x="-5624" y="228"/>
                  </a:moveTo>
                  <a:lnTo>
                    <a:pt x="4086486" y="228"/>
                  </a:lnTo>
                </a:path>
              </a:pathLst>
            </a:custGeom>
            <a:ln w="11706">
              <a:solidFill>
                <a:srgbClr val="000000"/>
              </a:solidFill>
            </a:ln>
          </p:spPr>
          <p:txBody>
            <a:bodyPr wrap="square" lIns="0" tIns="0" rIns="0" bIns="0" rtlCol="0"/>
            <a:lstStyle/>
            <a:p>
              <a:endParaRPr/>
            </a:p>
          </p:txBody>
        </p:sp>
        <p:sp>
          <p:nvSpPr>
            <p:cNvPr id="20" name="object 20"/>
            <p:cNvSpPr/>
            <p:nvPr/>
          </p:nvSpPr>
          <p:spPr>
            <a:xfrm>
              <a:off x="1090293" y="3776939"/>
              <a:ext cx="123749" cy="123749"/>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1498379" y="3776957"/>
              <a:ext cx="123749" cy="123749"/>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906467" y="3776915"/>
              <a:ext cx="123749" cy="123749"/>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2314556" y="3776762"/>
              <a:ext cx="123749" cy="12374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722642" y="3776503"/>
              <a:ext cx="123749" cy="123749"/>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130724" y="3776625"/>
              <a:ext cx="123749" cy="123749"/>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538828" y="3776687"/>
              <a:ext cx="123749" cy="123749"/>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3946909" y="3776933"/>
              <a:ext cx="123749" cy="123749"/>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4354991" y="3776915"/>
              <a:ext cx="123749" cy="123749"/>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763073" y="3776775"/>
              <a:ext cx="123749" cy="123749"/>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5171154" y="3776483"/>
              <a:ext cx="123749" cy="123749"/>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2784517" y="2665450"/>
              <a:ext cx="2448560" cy="768350"/>
            </a:xfrm>
            <a:custGeom>
              <a:avLst/>
              <a:gdLst/>
              <a:ahLst/>
              <a:cxnLst/>
              <a:rect l="l" t="t" r="r" b="b"/>
              <a:pathLst>
                <a:path w="2448560" h="768350">
                  <a:moveTo>
                    <a:pt x="0" y="0"/>
                  </a:moveTo>
                  <a:lnTo>
                    <a:pt x="0" y="249796"/>
                  </a:lnTo>
                </a:path>
                <a:path w="2448560" h="768350">
                  <a:moveTo>
                    <a:pt x="2448512" y="662393"/>
                  </a:moveTo>
                  <a:lnTo>
                    <a:pt x="2448512" y="768248"/>
                  </a:lnTo>
                </a:path>
              </a:pathLst>
            </a:custGeom>
            <a:ln w="11249">
              <a:solidFill>
                <a:srgbClr val="000000"/>
              </a:solidFill>
              <a:prstDash val="dot"/>
            </a:ln>
          </p:spPr>
          <p:txBody>
            <a:bodyPr wrap="square" lIns="0" tIns="0" rIns="0" bIns="0" rtlCol="0"/>
            <a:lstStyle/>
            <a:p>
              <a:endParaRPr/>
            </a:p>
          </p:txBody>
        </p:sp>
        <p:sp>
          <p:nvSpPr>
            <p:cNvPr id="32" name="object 32"/>
            <p:cNvSpPr/>
            <p:nvPr/>
          </p:nvSpPr>
          <p:spPr>
            <a:xfrm>
              <a:off x="1152168" y="1699897"/>
              <a:ext cx="4081145" cy="2085975"/>
            </a:xfrm>
            <a:custGeom>
              <a:avLst/>
              <a:gdLst/>
              <a:ahLst/>
              <a:cxnLst/>
              <a:rect l="l" t="t" r="r" b="b"/>
              <a:pathLst>
                <a:path w="4081145" h="2085975">
                  <a:moveTo>
                    <a:pt x="0" y="0"/>
                  </a:moveTo>
                  <a:lnTo>
                    <a:pt x="408086" y="1166672"/>
                  </a:lnTo>
                  <a:lnTo>
                    <a:pt x="816174" y="1652383"/>
                  </a:lnTo>
                  <a:lnTo>
                    <a:pt x="1224263" y="1795633"/>
                  </a:lnTo>
                  <a:lnTo>
                    <a:pt x="1632349" y="1895328"/>
                  </a:lnTo>
                  <a:lnTo>
                    <a:pt x="2040430" y="1991617"/>
                  </a:lnTo>
                  <a:lnTo>
                    <a:pt x="2448512" y="2017525"/>
                  </a:lnTo>
                  <a:lnTo>
                    <a:pt x="2856616" y="2056680"/>
                  </a:lnTo>
                  <a:lnTo>
                    <a:pt x="3264698" y="2068506"/>
                  </a:lnTo>
                  <a:lnTo>
                    <a:pt x="3672780" y="2081700"/>
                  </a:lnTo>
                  <a:lnTo>
                    <a:pt x="4080861" y="2085691"/>
                  </a:lnTo>
                </a:path>
              </a:pathLst>
            </a:custGeom>
            <a:ln w="11249">
              <a:solidFill>
                <a:srgbClr val="000000"/>
              </a:solidFill>
            </a:ln>
          </p:spPr>
          <p:txBody>
            <a:bodyPr wrap="square" lIns="0" tIns="0" rIns="0" bIns="0" rtlCol="0"/>
            <a:lstStyle/>
            <a:p>
              <a:endParaRPr/>
            </a:p>
          </p:txBody>
        </p:sp>
        <p:sp>
          <p:nvSpPr>
            <p:cNvPr id="33" name="object 33"/>
            <p:cNvSpPr/>
            <p:nvPr/>
          </p:nvSpPr>
          <p:spPr>
            <a:xfrm>
              <a:off x="1097828" y="1638022"/>
              <a:ext cx="108679" cy="95624"/>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1505916" y="2804694"/>
              <a:ext cx="108677" cy="95624"/>
            </a:xfrm>
            <a:prstGeom prst="rect">
              <a:avLst/>
            </a:prstGeom>
            <a:blipFill>
              <a:blip r:embed="rId6" cstate="print"/>
              <a:stretch>
                <a:fillRect/>
              </a:stretch>
            </a:blipFill>
          </p:spPr>
          <p:txBody>
            <a:bodyPr wrap="square" lIns="0" tIns="0" rIns="0" bIns="0" rtlCol="0"/>
            <a:lstStyle/>
            <a:p>
              <a:endParaRPr/>
            </a:p>
          </p:txBody>
        </p:sp>
        <p:sp>
          <p:nvSpPr>
            <p:cNvPr id="35" name="object 35"/>
            <p:cNvSpPr/>
            <p:nvPr/>
          </p:nvSpPr>
          <p:spPr>
            <a:xfrm>
              <a:off x="1914003" y="3290405"/>
              <a:ext cx="108679" cy="95624"/>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2322091" y="3433656"/>
              <a:ext cx="108677" cy="95624"/>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2730179" y="3533350"/>
              <a:ext cx="108674" cy="956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3138261" y="3629639"/>
              <a:ext cx="108674" cy="95624"/>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3546343" y="3655548"/>
              <a:ext cx="108697" cy="95627"/>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3954447" y="3694702"/>
              <a:ext cx="108674" cy="9562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4362529" y="3706528"/>
              <a:ext cx="108674" cy="95624"/>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4770610" y="3719722"/>
              <a:ext cx="108674" cy="95624"/>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5178692" y="3723714"/>
              <a:ext cx="108697" cy="95624"/>
            </a:xfrm>
            <a:prstGeom prst="rect">
              <a:avLst/>
            </a:prstGeom>
            <a:blipFill>
              <a:blip r:embed="rId8" cstate="print"/>
              <a:stretch>
                <a:fillRect/>
              </a:stretch>
            </a:blipFill>
          </p:spPr>
          <p:txBody>
            <a:bodyPr wrap="square" lIns="0" tIns="0" rIns="0" bIns="0" rtlCol="0"/>
            <a:lstStyle/>
            <a:p>
              <a:endParaRPr/>
            </a:p>
          </p:txBody>
        </p:sp>
        <p:sp>
          <p:nvSpPr>
            <p:cNvPr id="44" name="object 44"/>
            <p:cNvSpPr/>
            <p:nvPr/>
          </p:nvSpPr>
          <p:spPr>
            <a:xfrm>
              <a:off x="1152168" y="2212378"/>
              <a:ext cx="4081145" cy="1277620"/>
            </a:xfrm>
            <a:custGeom>
              <a:avLst/>
              <a:gdLst/>
              <a:ahLst/>
              <a:cxnLst/>
              <a:rect l="l" t="t" r="r" b="b"/>
              <a:pathLst>
                <a:path w="4081145" h="1277620">
                  <a:moveTo>
                    <a:pt x="0" y="0"/>
                  </a:moveTo>
                  <a:lnTo>
                    <a:pt x="408086" y="377618"/>
                  </a:lnTo>
                  <a:lnTo>
                    <a:pt x="816174" y="511588"/>
                  </a:lnTo>
                  <a:lnTo>
                    <a:pt x="1224263" y="637405"/>
                  </a:lnTo>
                  <a:lnTo>
                    <a:pt x="1632349" y="759114"/>
                  </a:lnTo>
                  <a:lnTo>
                    <a:pt x="2040430" y="885535"/>
                  </a:lnTo>
                  <a:lnTo>
                    <a:pt x="2448512" y="1005007"/>
                  </a:lnTo>
                  <a:lnTo>
                    <a:pt x="2856616" y="1089308"/>
                  </a:lnTo>
                  <a:lnTo>
                    <a:pt x="3264698" y="1161026"/>
                  </a:lnTo>
                  <a:lnTo>
                    <a:pt x="3672780" y="1225660"/>
                  </a:lnTo>
                  <a:lnTo>
                    <a:pt x="4080861" y="1277563"/>
                  </a:lnTo>
                </a:path>
              </a:pathLst>
            </a:custGeom>
            <a:ln w="11249">
              <a:solidFill>
                <a:srgbClr val="000000"/>
              </a:solidFill>
            </a:ln>
          </p:spPr>
          <p:txBody>
            <a:bodyPr wrap="square" lIns="0" tIns="0" rIns="0" bIns="0" rtlCol="0"/>
            <a:lstStyle/>
            <a:p>
              <a:endParaRPr/>
            </a:p>
          </p:txBody>
        </p:sp>
        <p:sp>
          <p:nvSpPr>
            <p:cNvPr id="45" name="object 45"/>
            <p:cNvSpPr/>
            <p:nvPr/>
          </p:nvSpPr>
          <p:spPr>
            <a:xfrm>
              <a:off x="1095918" y="2156142"/>
              <a:ext cx="113030" cy="6985"/>
            </a:xfrm>
            <a:custGeom>
              <a:avLst/>
              <a:gdLst/>
              <a:ahLst/>
              <a:cxnLst/>
              <a:rect l="l" t="t" r="r" b="b"/>
              <a:pathLst>
                <a:path w="113030" h="6985">
                  <a:moveTo>
                    <a:pt x="0" y="6578"/>
                  </a:moveTo>
                  <a:lnTo>
                    <a:pt x="112500" y="6578"/>
                  </a:lnTo>
                  <a:lnTo>
                    <a:pt x="112500" y="0"/>
                  </a:lnTo>
                  <a:lnTo>
                    <a:pt x="0" y="0"/>
                  </a:lnTo>
                  <a:lnTo>
                    <a:pt x="0" y="6578"/>
                  </a:lnTo>
                  <a:close/>
                </a:path>
              </a:pathLst>
            </a:custGeom>
            <a:solidFill>
              <a:srgbClr val="5BB95C"/>
            </a:solidFill>
          </p:spPr>
          <p:txBody>
            <a:bodyPr wrap="square" lIns="0" tIns="0" rIns="0" bIns="0" rtlCol="0"/>
            <a:lstStyle/>
            <a:p>
              <a:endParaRPr/>
            </a:p>
          </p:txBody>
        </p:sp>
        <p:sp>
          <p:nvSpPr>
            <p:cNvPr id="46" name="object 46"/>
            <p:cNvSpPr/>
            <p:nvPr/>
          </p:nvSpPr>
          <p:spPr>
            <a:xfrm>
              <a:off x="1095918" y="215615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7" name="object 47"/>
            <p:cNvSpPr/>
            <p:nvPr/>
          </p:nvSpPr>
          <p:spPr>
            <a:xfrm>
              <a:off x="1504010" y="253375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48" name="object 48"/>
            <p:cNvSpPr/>
            <p:nvPr/>
          </p:nvSpPr>
          <p:spPr>
            <a:xfrm>
              <a:off x="1504004" y="25337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9" name="object 49"/>
            <p:cNvSpPr/>
            <p:nvPr/>
          </p:nvSpPr>
          <p:spPr>
            <a:xfrm>
              <a:off x="1912099" y="2667723"/>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50" name="object 50"/>
            <p:cNvSpPr/>
            <p:nvPr/>
          </p:nvSpPr>
          <p:spPr>
            <a:xfrm>
              <a:off x="1912092" y="266771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1" name="object 51"/>
            <p:cNvSpPr/>
            <p:nvPr/>
          </p:nvSpPr>
          <p:spPr>
            <a:xfrm>
              <a:off x="2320188" y="27935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2" name="object 52"/>
            <p:cNvSpPr/>
            <p:nvPr/>
          </p:nvSpPr>
          <p:spPr>
            <a:xfrm>
              <a:off x="2320181" y="279353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3" name="object 53"/>
            <p:cNvSpPr/>
            <p:nvPr/>
          </p:nvSpPr>
          <p:spPr>
            <a:xfrm>
              <a:off x="2728264" y="2915246"/>
              <a:ext cx="113030" cy="113030"/>
            </a:xfrm>
            <a:custGeom>
              <a:avLst/>
              <a:gdLst/>
              <a:ahLst/>
              <a:cxnLst/>
              <a:rect l="l" t="t" r="r" b="b"/>
              <a:pathLst>
                <a:path w="113030"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4" name="object 54"/>
            <p:cNvSpPr/>
            <p:nvPr/>
          </p:nvSpPr>
          <p:spPr>
            <a:xfrm>
              <a:off x="2728267" y="291524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5" name="object 55"/>
            <p:cNvSpPr/>
            <p:nvPr/>
          </p:nvSpPr>
          <p:spPr>
            <a:xfrm>
              <a:off x="3136366" y="3041662"/>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6" name="object 56"/>
            <p:cNvSpPr/>
            <p:nvPr/>
          </p:nvSpPr>
          <p:spPr>
            <a:xfrm>
              <a:off x="3136349" y="304166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7" name="object 57"/>
            <p:cNvSpPr/>
            <p:nvPr/>
          </p:nvSpPr>
          <p:spPr>
            <a:xfrm>
              <a:off x="3544442" y="3161144"/>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8" name="object 58"/>
            <p:cNvSpPr/>
            <p:nvPr/>
          </p:nvSpPr>
          <p:spPr>
            <a:xfrm>
              <a:off x="3544453" y="316113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9" name="object 59"/>
            <p:cNvSpPr/>
            <p:nvPr/>
          </p:nvSpPr>
          <p:spPr>
            <a:xfrm>
              <a:off x="3952532" y="3245434"/>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60" name="object 60"/>
            <p:cNvSpPr/>
            <p:nvPr/>
          </p:nvSpPr>
          <p:spPr>
            <a:xfrm>
              <a:off x="3952534" y="324543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1" name="object 61"/>
            <p:cNvSpPr/>
            <p:nvPr/>
          </p:nvSpPr>
          <p:spPr>
            <a:xfrm>
              <a:off x="4360621" y="3317163"/>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2" name="object 62"/>
            <p:cNvSpPr/>
            <p:nvPr/>
          </p:nvSpPr>
          <p:spPr>
            <a:xfrm>
              <a:off x="4360616" y="33171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3" name="object 63"/>
            <p:cNvSpPr/>
            <p:nvPr/>
          </p:nvSpPr>
          <p:spPr>
            <a:xfrm>
              <a:off x="4768710" y="3381794"/>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4" name="object 64"/>
            <p:cNvSpPr/>
            <p:nvPr/>
          </p:nvSpPr>
          <p:spPr>
            <a:xfrm>
              <a:off x="4768698" y="3381789"/>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5" name="object 65"/>
            <p:cNvSpPr/>
            <p:nvPr/>
          </p:nvSpPr>
          <p:spPr>
            <a:xfrm>
              <a:off x="5176799" y="343369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6" name="object 66"/>
            <p:cNvSpPr/>
            <p:nvPr/>
          </p:nvSpPr>
          <p:spPr>
            <a:xfrm>
              <a:off x="5176780" y="343369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7" name="object 67"/>
            <p:cNvSpPr/>
            <p:nvPr/>
          </p:nvSpPr>
          <p:spPr>
            <a:xfrm>
              <a:off x="1152168" y="2218971"/>
              <a:ext cx="4081145" cy="1052830"/>
            </a:xfrm>
            <a:custGeom>
              <a:avLst/>
              <a:gdLst/>
              <a:ahLst/>
              <a:cxnLst/>
              <a:rect l="l" t="t" r="r" b="b"/>
              <a:pathLst>
                <a:path w="4081145" h="1052829">
                  <a:moveTo>
                    <a:pt x="0" y="0"/>
                  </a:moveTo>
                  <a:lnTo>
                    <a:pt x="408086" y="210912"/>
                  </a:lnTo>
                  <a:lnTo>
                    <a:pt x="816174" y="235826"/>
                  </a:lnTo>
                  <a:lnTo>
                    <a:pt x="1224263" y="288701"/>
                  </a:lnTo>
                  <a:lnTo>
                    <a:pt x="1632349" y="390223"/>
                  </a:lnTo>
                  <a:lnTo>
                    <a:pt x="2040430" y="516245"/>
                  </a:lnTo>
                  <a:lnTo>
                    <a:pt x="2448512" y="647222"/>
                  </a:lnTo>
                  <a:lnTo>
                    <a:pt x="2856616" y="791017"/>
                  </a:lnTo>
                  <a:lnTo>
                    <a:pt x="3264698" y="903438"/>
                  </a:lnTo>
                  <a:lnTo>
                    <a:pt x="3672780" y="978696"/>
                  </a:lnTo>
                  <a:lnTo>
                    <a:pt x="4080861" y="1052615"/>
                  </a:lnTo>
                </a:path>
              </a:pathLst>
            </a:custGeom>
            <a:ln w="11249">
              <a:solidFill>
                <a:srgbClr val="000000"/>
              </a:solidFill>
            </a:ln>
          </p:spPr>
          <p:txBody>
            <a:bodyPr wrap="square" lIns="0" tIns="0" rIns="0" bIns="0" rtlCol="0"/>
            <a:lstStyle/>
            <a:p>
              <a:endParaRPr/>
            </a:p>
          </p:txBody>
        </p:sp>
        <p:sp>
          <p:nvSpPr>
            <p:cNvPr id="68" name="object 68"/>
            <p:cNvSpPr/>
            <p:nvPr/>
          </p:nvSpPr>
          <p:spPr>
            <a:xfrm>
              <a:off x="1095918" y="2162721"/>
              <a:ext cx="113030" cy="113030"/>
            </a:xfrm>
            <a:custGeom>
              <a:avLst/>
              <a:gdLst/>
              <a:ahLst/>
              <a:cxnLst/>
              <a:rect l="l" t="t" r="r" b="b"/>
              <a:pathLst>
                <a:path w="113030" h="113030">
                  <a:moveTo>
                    <a:pt x="112500" y="0"/>
                  </a:moveTo>
                  <a:lnTo>
                    <a:pt x="0" y="0"/>
                  </a:lnTo>
                  <a:lnTo>
                    <a:pt x="0" y="112509"/>
                  </a:lnTo>
                  <a:lnTo>
                    <a:pt x="112500" y="112509"/>
                  </a:lnTo>
                  <a:lnTo>
                    <a:pt x="112500" y="0"/>
                  </a:lnTo>
                  <a:close/>
                </a:path>
              </a:pathLst>
            </a:custGeom>
            <a:solidFill>
              <a:srgbClr val="AA67B2"/>
            </a:solidFill>
          </p:spPr>
          <p:txBody>
            <a:bodyPr wrap="square" lIns="0" tIns="0" rIns="0" bIns="0" rtlCol="0"/>
            <a:lstStyle/>
            <a:p>
              <a:endParaRPr/>
            </a:p>
          </p:txBody>
        </p:sp>
        <p:sp>
          <p:nvSpPr>
            <p:cNvPr id="69" name="object 69"/>
            <p:cNvSpPr/>
            <p:nvPr/>
          </p:nvSpPr>
          <p:spPr>
            <a:xfrm>
              <a:off x="1095918" y="216272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0" name="object 70"/>
            <p:cNvSpPr/>
            <p:nvPr/>
          </p:nvSpPr>
          <p:spPr>
            <a:xfrm>
              <a:off x="1504010" y="23736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1" name="object 71"/>
            <p:cNvSpPr/>
            <p:nvPr/>
          </p:nvSpPr>
          <p:spPr>
            <a:xfrm>
              <a:off x="1504004" y="237363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2" name="object 72"/>
            <p:cNvSpPr/>
            <p:nvPr/>
          </p:nvSpPr>
          <p:spPr>
            <a:xfrm>
              <a:off x="1912099" y="239854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3" name="object 73"/>
            <p:cNvSpPr/>
            <p:nvPr/>
          </p:nvSpPr>
          <p:spPr>
            <a:xfrm>
              <a:off x="1912092" y="23985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4" name="object 74"/>
            <p:cNvSpPr/>
            <p:nvPr/>
          </p:nvSpPr>
          <p:spPr>
            <a:xfrm>
              <a:off x="2320188" y="2451430"/>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5" name="object 75"/>
            <p:cNvSpPr/>
            <p:nvPr/>
          </p:nvSpPr>
          <p:spPr>
            <a:xfrm>
              <a:off x="2320181" y="2451422"/>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6" name="object 76"/>
            <p:cNvSpPr/>
            <p:nvPr/>
          </p:nvSpPr>
          <p:spPr>
            <a:xfrm>
              <a:off x="2728264" y="2552941"/>
              <a:ext cx="113030" cy="113030"/>
            </a:xfrm>
            <a:custGeom>
              <a:avLst/>
              <a:gdLst/>
              <a:ahLst/>
              <a:cxnLst/>
              <a:rect l="l" t="t" r="r" b="b"/>
              <a:pathLst>
                <a:path w="113030"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77" name="object 77"/>
            <p:cNvSpPr/>
            <p:nvPr/>
          </p:nvSpPr>
          <p:spPr>
            <a:xfrm>
              <a:off x="2728267" y="255294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8" name="object 78"/>
            <p:cNvSpPr/>
            <p:nvPr/>
          </p:nvSpPr>
          <p:spPr>
            <a:xfrm>
              <a:off x="3136366" y="2678963"/>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9" name="object 79"/>
            <p:cNvSpPr/>
            <p:nvPr/>
          </p:nvSpPr>
          <p:spPr>
            <a:xfrm>
              <a:off x="3136349" y="267896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0" name="object 80"/>
            <p:cNvSpPr/>
            <p:nvPr/>
          </p:nvSpPr>
          <p:spPr>
            <a:xfrm>
              <a:off x="3544442" y="2809938"/>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81" name="object 81"/>
            <p:cNvSpPr/>
            <p:nvPr/>
          </p:nvSpPr>
          <p:spPr>
            <a:xfrm>
              <a:off x="3544453" y="2809943"/>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2" name="object 82"/>
            <p:cNvSpPr/>
            <p:nvPr/>
          </p:nvSpPr>
          <p:spPr>
            <a:xfrm>
              <a:off x="3952532" y="2953740"/>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83" name="object 83"/>
            <p:cNvSpPr/>
            <p:nvPr/>
          </p:nvSpPr>
          <p:spPr>
            <a:xfrm>
              <a:off x="3952534" y="2953738"/>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4" name="object 84"/>
            <p:cNvSpPr/>
            <p:nvPr/>
          </p:nvSpPr>
          <p:spPr>
            <a:xfrm>
              <a:off x="4360621" y="3066161"/>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5" name="object 85"/>
            <p:cNvSpPr/>
            <p:nvPr/>
          </p:nvSpPr>
          <p:spPr>
            <a:xfrm>
              <a:off x="4360616" y="3066159"/>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6" name="object 86"/>
            <p:cNvSpPr/>
            <p:nvPr/>
          </p:nvSpPr>
          <p:spPr>
            <a:xfrm>
              <a:off x="4768710" y="3141421"/>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7" name="object 87"/>
            <p:cNvSpPr/>
            <p:nvPr/>
          </p:nvSpPr>
          <p:spPr>
            <a:xfrm>
              <a:off x="4768698" y="314141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8" name="object 88"/>
            <p:cNvSpPr/>
            <p:nvPr/>
          </p:nvSpPr>
          <p:spPr>
            <a:xfrm>
              <a:off x="5176799" y="3215335"/>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89" name="object 89"/>
            <p:cNvSpPr/>
            <p:nvPr/>
          </p:nvSpPr>
          <p:spPr>
            <a:xfrm>
              <a:off x="2615085" y="1554142"/>
              <a:ext cx="2674620" cy="1774189"/>
            </a:xfrm>
            <a:custGeom>
              <a:avLst/>
              <a:gdLst/>
              <a:ahLst/>
              <a:cxnLst/>
              <a:rect l="l" t="t" r="r" b="b"/>
              <a:pathLst>
                <a:path w="2674620" h="1774189">
                  <a:moveTo>
                    <a:pt x="2561694" y="1773693"/>
                  </a:moveTo>
                  <a:lnTo>
                    <a:pt x="2674193" y="1773693"/>
                  </a:lnTo>
                  <a:lnTo>
                    <a:pt x="2674193" y="1661194"/>
                  </a:lnTo>
                  <a:lnTo>
                    <a:pt x="2561694" y="1661194"/>
                  </a:lnTo>
                  <a:lnTo>
                    <a:pt x="2561694" y="1773693"/>
                  </a:lnTo>
                  <a:close/>
                </a:path>
                <a:path w="2674620" h="1774189">
                  <a:moveTo>
                    <a:pt x="0" y="0"/>
                  </a:moveTo>
                  <a:lnTo>
                    <a:pt x="475183" y="0"/>
                  </a:lnTo>
                </a:path>
              </a:pathLst>
            </a:custGeom>
            <a:ln w="11249">
              <a:solidFill>
                <a:srgbClr val="000000"/>
              </a:solidFill>
            </a:ln>
          </p:spPr>
          <p:txBody>
            <a:bodyPr wrap="square" lIns="0" tIns="0" rIns="0" bIns="0" rtlCol="0"/>
            <a:lstStyle/>
            <a:p>
              <a:endParaRPr/>
            </a:p>
          </p:txBody>
        </p:sp>
        <p:sp>
          <p:nvSpPr>
            <p:cNvPr id="90" name="object 90"/>
            <p:cNvSpPr/>
            <p:nvPr/>
          </p:nvSpPr>
          <p:spPr>
            <a:xfrm>
              <a:off x="2790794" y="1492267"/>
              <a:ext cx="123749" cy="123749"/>
            </a:xfrm>
            <a:prstGeom prst="rect">
              <a:avLst/>
            </a:prstGeom>
            <a:blipFill>
              <a:blip r:embed="rId9" cstate="print"/>
              <a:stretch>
                <a:fillRect/>
              </a:stretch>
            </a:blipFill>
          </p:spPr>
          <p:txBody>
            <a:bodyPr wrap="square" lIns="0" tIns="0" rIns="0" bIns="0" rtlCol="0"/>
            <a:lstStyle/>
            <a:p>
              <a:endParaRPr/>
            </a:p>
          </p:txBody>
        </p:sp>
      </p:grpSp>
      <p:sp>
        <p:nvSpPr>
          <p:cNvPr id="91" name="object 91"/>
          <p:cNvSpPr txBox="1"/>
          <p:nvPr/>
        </p:nvSpPr>
        <p:spPr>
          <a:xfrm>
            <a:off x="3235901" y="1372130"/>
            <a:ext cx="851535"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rappa</a:t>
            </a:r>
            <a:endParaRPr sz="1950">
              <a:latin typeface="Arial"/>
              <a:cs typeface="Arial"/>
            </a:endParaRPr>
          </a:p>
        </p:txBody>
      </p:sp>
      <p:grpSp>
        <p:nvGrpSpPr>
          <p:cNvPr id="92" name="object 92"/>
          <p:cNvGrpSpPr/>
          <p:nvPr/>
        </p:nvGrpSpPr>
        <p:grpSpPr>
          <a:xfrm>
            <a:off x="2609370" y="1729934"/>
            <a:ext cx="487045" cy="95885"/>
            <a:chOff x="2609370" y="1729934"/>
            <a:chExt cx="487045" cy="95885"/>
          </a:xfrm>
        </p:grpSpPr>
        <p:sp>
          <p:nvSpPr>
            <p:cNvPr id="93" name="object 93"/>
            <p:cNvSpPr/>
            <p:nvPr/>
          </p:nvSpPr>
          <p:spPr>
            <a:xfrm>
              <a:off x="2615085" y="1791809"/>
              <a:ext cx="475615" cy="0"/>
            </a:xfrm>
            <a:custGeom>
              <a:avLst/>
              <a:gdLst/>
              <a:ahLst/>
              <a:cxnLst/>
              <a:rect l="l" t="t" r="r" b="b"/>
              <a:pathLst>
                <a:path w="475614">
                  <a:moveTo>
                    <a:pt x="0" y="0"/>
                  </a:moveTo>
                  <a:lnTo>
                    <a:pt x="475183" y="0"/>
                  </a:lnTo>
                </a:path>
              </a:pathLst>
            </a:custGeom>
            <a:ln w="11249">
              <a:solidFill>
                <a:srgbClr val="000000"/>
              </a:solidFill>
            </a:ln>
          </p:spPr>
          <p:txBody>
            <a:bodyPr wrap="square" lIns="0" tIns="0" rIns="0" bIns="0" rtlCol="0"/>
            <a:lstStyle/>
            <a:p>
              <a:endParaRPr/>
            </a:p>
          </p:txBody>
        </p:sp>
        <p:sp>
          <p:nvSpPr>
            <p:cNvPr id="94" name="object 94"/>
            <p:cNvSpPr/>
            <p:nvPr/>
          </p:nvSpPr>
          <p:spPr>
            <a:xfrm>
              <a:off x="2798332" y="1729934"/>
              <a:ext cx="108674" cy="95624"/>
            </a:xfrm>
            <a:prstGeom prst="rect">
              <a:avLst/>
            </a:prstGeom>
            <a:blipFill>
              <a:blip r:embed="rId5" cstate="print"/>
              <a:stretch>
                <a:fillRect/>
              </a:stretch>
            </a:blipFill>
          </p:spPr>
          <p:txBody>
            <a:bodyPr wrap="square" lIns="0" tIns="0" rIns="0" bIns="0" rtlCol="0"/>
            <a:lstStyle/>
            <a:p>
              <a:endParaRPr/>
            </a:p>
          </p:txBody>
        </p:sp>
      </p:grpSp>
      <p:sp>
        <p:nvSpPr>
          <p:cNvPr id="95" name="object 95"/>
          <p:cNvSpPr txBox="1"/>
          <p:nvPr/>
        </p:nvSpPr>
        <p:spPr>
          <a:xfrm>
            <a:off x="3235901" y="1609729"/>
            <a:ext cx="589280"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AM</a:t>
            </a:r>
            <a:endParaRPr sz="1950">
              <a:latin typeface="Arial"/>
              <a:cs typeface="Arial"/>
            </a:endParaRPr>
          </a:p>
        </p:txBody>
      </p:sp>
      <p:grpSp>
        <p:nvGrpSpPr>
          <p:cNvPr id="96" name="object 96"/>
          <p:cNvGrpSpPr/>
          <p:nvPr/>
        </p:nvGrpSpPr>
        <p:grpSpPr>
          <a:xfrm>
            <a:off x="2609370" y="1967354"/>
            <a:ext cx="487045" cy="124460"/>
            <a:chOff x="2609370" y="1967354"/>
            <a:chExt cx="487045" cy="124460"/>
          </a:xfrm>
        </p:grpSpPr>
        <p:sp>
          <p:nvSpPr>
            <p:cNvPr id="97" name="object 97"/>
            <p:cNvSpPr/>
            <p:nvPr/>
          </p:nvSpPr>
          <p:spPr>
            <a:xfrm>
              <a:off x="2615085" y="2029319"/>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98" name="object 98"/>
            <p:cNvSpPr/>
            <p:nvPr/>
          </p:nvSpPr>
          <p:spPr>
            <a:xfrm>
              <a:off x="2796425" y="197307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99" name="object 99"/>
            <p:cNvSpPr/>
            <p:nvPr/>
          </p:nvSpPr>
          <p:spPr>
            <a:xfrm>
              <a:off x="2796419" y="1973069"/>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0" name="object 100"/>
          <p:cNvSpPr txBox="1"/>
          <p:nvPr/>
        </p:nvSpPr>
        <p:spPr>
          <a:xfrm>
            <a:off x="3235901" y="1847329"/>
            <a:ext cx="177292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Concordia-base</a:t>
            </a:r>
            <a:endParaRPr sz="1950">
              <a:latin typeface="Arial"/>
              <a:cs typeface="Arial"/>
            </a:endParaRPr>
          </a:p>
        </p:txBody>
      </p:sp>
      <p:grpSp>
        <p:nvGrpSpPr>
          <p:cNvPr id="101" name="object 101"/>
          <p:cNvGrpSpPr/>
          <p:nvPr/>
        </p:nvGrpSpPr>
        <p:grpSpPr>
          <a:xfrm>
            <a:off x="2609370" y="2205021"/>
            <a:ext cx="487045" cy="124460"/>
            <a:chOff x="2609370" y="2205021"/>
            <a:chExt cx="487045" cy="124460"/>
          </a:xfrm>
        </p:grpSpPr>
        <p:sp>
          <p:nvSpPr>
            <p:cNvPr id="102" name="object 102"/>
            <p:cNvSpPr/>
            <p:nvPr/>
          </p:nvSpPr>
          <p:spPr>
            <a:xfrm>
              <a:off x="2615085" y="2266986"/>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103" name="object 103"/>
            <p:cNvSpPr/>
            <p:nvPr/>
          </p:nvSpPr>
          <p:spPr>
            <a:xfrm>
              <a:off x="2796425" y="221072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04" name="object 104"/>
            <p:cNvSpPr/>
            <p:nvPr/>
          </p:nvSpPr>
          <p:spPr>
            <a:xfrm>
              <a:off x="2796419" y="2210736"/>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5" name="object 105"/>
          <p:cNvSpPr txBox="1"/>
          <p:nvPr/>
        </p:nvSpPr>
        <p:spPr>
          <a:xfrm>
            <a:off x="3235901" y="2084928"/>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a:t>
            </a:r>
            <a:endParaRPr sz="1950">
              <a:latin typeface="Arial"/>
              <a:cs typeface="Arial"/>
            </a:endParaRPr>
          </a:p>
        </p:txBody>
      </p:sp>
      <p:sp>
        <p:nvSpPr>
          <p:cNvPr id="106" name="object 106"/>
          <p:cNvSpPr txBox="1"/>
          <p:nvPr/>
        </p:nvSpPr>
        <p:spPr>
          <a:xfrm>
            <a:off x="480260" y="1460672"/>
            <a:ext cx="273050" cy="2759075"/>
          </a:xfrm>
          <a:prstGeom prst="rect">
            <a:avLst/>
          </a:prstGeom>
        </p:spPr>
        <p:txBody>
          <a:bodyPr vert="vert270" wrap="square" lIns="0" tIns="0" rIns="0" bIns="0" rtlCol="0">
            <a:spAutoFit/>
          </a:bodyPr>
          <a:lstStyle/>
          <a:p>
            <a:pPr marL="12700">
              <a:lnSpc>
                <a:spcPts val="1989"/>
              </a:lnSpc>
            </a:pPr>
            <a:r>
              <a:rPr sz="1950" spc="-50" dirty="0">
                <a:latin typeface="Arial"/>
                <a:cs typeface="Arial"/>
              </a:rPr>
              <a:t>Total </a:t>
            </a:r>
            <a:r>
              <a:rPr sz="1950" spc="-5" dirty="0">
                <a:latin typeface="Arial"/>
                <a:cs typeface="Arial"/>
              </a:rPr>
              <a:t>Throughput</a:t>
            </a:r>
            <a:r>
              <a:rPr sz="1950" spc="-10" dirty="0">
                <a:latin typeface="Arial"/>
                <a:cs typeface="Arial"/>
              </a:rPr>
              <a:t> </a:t>
            </a:r>
            <a:r>
              <a:rPr sz="1950" spc="-5" dirty="0">
                <a:latin typeface="Arial"/>
                <a:cs typeface="Arial"/>
              </a:rPr>
              <a:t>[Mop/s]</a:t>
            </a:r>
            <a:endParaRPr sz="1950" dirty="0">
              <a:latin typeface="Arial"/>
              <a:cs typeface="Arial"/>
            </a:endParaRPr>
          </a:p>
        </p:txBody>
      </p:sp>
      <p:sp>
        <p:nvSpPr>
          <p:cNvPr id="107" name="object 107"/>
          <p:cNvSpPr txBox="1"/>
          <p:nvPr/>
        </p:nvSpPr>
        <p:spPr>
          <a:xfrm>
            <a:off x="794048" y="1364278"/>
            <a:ext cx="300990" cy="2377440"/>
          </a:xfrm>
          <a:prstGeom prst="rect">
            <a:avLst/>
          </a:prstGeom>
        </p:spPr>
        <p:txBody>
          <a:bodyPr vert="horz" wrap="square" lIns="0" tIns="51435" rIns="0" bIns="0" rtlCol="0">
            <a:spAutoFit/>
          </a:bodyPr>
          <a:lstStyle/>
          <a:p>
            <a:pPr marR="5080" algn="r">
              <a:lnSpc>
                <a:spcPct val="100000"/>
              </a:lnSpc>
              <a:spcBef>
                <a:spcPts val="405"/>
              </a:spcBef>
            </a:pPr>
            <a:r>
              <a:rPr sz="1950" spc="-5" dirty="0">
                <a:latin typeface="Arial"/>
                <a:cs typeface="Arial"/>
              </a:rPr>
              <a:t>14</a:t>
            </a:r>
            <a:endParaRPr sz="1950">
              <a:latin typeface="Arial"/>
              <a:cs typeface="Arial"/>
            </a:endParaRPr>
          </a:p>
          <a:p>
            <a:pPr marR="5080" algn="r">
              <a:lnSpc>
                <a:spcPct val="100000"/>
              </a:lnSpc>
              <a:spcBef>
                <a:spcPts val="305"/>
              </a:spcBef>
            </a:pPr>
            <a:r>
              <a:rPr sz="1950" spc="-5" dirty="0">
                <a:latin typeface="Arial"/>
                <a:cs typeface="Arial"/>
              </a:rPr>
              <a:t>12</a:t>
            </a:r>
            <a:endParaRPr sz="1950">
              <a:latin typeface="Arial"/>
              <a:cs typeface="Arial"/>
            </a:endParaRPr>
          </a:p>
          <a:p>
            <a:pPr marR="5080" algn="r">
              <a:lnSpc>
                <a:spcPct val="100000"/>
              </a:lnSpc>
              <a:spcBef>
                <a:spcPts val="305"/>
              </a:spcBef>
            </a:pPr>
            <a:r>
              <a:rPr sz="1950" spc="-5" dirty="0">
                <a:latin typeface="Arial"/>
                <a:cs typeface="Arial"/>
              </a:rPr>
              <a:t>10</a:t>
            </a:r>
            <a:endParaRPr sz="1950">
              <a:latin typeface="Arial"/>
              <a:cs typeface="Arial"/>
            </a:endParaRPr>
          </a:p>
          <a:p>
            <a:pPr marR="5080" algn="r">
              <a:lnSpc>
                <a:spcPct val="100000"/>
              </a:lnSpc>
              <a:spcBef>
                <a:spcPts val="305"/>
              </a:spcBef>
            </a:pPr>
            <a:r>
              <a:rPr sz="1950" spc="-5" dirty="0">
                <a:latin typeface="Arial"/>
                <a:cs typeface="Arial"/>
              </a:rPr>
              <a:t>8</a:t>
            </a:r>
            <a:endParaRPr sz="1950">
              <a:latin typeface="Arial"/>
              <a:cs typeface="Arial"/>
            </a:endParaRPr>
          </a:p>
          <a:p>
            <a:pPr marR="5080" algn="r">
              <a:lnSpc>
                <a:spcPct val="100000"/>
              </a:lnSpc>
              <a:spcBef>
                <a:spcPts val="305"/>
              </a:spcBef>
            </a:pPr>
            <a:r>
              <a:rPr sz="1950" spc="-5" dirty="0">
                <a:latin typeface="Arial"/>
                <a:cs typeface="Arial"/>
              </a:rPr>
              <a:t>6</a:t>
            </a:r>
            <a:endParaRPr sz="1950">
              <a:latin typeface="Arial"/>
              <a:cs typeface="Arial"/>
            </a:endParaRPr>
          </a:p>
          <a:p>
            <a:pPr marR="5080" algn="r">
              <a:lnSpc>
                <a:spcPct val="100000"/>
              </a:lnSpc>
              <a:spcBef>
                <a:spcPts val="305"/>
              </a:spcBef>
            </a:pPr>
            <a:r>
              <a:rPr sz="1950" spc="-5" dirty="0">
                <a:latin typeface="Arial"/>
                <a:cs typeface="Arial"/>
              </a:rPr>
              <a:t>4</a:t>
            </a:r>
            <a:endParaRPr sz="1950">
              <a:latin typeface="Arial"/>
              <a:cs typeface="Arial"/>
            </a:endParaRPr>
          </a:p>
          <a:p>
            <a:pPr marR="5080" algn="r">
              <a:lnSpc>
                <a:spcPct val="100000"/>
              </a:lnSpc>
              <a:spcBef>
                <a:spcPts val="305"/>
              </a:spcBef>
            </a:pPr>
            <a:r>
              <a:rPr sz="1950" spc="-5" dirty="0">
                <a:latin typeface="Arial"/>
                <a:cs typeface="Arial"/>
              </a:rPr>
              <a:t>2</a:t>
            </a:r>
            <a:endParaRPr sz="1950">
              <a:latin typeface="Arial"/>
              <a:cs typeface="Arial"/>
            </a:endParaRPr>
          </a:p>
        </p:txBody>
      </p:sp>
      <p:sp>
        <p:nvSpPr>
          <p:cNvPr id="108" name="object 108"/>
          <p:cNvSpPr/>
          <p:nvPr/>
        </p:nvSpPr>
        <p:spPr>
          <a:xfrm>
            <a:off x="1152168" y="1417252"/>
            <a:ext cx="103505" cy="2519680"/>
          </a:xfrm>
          <a:custGeom>
            <a:avLst/>
            <a:gdLst/>
            <a:ahLst/>
            <a:cxnLst/>
            <a:rect l="l" t="t" r="r" b="b"/>
            <a:pathLst>
              <a:path w="103505" h="2519679">
                <a:moveTo>
                  <a:pt x="0" y="2519657"/>
                </a:moveTo>
                <a:lnTo>
                  <a:pt x="103124" y="2519657"/>
                </a:lnTo>
              </a:path>
              <a:path w="103505" h="2519679">
                <a:moveTo>
                  <a:pt x="0" y="2351679"/>
                </a:moveTo>
                <a:lnTo>
                  <a:pt x="41249" y="2351679"/>
                </a:lnTo>
              </a:path>
              <a:path w="103505" h="2519679">
                <a:moveTo>
                  <a:pt x="0" y="2183703"/>
                </a:moveTo>
                <a:lnTo>
                  <a:pt x="103124" y="2183703"/>
                </a:lnTo>
              </a:path>
              <a:path w="103505" h="2519679">
                <a:moveTo>
                  <a:pt x="0" y="2015725"/>
                </a:moveTo>
                <a:lnTo>
                  <a:pt x="41249" y="2015725"/>
                </a:lnTo>
              </a:path>
              <a:path w="103505" h="2519679">
                <a:moveTo>
                  <a:pt x="0" y="1847748"/>
                </a:moveTo>
                <a:lnTo>
                  <a:pt x="103124" y="1847748"/>
                </a:lnTo>
              </a:path>
              <a:path w="103505" h="2519679">
                <a:moveTo>
                  <a:pt x="0" y="1679772"/>
                </a:moveTo>
                <a:lnTo>
                  <a:pt x="41249" y="1679772"/>
                </a:lnTo>
              </a:path>
              <a:path w="103505" h="2519679">
                <a:moveTo>
                  <a:pt x="0" y="1511794"/>
                </a:moveTo>
                <a:lnTo>
                  <a:pt x="103124" y="1511794"/>
                </a:lnTo>
              </a:path>
              <a:path w="103505" h="2519679">
                <a:moveTo>
                  <a:pt x="0" y="1343816"/>
                </a:moveTo>
                <a:lnTo>
                  <a:pt x="41249" y="1343816"/>
                </a:lnTo>
              </a:path>
              <a:path w="103505" h="2519679">
                <a:moveTo>
                  <a:pt x="0" y="1175840"/>
                </a:moveTo>
                <a:lnTo>
                  <a:pt x="103124" y="1175840"/>
                </a:lnTo>
              </a:path>
              <a:path w="103505" h="2519679">
                <a:moveTo>
                  <a:pt x="0" y="1007862"/>
                </a:moveTo>
                <a:lnTo>
                  <a:pt x="41249" y="1007862"/>
                </a:lnTo>
              </a:path>
              <a:path w="103505" h="2519679">
                <a:moveTo>
                  <a:pt x="0" y="839878"/>
                </a:moveTo>
                <a:lnTo>
                  <a:pt x="103124" y="839878"/>
                </a:lnTo>
              </a:path>
              <a:path w="103505" h="2519679">
                <a:moveTo>
                  <a:pt x="0" y="671916"/>
                </a:moveTo>
                <a:lnTo>
                  <a:pt x="41249" y="671916"/>
                </a:lnTo>
              </a:path>
              <a:path w="103505" h="2519679">
                <a:moveTo>
                  <a:pt x="0" y="503931"/>
                </a:moveTo>
                <a:lnTo>
                  <a:pt x="103124" y="503931"/>
                </a:lnTo>
              </a:path>
              <a:path w="103505" h="2519679">
                <a:moveTo>
                  <a:pt x="0" y="335946"/>
                </a:moveTo>
                <a:lnTo>
                  <a:pt x="41249" y="335946"/>
                </a:lnTo>
              </a:path>
              <a:path w="103505" h="2519679">
                <a:moveTo>
                  <a:pt x="0" y="167984"/>
                </a:moveTo>
                <a:lnTo>
                  <a:pt x="103124" y="167984"/>
                </a:lnTo>
              </a:path>
              <a:path w="103505" h="2519679">
                <a:moveTo>
                  <a:pt x="0" y="0"/>
                </a:moveTo>
                <a:lnTo>
                  <a:pt x="41249" y="0"/>
                </a:lnTo>
              </a:path>
            </a:pathLst>
          </a:custGeom>
          <a:ln w="11249">
            <a:solidFill>
              <a:srgbClr val="000000"/>
            </a:solidFill>
          </a:ln>
        </p:spPr>
        <p:txBody>
          <a:bodyPr wrap="square" lIns="0" tIns="0" rIns="0" bIns="0" rtlCol="0"/>
          <a:lstStyle/>
          <a:p>
            <a:endParaRPr/>
          </a:p>
        </p:txBody>
      </p:sp>
      <p:sp>
        <p:nvSpPr>
          <p:cNvPr id="109" name="object 109"/>
          <p:cNvSpPr txBox="1"/>
          <p:nvPr/>
        </p:nvSpPr>
        <p:spPr>
          <a:xfrm>
            <a:off x="931696" y="3754895"/>
            <a:ext cx="302260" cy="518159"/>
          </a:xfrm>
          <a:prstGeom prst="rect">
            <a:avLst/>
          </a:prstGeom>
        </p:spPr>
        <p:txBody>
          <a:bodyPr vert="horz" wrap="square" lIns="0" tIns="12065" rIns="0" bIns="0" rtlCol="0">
            <a:spAutoFit/>
          </a:bodyPr>
          <a:lstStyle/>
          <a:p>
            <a:pPr marL="12700">
              <a:lnSpc>
                <a:spcPts val="1939"/>
              </a:lnSpc>
              <a:spcBef>
                <a:spcPts val="95"/>
              </a:spcBef>
            </a:pPr>
            <a:r>
              <a:rPr sz="1950" spc="-5" dirty="0">
                <a:latin typeface="Arial"/>
                <a:cs typeface="Arial"/>
              </a:rPr>
              <a:t>0</a:t>
            </a:r>
            <a:endParaRPr sz="1950">
              <a:latin typeface="Arial"/>
              <a:cs typeface="Arial"/>
            </a:endParaRPr>
          </a:p>
          <a:p>
            <a:pPr marL="151130">
              <a:lnSpc>
                <a:spcPts val="1939"/>
              </a:lnSpc>
            </a:pPr>
            <a:r>
              <a:rPr sz="1950" spc="-5" dirty="0">
                <a:latin typeface="Arial"/>
                <a:cs typeface="Arial"/>
              </a:rPr>
              <a:t>0</a:t>
            </a:r>
            <a:endParaRPr sz="1950">
              <a:latin typeface="Arial"/>
              <a:cs typeface="Arial"/>
            </a:endParaRPr>
          </a:p>
        </p:txBody>
      </p:sp>
      <p:sp>
        <p:nvSpPr>
          <p:cNvPr id="110" name="object 110"/>
          <p:cNvSpPr txBox="1"/>
          <p:nvPr/>
        </p:nvSpPr>
        <p:spPr>
          <a:xfrm>
            <a:off x="2244069" y="3950175"/>
            <a:ext cx="1979295" cy="572135"/>
          </a:xfrm>
          <a:prstGeom prst="rect">
            <a:avLst/>
          </a:prstGeom>
        </p:spPr>
        <p:txBody>
          <a:bodyPr vert="horz" wrap="square" lIns="0" tIns="12065" rIns="0" bIns="0" rtlCol="0">
            <a:spAutoFit/>
          </a:bodyPr>
          <a:lstStyle/>
          <a:p>
            <a:pPr marL="402590">
              <a:lnSpc>
                <a:spcPts val="2150"/>
              </a:lnSpc>
              <a:spcBef>
                <a:spcPts val="95"/>
              </a:spcBef>
              <a:tabLst>
                <a:tab pos="1218565" algn="l"/>
              </a:tabLst>
            </a:pPr>
            <a:r>
              <a:rPr sz="1950" spc="-5" dirty="0">
                <a:latin typeface="Arial"/>
                <a:cs typeface="Arial"/>
              </a:rPr>
              <a:t>40	60</a:t>
            </a:r>
            <a:endParaRPr sz="1950">
              <a:latin typeface="Arial"/>
              <a:cs typeface="Arial"/>
            </a:endParaRPr>
          </a:p>
          <a:p>
            <a:pPr marL="12700">
              <a:lnSpc>
                <a:spcPts val="2150"/>
              </a:lnSpc>
            </a:pPr>
            <a:r>
              <a:rPr sz="1950" spc="-5" dirty="0">
                <a:latin typeface="Arial"/>
                <a:cs typeface="Arial"/>
              </a:rPr>
              <a:t>Sharing Ratio</a:t>
            </a:r>
            <a:r>
              <a:rPr sz="1950" spc="-40" dirty="0">
                <a:latin typeface="Arial"/>
                <a:cs typeface="Arial"/>
              </a:rPr>
              <a:t> </a:t>
            </a:r>
            <a:r>
              <a:rPr sz="1950" spc="-5" dirty="0">
                <a:latin typeface="Arial"/>
                <a:cs typeface="Arial"/>
              </a:rPr>
              <a:t>(%)</a:t>
            </a:r>
            <a:endParaRPr sz="1950">
              <a:latin typeface="Arial"/>
              <a:cs typeface="Arial"/>
            </a:endParaRPr>
          </a:p>
        </p:txBody>
      </p:sp>
      <p:sp>
        <p:nvSpPr>
          <p:cNvPr id="111" name="object 111"/>
          <p:cNvSpPr txBox="1"/>
          <p:nvPr/>
        </p:nvSpPr>
        <p:spPr>
          <a:xfrm>
            <a:off x="1817994" y="3950175"/>
            <a:ext cx="30099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20</a:t>
            </a:r>
            <a:endParaRPr sz="1950">
              <a:latin typeface="Arial"/>
              <a:cs typeface="Arial"/>
            </a:endParaRPr>
          </a:p>
        </p:txBody>
      </p:sp>
      <p:sp>
        <p:nvSpPr>
          <p:cNvPr id="112" name="object 112"/>
          <p:cNvSpPr txBox="1"/>
          <p:nvPr/>
        </p:nvSpPr>
        <p:spPr>
          <a:xfrm>
            <a:off x="4266512" y="3950175"/>
            <a:ext cx="1083945" cy="322580"/>
          </a:xfrm>
          <a:prstGeom prst="rect">
            <a:avLst/>
          </a:prstGeom>
        </p:spPr>
        <p:txBody>
          <a:bodyPr vert="horz" wrap="square" lIns="0" tIns="12065" rIns="0" bIns="0" rtlCol="0">
            <a:spAutoFit/>
          </a:bodyPr>
          <a:lstStyle/>
          <a:p>
            <a:pPr marL="12700">
              <a:lnSpc>
                <a:spcPct val="100000"/>
              </a:lnSpc>
              <a:spcBef>
                <a:spcPts val="95"/>
              </a:spcBef>
              <a:tabLst>
                <a:tab pos="657225" algn="l"/>
              </a:tabLst>
            </a:pPr>
            <a:r>
              <a:rPr sz="1950" spc="-5" dirty="0">
                <a:latin typeface="Arial"/>
                <a:cs typeface="Arial"/>
              </a:rPr>
              <a:t>80	100</a:t>
            </a:r>
            <a:endParaRPr sz="1950">
              <a:latin typeface="Arial"/>
              <a:cs typeface="Arial"/>
            </a:endParaRPr>
          </a:p>
        </p:txBody>
      </p:sp>
      <p:grpSp>
        <p:nvGrpSpPr>
          <p:cNvPr id="113" name="object 113"/>
          <p:cNvGrpSpPr/>
          <p:nvPr/>
        </p:nvGrpSpPr>
        <p:grpSpPr>
          <a:xfrm>
            <a:off x="1146543" y="1411627"/>
            <a:ext cx="4761865" cy="2531110"/>
            <a:chOff x="1146543" y="1411627"/>
            <a:chExt cx="4761865" cy="2531110"/>
          </a:xfrm>
        </p:grpSpPr>
        <p:sp>
          <p:nvSpPr>
            <p:cNvPr id="114" name="object 114"/>
            <p:cNvSpPr/>
            <p:nvPr/>
          </p:nvSpPr>
          <p:spPr>
            <a:xfrm>
              <a:off x="1152168" y="3833786"/>
              <a:ext cx="4081145" cy="103505"/>
            </a:xfrm>
            <a:custGeom>
              <a:avLst/>
              <a:gdLst/>
              <a:ahLst/>
              <a:cxnLst/>
              <a:rect l="l" t="t" r="r" b="b"/>
              <a:pathLst>
                <a:path w="4081145" h="103504">
                  <a:moveTo>
                    <a:pt x="0" y="103124"/>
                  </a:moveTo>
                  <a:lnTo>
                    <a:pt x="0" y="0"/>
                  </a:lnTo>
                </a:path>
                <a:path w="4081145" h="103504">
                  <a:moveTo>
                    <a:pt x="408086" y="103124"/>
                  </a:moveTo>
                  <a:lnTo>
                    <a:pt x="408086" y="61874"/>
                  </a:lnTo>
                </a:path>
                <a:path w="4081145" h="103504">
                  <a:moveTo>
                    <a:pt x="816174" y="103124"/>
                  </a:moveTo>
                  <a:lnTo>
                    <a:pt x="816174" y="0"/>
                  </a:lnTo>
                </a:path>
                <a:path w="4081145" h="103504">
                  <a:moveTo>
                    <a:pt x="1224263" y="103124"/>
                  </a:moveTo>
                  <a:lnTo>
                    <a:pt x="1224263" y="61874"/>
                  </a:lnTo>
                </a:path>
                <a:path w="4081145" h="103504">
                  <a:moveTo>
                    <a:pt x="1632349" y="103124"/>
                  </a:moveTo>
                  <a:lnTo>
                    <a:pt x="1632349" y="0"/>
                  </a:lnTo>
                </a:path>
                <a:path w="4081145" h="103504">
                  <a:moveTo>
                    <a:pt x="2040430" y="103124"/>
                  </a:moveTo>
                  <a:lnTo>
                    <a:pt x="2040430" y="61874"/>
                  </a:lnTo>
                </a:path>
                <a:path w="4081145" h="103504">
                  <a:moveTo>
                    <a:pt x="2448512" y="103124"/>
                  </a:moveTo>
                  <a:lnTo>
                    <a:pt x="2448512" y="0"/>
                  </a:lnTo>
                </a:path>
                <a:path w="4081145" h="103504">
                  <a:moveTo>
                    <a:pt x="2856616" y="103124"/>
                  </a:moveTo>
                  <a:lnTo>
                    <a:pt x="2856616" y="61874"/>
                  </a:lnTo>
                </a:path>
                <a:path w="4081145" h="103504">
                  <a:moveTo>
                    <a:pt x="3264698" y="103124"/>
                  </a:moveTo>
                  <a:lnTo>
                    <a:pt x="3264698" y="0"/>
                  </a:lnTo>
                </a:path>
                <a:path w="4081145" h="103504">
                  <a:moveTo>
                    <a:pt x="3672780" y="103124"/>
                  </a:moveTo>
                  <a:lnTo>
                    <a:pt x="3672780" y="61874"/>
                  </a:lnTo>
                </a:path>
                <a:path w="4081145" h="103504">
                  <a:moveTo>
                    <a:pt x="4080861" y="103124"/>
                  </a:moveTo>
                  <a:lnTo>
                    <a:pt x="4080861" y="0"/>
                  </a:lnTo>
                </a:path>
              </a:pathLst>
            </a:custGeom>
            <a:ln w="11249">
              <a:solidFill>
                <a:srgbClr val="000000"/>
              </a:solidFill>
            </a:ln>
          </p:spPr>
          <p:txBody>
            <a:bodyPr wrap="square" lIns="0" tIns="0" rIns="0" bIns="0" rtlCol="0"/>
            <a:lstStyle/>
            <a:p>
              <a:endParaRPr/>
            </a:p>
          </p:txBody>
        </p:sp>
        <p:sp>
          <p:nvSpPr>
            <p:cNvPr id="115" name="object 115"/>
            <p:cNvSpPr/>
            <p:nvPr/>
          </p:nvSpPr>
          <p:spPr>
            <a:xfrm>
              <a:off x="1152168" y="1417252"/>
              <a:ext cx="4163060" cy="2519680"/>
            </a:xfrm>
            <a:custGeom>
              <a:avLst/>
              <a:gdLst/>
              <a:ahLst/>
              <a:cxnLst/>
              <a:rect l="l" t="t" r="r" b="b"/>
              <a:pathLst>
                <a:path w="4163060" h="2519679">
                  <a:moveTo>
                    <a:pt x="0" y="2519657"/>
                  </a:moveTo>
                  <a:lnTo>
                    <a:pt x="4162491" y="2519657"/>
                  </a:lnTo>
                  <a:lnTo>
                    <a:pt x="4162491" y="0"/>
                  </a:lnTo>
                  <a:lnTo>
                    <a:pt x="0" y="0"/>
                  </a:lnTo>
                  <a:lnTo>
                    <a:pt x="0" y="2519657"/>
                  </a:lnTo>
                  <a:close/>
                </a:path>
              </a:pathLst>
            </a:custGeom>
            <a:ln w="11249">
              <a:solidFill>
                <a:srgbClr val="000000"/>
              </a:solidFill>
            </a:ln>
          </p:spPr>
          <p:txBody>
            <a:bodyPr wrap="square" lIns="0" tIns="0" rIns="0" bIns="0" rtlCol="0"/>
            <a:lstStyle/>
            <a:p>
              <a:endParaRPr/>
            </a:p>
          </p:txBody>
        </p:sp>
        <p:sp>
          <p:nvSpPr>
            <p:cNvPr id="116" name="object 116"/>
            <p:cNvSpPr/>
            <p:nvPr/>
          </p:nvSpPr>
          <p:spPr>
            <a:xfrm>
              <a:off x="5460809" y="3102952"/>
              <a:ext cx="152400" cy="554990"/>
            </a:xfrm>
            <a:custGeom>
              <a:avLst/>
              <a:gdLst/>
              <a:ahLst/>
              <a:cxnLst/>
              <a:rect l="l" t="t" r="r" b="b"/>
              <a:pathLst>
                <a:path w="152400" h="554989">
                  <a:moveTo>
                    <a:pt x="50800" y="402247"/>
                  </a:moveTo>
                  <a:lnTo>
                    <a:pt x="0" y="402247"/>
                  </a:lnTo>
                  <a:lnTo>
                    <a:pt x="76200" y="554647"/>
                  </a:lnTo>
                  <a:lnTo>
                    <a:pt x="139700" y="427647"/>
                  </a:lnTo>
                  <a:lnTo>
                    <a:pt x="50800" y="427647"/>
                  </a:lnTo>
                  <a:lnTo>
                    <a:pt x="50800" y="402247"/>
                  </a:lnTo>
                  <a:close/>
                </a:path>
                <a:path w="152400" h="554989">
                  <a:moveTo>
                    <a:pt x="101600" y="127000"/>
                  </a:moveTo>
                  <a:lnTo>
                    <a:pt x="50800" y="127000"/>
                  </a:lnTo>
                  <a:lnTo>
                    <a:pt x="50800" y="427647"/>
                  </a:lnTo>
                  <a:lnTo>
                    <a:pt x="101600" y="427647"/>
                  </a:lnTo>
                  <a:lnTo>
                    <a:pt x="101600" y="127000"/>
                  </a:lnTo>
                  <a:close/>
                </a:path>
                <a:path w="152400" h="554989">
                  <a:moveTo>
                    <a:pt x="152400" y="402247"/>
                  </a:moveTo>
                  <a:lnTo>
                    <a:pt x="101600" y="402247"/>
                  </a:lnTo>
                  <a:lnTo>
                    <a:pt x="101600" y="427647"/>
                  </a:lnTo>
                  <a:lnTo>
                    <a:pt x="139700" y="427647"/>
                  </a:lnTo>
                  <a:lnTo>
                    <a:pt x="152400" y="402247"/>
                  </a:lnTo>
                  <a:close/>
                </a:path>
                <a:path w="152400" h="554989">
                  <a:moveTo>
                    <a:pt x="76200" y="0"/>
                  </a:moveTo>
                  <a:lnTo>
                    <a:pt x="0" y="152400"/>
                  </a:lnTo>
                  <a:lnTo>
                    <a:pt x="50800" y="152400"/>
                  </a:lnTo>
                  <a:lnTo>
                    <a:pt x="50800" y="127000"/>
                  </a:lnTo>
                  <a:lnTo>
                    <a:pt x="139700" y="127000"/>
                  </a:lnTo>
                  <a:lnTo>
                    <a:pt x="76200" y="0"/>
                  </a:lnTo>
                  <a:close/>
                </a:path>
                <a:path w="152400" h="554989">
                  <a:moveTo>
                    <a:pt x="139700" y="127000"/>
                  </a:moveTo>
                  <a:lnTo>
                    <a:pt x="101600" y="127000"/>
                  </a:lnTo>
                  <a:lnTo>
                    <a:pt x="101600" y="152400"/>
                  </a:lnTo>
                  <a:lnTo>
                    <a:pt x="152400" y="152400"/>
                  </a:lnTo>
                  <a:lnTo>
                    <a:pt x="139700" y="127000"/>
                  </a:lnTo>
                  <a:close/>
                </a:path>
              </a:pathLst>
            </a:custGeom>
            <a:solidFill>
              <a:srgbClr val="C00000"/>
            </a:solidFill>
          </p:spPr>
          <p:txBody>
            <a:bodyPr wrap="square" lIns="0" tIns="0" rIns="0" bIns="0" rtlCol="0"/>
            <a:lstStyle/>
            <a:p>
              <a:endParaRPr/>
            </a:p>
          </p:txBody>
        </p:sp>
        <p:sp>
          <p:nvSpPr>
            <p:cNvPr id="117" name="object 117"/>
            <p:cNvSpPr/>
            <p:nvPr/>
          </p:nvSpPr>
          <p:spPr>
            <a:xfrm>
              <a:off x="5356479" y="3212160"/>
              <a:ext cx="552450" cy="336550"/>
            </a:xfrm>
            <a:custGeom>
              <a:avLst/>
              <a:gdLst/>
              <a:ahLst/>
              <a:cxnLst/>
              <a:rect l="l" t="t" r="r" b="b"/>
              <a:pathLst>
                <a:path w="552450" h="336550">
                  <a:moveTo>
                    <a:pt x="551891" y="0"/>
                  </a:moveTo>
                  <a:lnTo>
                    <a:pt x="0" y="0"/>
                  </a:lnTo>
                  <a:lnTo>
                    <a:pt x="0" y="336232"/>
                  </a:lnTo>
                  <a:lnTo>
                    <a:pt x="551891" y="336232"/>
                  </a:lnTo>
                  <a:lnTo>
                    <a:pt x="551891" y="0"/>
                  </a:lnTo>
                  <a:close/>
                </a:path>
              </a:pathLst>
            </a:custGeom>
            <a:solidFill>
              <a:srgbClr val="FFFFFF"/>
            </a:solidFill>
          </p:spPr>
          <p:txBody>
            <a:bodyPr wrap="square" lIns="0" tIns="0" rIns="0" bIns="0" rtlCol="0"/>
            <a:lstStyle/>
            <a:p>
              <a:endParaRPr/>
            </a:p>
          </p:txBody>
        </p:sp>
      </p:grpSp>
      <p:sp>
        <p:nvSpPr>
          <p:cNvPr id="118" name="object 118"/>
          <p:cNvSpPr txBox="1"/>
          <p:nvPr/>
        </p:nvSpPr>
        <p:spPr>
          <a:xfrm>
            <a:off x="5343778" y="3186684"/>
            <a:ext cx="516890" cy="330200"/>
          </a:xfrm>
          <a:prstGeom prst="rect">
            <a:avLst/>
          </a:prstGeom>
        </p:spPr>
        <p:txBody>
          <a:bodyPr vert="horz" wrap="square" lIns="0" tIns="12700" rIns="0" bIns="0" rtlCol="0">
            <a:spAutoFit/>
          </a:bodyPr>
          <a:lstStyle/>
          <a:p>
            <a:pPr marL="12700">
              <a:lnSpc>
                <a:spcPct val="100000"/>
              </a:lnSpc>
              <a:spcBef>
                <a:spcPts val="100"/>
              </a:spcBef>
            </a:pPr>
            <a:r>
              <a:rPr sz="2000" spc="-155" dirty="0">
                <a:solidFill>
                  <a:srgbClr val="C00000"/>
                </a:solidFill>
                <a:latin typeface="Arial"/>
                <a:cs typeface="Arial"/>
              </a:rPr>
              <a:t>1</a:t>
            </a:r>
            <a:r>
              <a:rPr sz="2000" spc="-85" dirty="0">
                <a:solidFill>
                  <a:srgbClr val="C00000"/>
                </a:solidFill>
                <a:latin typeface="Arial"/>
                <a:cs typeface="Arial"/>
              </a:rPr>
              <a:t>.</a:t>
            </a:r>
            <a:r>
              <a:rPr sz="2000" spc="-120" dirty="0">
                <a:solidFill>
                  <a:srgbClr val="C00000"/>
                </a:solidFill>
                <a:latin typeface="Arial"/>
                <a:cs typeface="Arial"/>
              </a:rPr>
              <a:t>5</a:t>
            </a:r>
            <a:r>
              <a:rPr sz="2000" spc="260" dirty="0">
                <a:solidFill>
                  <a:srgbClr val="C00000"/>
                </a:solidFill>
                <a:latin typeface="Arial"/>
                <a:cs typeface="Arial"/>
              </a:rPr>
              <a:t>×</a:t>
            </a:r>
            <a:endParaRPr sz="2000">
              <a:latin typeface="Arial"/>
              <a:cs typeface="Arial"/>
            </a:endParaRPr>
          </a:p>
        </p:txBody>
      </p:sp>
      <p:sp>
        <p:nvSpPr>
          <p:cNvPr id="119" name="object 119"/>
          <p:cNvSpPr txBox="1"/>
          <p:nvPr/>
        </p:nvSpPr>
        <p:spPr>
          <a:xfrm>
            <a:off x="451510" y="5225296"/>
            <a:ext cx="5212080" cy="1079500"/>
          </a:xfrm>
          <a:prstGeom prst="rect">
            <a:avLst/>
          </a:prstGeom>
        </p:spPr>
        <p:txBody>
          <a:bodyPr vert="horz" wrap="square" lIns="0" tIns="0" rIns="0" bIns="0" rtlCol="0">
            <a:spAutoFit/>
          </a:bodyPr>
          <a:lstStyle/>
          <a:p>
            <a:pPr marL="12700">
              <a:lnSpc>
                <a:spcPts val="2335"/>
              </a:lnSpc>
            </a:pPr>
            <a:r>
              <a:rPr sz="2000" spc="-114" dirty="0">
                <a:latin typeface="Arial"/>
                <a:cs typeface="Arial"/>
              </a:rPr>
              <a:t>4 </a:t>
            </a:r>
            <a:r>
              <a:rPr sz="2000" spc="-170" dirty="0">
                <a:latin typeface="Arial"/>
                <a:cs typeface="Arial"/>
              </a:rPr>
              <a:t>app </a:t>
            </a:r>
            <a:r>
              <a:rPr sz="2000" spc="-95" dirty="0">
                <a:latin typeface="Arial"/>
                <a:cs typeface="Arial"/>
              </a:rPr>
              <a:t>threads </a:t>
            </a:r>
            <a:r>
              <a:rPr sz="2000" spc="-50" dirty="0">
                <a:latin typeface="Arial"/>
                <a:cs typeface="Arial"/>
              </a:rPr>
              <a:t>per</a:t>
            </a:r>
            <a:r>
              <a:rPr sz="2000" spc="-55" dirty="0">
                <a:latin typeface="Arial"/>
                <a:cs typeface="Arial"/>
              </a:rPr>
              <a:t> </a:t>
            </a:r>
            <a:r>
              <a:rPr sz="2000" spc="-90" dirty="0">
                <a:latin typeface="Arial"/>
                <a:cs typeface="Arial"/>
              </a:rPr>
              <a:t>node,</a:t>
            </a:r>
            <a:endParaRPr sz="2000" dirty="0">
              <a:latin typeface="Arial"/>
              <a:cs typeface="Arial"/>
            </a:endParaRPr>
          </a:p>
          <a:p>
            <a:pPr marL="12700">
              <a:lnSpc>
                <a:spcPct val="100000"/>
              </a:lnSpc>
              <a:spcBef>
                <a:spcPts val="600"/>
              </a:spcBef>
            </a:pPr>
            <a:r>
              <a:rPr sz="2000" spc="-100" dirty="0">
                <a:latin typeface="Arial"/>
                <a:cs typeface="Arial"/>
              </a:rPr>
              <a:t>8-bytes </a:t>
            </a:r>
            <a:r>
              <a:rPr sz="2000" spc="-70" dirty="0">
                <a:latin typeface="Arial"/>
                <a:cs typeface="Arial"/>
              </a:rPr>
              <a:t>writes/reads </a:t>
            </a:r>
            <a:r>
              <a:rPr sz="2000" spc="-85" dirty="0">
                <a:latin typeface="Arial"/>
                <a:cs typeface="Arial"/>
              </a:rPr>
              <a:t>(1:1), </a:t>
            </a:r>
            <a:r>
              <a:rPr sz="2000" spc="50" dirty="0">
                <a:latin typeface="Arial"/>
                <a:cs typeface="Arial"/>
              </a:rPr>
              <a:t>No</a:t>
            </a:r>
            <a:r>
              <a:rPr sz="2000" spc="20" dirty="0">
                <a:latin typeface="Arial"/>
                <a:cs typeface="Arial"/>
              </a:rPr>
              <a:t> </a:t>
            </a:r>
            <a:r>
              <a:rPr sz="2000" spc="-60" dirty="0">
                <a:latin typeface="Arial"/>
                <a:cs typeface="Arial"/>
              </a:rPr>
              <a:t>locality</a:t>
            </a:r>
            <a:endParaRPr sz="2000" dirty="0">
              <a:latin typeface="Arial"/>
              <a:cs typeface="Arial"/>
            </a:endParaRPr>
          </a:p>
          <a:p>
            <a:pPr marL="12700">
              <a:lnSpc>
                <a:spcPct val="100000"/>
              </a:lnSpc>
              <a:spcBef>
                <a:spcPts val="600"/>
              </a:spcBef>
            </a:pPr>
            <a:r>
              <a:rPr sz="2000" spc="-135" dirty="0">
                <a:latin typeface="Arial"/>
                <a:cs typeface="Arial"/>
              </a:rPr>
              <a:t>8GB </a:t>
            </a:r>
            <a:r>
              <a:rPr sz="2000" spc="-55" dirty="0">
                <a:latin typeface="Arial"/>
                <a:cs typeface="Arial"/>
              </a:rPr>
              <a:t>working </a:t>
            </a:r>
            <a:r>
              <a:rPr sz="2000" spc="-100" dirty="0">
                <a:latin typeface="Arial"/>
                <a:cs typeface="Arial"/>
              </a:rPr>
              <a:t>set, </a:t>
            </a:r>
            <a:r>
              <a:rPr sz="2000" spc="-135" dirty="0">
                <a:latin typeface="Arial"/>
                <a:cs typeface="Arial"/>
              </a:rPr>
              <a:t>1GB </a:t>
            </a:r>
            <a:r>
              <a:rPr sz="2000" spc="-145" dirty="0">
                <a:latin typeface="Arial"/>
                <a:cs typeface="Arial"/>
              </a:rPr>
              <a:t>cache, </a:t>
            </a:r>
            <a:r>
              <a:rPr sz="2000" spc="-130" dirty="0">
                <a:latin typeface="Arial"/>
                <a:cs typeface="Arial"/>
              </a:rPr>
              <a:t>250MB shared</a:t>
            </a:r>
            <a:r>
              <a:rPr sz="2000" spc="-125" dirty="0">
                <a:latin typeface="Arial"/>
                <a:cs typeface="Arial"/>
              </a:rPr>
              <a:t> </a:t>
            </a:r>
            <a:r>
              <a:rPr sz="2000" spc="-170" dirty="0">
                <a:latin typeface="Arial"/>
                <a:cs typeface="Arial"/>
              </a:rPr>
              <a:t>areas</a:t>
            </a:r>
            <a:endParaRPr sz="2000" dirty="0">
              <a:latin typeface="Arial"/>
              <a:cs typeface="Arial"/>
            </a:endParaRPr>
          </a:p>
        </p:txBody>
      </p:sp>
      <p:pic>
        <p:nvPicPr>
          <p:cNvPr id="121" name="图片 120">
            <a:extLst>
              <a:ext uri="{FF2B5EF4-FFF2-40B4-BE49-F238E27FC236}">
                <a16:creationId xmlns:a16="http://schemas.microsoft.com/office/drawing/2014/main" id="{BFA26F9B-85A2-9540-8CBA-EB67807A5D32}"/>
              </a:ext>
            </a:extLst>
          </p:cNvPr>
          <p:cNvPicPr>
            <a:picLocks noChangeAspect="1"/>
          </p:cNvPicPr>
          <p:nvPr/>
        </p:nvPicPr>
        <p:blipFill>
          <a:blip r:embed="rId10"/>
          <a:stretch>
            <a:fillRect/>
          </a:stretch>
        </p:blipFill>
        <p:spPr>
          <a:xfrm>
            <a:off x="9067800" y="152400"/>
            <a:ext cx="2800350" cy="94348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166235" cy="635000"/>
          </a:xfrm>
          <a:prstGeom prst="rect">
            <a:avLst/>
          </a:prstGeom>
        </p:spPr>
        <p:txBody>
          <a:bodyPr vert="horz" wrap="square" lIns="0" tIns="12700" rIns="0" bIns="0" rtlCol="0">
            <a:spAutoFit/>
          </a:bodyPr>
          <a:lstStyle/>
          <a:p>
            <a:pPr marL="12700">
              <a:lnSpc>
                <a:spcPct val="100000"/>
              </a:lnSpc>
              <a:spcBef>
                <a:spcPts val="100"/>
              </a:spcBef>
            </a:pPr>
            <a:r>
              <a:rPr spc="-30" dirty="0"/>
              <a:t>Micro</a:t>
            </a:r>
            <a:r>
              <a:rPr spc="-165" dirty="0"/>
              <a:t> </a:t>
            </a:r>
            <a:r>
              <a:rPr spc="-125" dirty="0"/>
              <a:t>Benchmarks</a:t>
            </a:r>
          </a:p>
        </p:txBody>
      </p:sp>
      <p:sp>
        <p:nvSpPr>
          <p:cNvPr id="3" name="object 3"/>
          <p:cNvSpPr txBox="1"/>
          <p:nvPr/>
        </p:nvSpPr>
        <p:spPr>
          <a:xfrm>
            <a:off x="451510" y="4559300"/>
            <a:ext cx="5212080" cy="1737360"/>
          </a:xfrm>
          <a:prstGeom prst="rect">
            <a:avLst/>
          </a:prstGeom>
        </p:spPr>
        <p:txBody>
          <a:bodyPr vert="horz" wrap="square" lIns="0" tIns="12700" rIns="0" bIns="0" rtlCol="0">
            <a:spAutoFit/>
          </a:bodyPr>
          <a:lstStyle/>
          <a:p>
            <a:pPr marL="1666239">
              <a:lnSpc>
                <a:spcPct val="100000"/>
              </a:lnSpc>
              <a:spcBef>
                <a:spcPts val="100"/>
              </a:spcBef>
            </a:pPr>
            <a:r>
              <a:rPr sz="2400" spc="-20" dirty="0">
                <a:latin typeface="Arial"/>
                <a:cs typeface="Arial"/>
              </a:rPr>
              <a:t>(A)</a:t>
            </a:r>
            <a:r>
              <a:rPr sz="2400" spc="-315" dirty="0">
                <a:latin typeface="Arial"/>
                <a:cs typeface="Arial"/>
              </a:rPr>
              <a:t> </a:t>
            </a:r>
            <a:r>
              <a:rPr sz="2400" spc="-80" dirty="0">
                <a:latin typeface="Arial"/>
                <a:cs typeface="Arial"/>
              </a:rPr>
              <a:t>Throughput</a:t>
            </a:r>
            <a:endParaRPr sz="2400">
              <a:latin typeface="Arial"/>
              <a:cs typeface="Arial"/>
            </a:endParaRPr>
          </a:p>
          <a:p>
            <a:pPr marL="12700">
              <a:lnSpc>
                <a:spcPct val="100000"/>
              </a:lnSpc>
              <a:spcBef>
                <a:spcPts val="2200"/>
              </a:spcBef>
            </a:pPr>
            <a:r>
              <a:rPr sz="2000" spc="-114" dirty="0">
                <a:latin typeface="Arial"/>
                <a:cs typeface="Arial"/>
              </a:rPr>
              <a:t>4 </a:t>
            </a:r>
            <a:r>
              <a:rPr sz="2000" spc="-170" dirty="0">
                <a:latin typeface="Arial"/>
                <a:cs typeface="Arial"/>
              </a:rPr>
              <a:t>app </a:t>
            </a:r>
            <a:r>
              <a:rPr sz="2000" spc="-95" dirty="0">
                <a:latin typeface="Arial"/>
                <a:cs typeface="Arial"/>
              </a:rPr>
              <a:t>threads </a:t>
            </a:r>
            <a:r>
              <a:rPr sz="2000" spc="-50" dirty="0">
                <a:latin typeface="Arial"/>
                <a:cs typeface="Arial"/>
              </a:rPr>
              <a:t>per</a:t>
            </a:r>
            <a:r>
              <a:rPr sz="2000" spc="-55" dirty="0">
                <a:latin typeface="Arial"/>
                <a:cs typeface="Arial"/>
              </a:rPr>
              <a:t> </a:t>
            </a:r>
            <a:r>
              <a:rPr sz="2000" spc="-90" dirty="0">
                <a:latin typeface="Arial"/>
                <a:cs typeface="Arial"/>
              </a:rPr>
              <a:t>node,</a:t>
            </a:r>
            <a:endParaRPr sz="2000">
              <a:latin typeface="Arial"/>
              <a:cs typeface="Arial"/>
            </a:endParaRPr>
          </a:p>
          <a:p>
            <a:pPr marL="12700">
              <a:lnSpc>
                <a:spcPct val="100000"/>
              </a:lnSpc>
              <a:spcBef>
                <a:spcPts val="600"/>
              </a:spcBef>
            </a:pPr>
            <a:r>
              <a:rPr sz="2000" spc="-100" dirty="0">
                <a:latin typeface="Arial"/>
                <a:cs typeface="Arial"/>
              </a:rPr>
              <a:t>8-bytes </a:t>
            </a:r>
            <a:r>
              <a:rPr sz="2000" spc="-70" dirty="0">
                <a:latin typeface="Arial"/>
                <a:cs typeface="Arial"/>
              </a:rPr>
              <a:t>writes/reads </a:t>
            </a:r>
            <a:r>
              <a:rPr sz="2000" spc="-85" dirty="0">
                <a:latin typeface="Arial"/>
                <a:cs typeface="Arial"/>
              </a:rPr>
              <a:t>(1:1), </a:t>
            </a:r>
            <a:r>
              <a:rPr sz="2000" spc="50" dirty="0">
                <a:latin typeface="Arial"/>
                <a:cs typeface="Arial"/>
              </a:rPr>
              <a:t>No</a:t>
            </a:r>
            <a:r>
              <a:rPr sz="2000" spc="20" dirty="0">
                <a:latin typeface="Arial"/>
                <a:cs typeface="Arial"/>
              </a:rPr>
              <a:t> </a:t>
            </a:r>
            <a:r>
              <a:rPr sz="2000" spc="-60" dirty="0">
                <a:latin typeface="Arial"/>
                <a:cs typeface="Arial"/>
              </a:rPr>
              <a:t>locality</a:t>
            </a:r>
            <a:endParaRPr sz="2000">
              <a:latin typeface="Arial"/>
              <a:cs typeface="Arial"/>
            </a:endParaRPr>
          </a:p>
          <a:p>
            <a:pPr marL="12700">
              <a:lnSpc>
                <a:spcPct val="100000"/>
              </a:lnSpc>
              <a:spcBef>
                <a:spcPts val="600"/>
              </a:spcBef>
            </a:pPr>
            <a:r>
              <a:rPr sz="2000" spc="-135" dirty="0">
                <a:latin typeface="Arial"/>
                <a:cs typeface="Arial"/>
              </a:rPr>
              <a:t>8GB </a:t>
            </a:r>
            <a:r>
              <a:rPr sz="2000" spc="-55" dirty="0">
                <a:latin typeface="Arial"/>
                <a:cs typeface="Arial"/>
              </a:rPr>
              <a:t>working </a:t>
            </a:r>
            <a:r>
              <a:rPr sz="2000" spc="-100" dirty="0">
                <a:latin typeface="Arial"/>
                <a:cs typeface="Arial"/>
              </a:rPr>
              <a:t>set, </a:t>
            </a:r>
            <a:r>
              <a:rPr sz="2000" spc="-135" dirty="0">
                <a:latin typeface="Arial"/>
                <a:cs typeface="Arial"/>
              </a:rPr>
              <a:t>1GB </a:t>
            </a:r>
            <a:r>
              <a:rPr sz="2000" spc="-145" dirty="0">
                <a:latin typeface="Arial"/>
                <a:cs typeface="Arial"/>
              </a:rPr>
              <a:t>cache, </a:t>
            </a:r>
            <a:r>
              <a:rPr sz="2000" spc="-130" dirty="0">
                <a:latin typeface="Arial"/>
                <a:cs typeface="Arial"/>
              </a:rPr>
              <a:t>250MB shared</a:t>
            </a:r>
            <a:r>
              <a:rPr sz="2000" spc="-125" dirty="0">
                <a:latin typeface="Arial"/>
                <a:cs typeface="Arial"/>
              </a:rPr>
              <a:t> </a:t>
            </a:r>
            <a:r>
              <a:rPr sz="2000" spc="-170" dirty="0">
                <a:latin typeface="Arial"/>
                <a:cs typeface="Arial"/>
              </a:rPr>
              <a:t>areas</a:t>
            </a:r>
            <a:endParaRPr sz="2000">
              <a:latin typeface="Arial"/>
              <a:cs typeface="Arial"/>
            </a:endParaRPr>
          </a:p>
        </p:txBody>
      </p:sp>
      <p:sp>
        <p:nvSpPr>
          <p:cNvPr id="4" name="object 4"/>
          <p:cNvSpPr txBox="1"/>
          <p:nvPr/>
        </p:nvSpPr>
        <p:spPr>
          <a:xfrm>
            <a:off x="6757098" y="4559300"/>
            <a:ext cx="4478020" cy="391160"/>
          </a:xfrm>
          <a:prstGeom prst="rect">
            <a:avLst/>
          </a:prstGeom>
        </p:spPr>
        <p:txBody>
          <a:bodyPr vert="horz" wrap="square" lIns="0" tIns="12700" rIns="0" bIns="0" rtlCol="0">
            <a:spAutoFit/>
          </a:bodyPr>
          <a:lstStyle/>
          <a:p>
            <a:pPr marL="12700">
              <a:lnSpc>
                <a:spcPct val="100000"/>
              </a:lnSpc>
              <a:spcBef>
                <a:spcPts val="100"/>
              </a:spcBef>
            </a:pPr>
            <a:r>
              <a:rPr sz="2400" spc="-105" dirty="0">
                <a:latin typeface="Arial"/>
                <a:cs typeface="Arial"/>
              </a:rPr>
              <a:t>(B) </a:t>
            </a:r>
            <a:r>
              <a:rPr sz="2400" spc="-190" dirty="0">
                <a:latin typeface="Arial"/>
                <a:cs typeface="Arial"/>
              </a:rPr>
              <a:t>Packets </a:t>
            </a:r>
            <a:r>
              <a:rPr sz="2400" spc="-110" dirty="0">
                <a:latin typeface="Arial"/>
                <a:cs typeface="Arial"/>
              </a:rPr>
              <a:t>received/sent </a:t>
            </a:r>
            <a:r>
              <a:rPr sz="2400" spc="-155" dirty="0">
                <a:latin typeface="Arial"/>
                <a:cs typeface="Arial"/>
              </a:rPr>
              <a:t>by</a:t>
            </a:r>
            <a:r>
              <a:rPr sz="2400" spc="-105" dirty="0">
                <a:latin typeface="Arial"/>
                <a:cs typeface="Arial"/>
              </a:rPr>
              <a:t> </a:t>
            </a:r>
            <a:r>
              <a:rPr sz="2400" spc="-110" dirty="0">
                <a:latin typeface="Arial"/>
                <a:cs typeface="Arial"/>
              </a:rPr>
              <a:t>servers</a:t>
            </a:r>
            <a:endParaRPr sz="2400">
              <a:latin typeface="Arial"/>
              <a:cs typeface="Arial"/>
            </a:endParaRPr>
          </a:p>
        </p:txBody>
      </p:sp>
      <p:sp>
        <p:nvSpPr>
          <p:cNvPr id="5" name="object 5"/>
          <p:cNvSpPr txBox="1"/>
          <p:nvPr/>
        </p:nvSpPr>
        <p:spPr>
          <a:xfrm>
            <a:off x="6194425" y="5534748"/>
            <a:ext cx="5845175" cy="477054"/>
          </a:xfrm>
          <a:prstGeom prst="rect">
            <a:avLst/>
          </a:prstGeom>
          <a:noFill/>
        </p:spPr>
        <p:txBody>
          <a:bodyPr vert="horz" wrap="square" lIns="0" tIns="106680" rIns="0" bIns="0" rtlCol="0">
            <a:spAutoFit/>
          </a:bodyPr>
          <a:lstStyle/>
          <a:p>
            <a:pPr marL="90805">
              <a:lnSpc>
                <a:spcPct val="100000"/>
              </a:lnSpc>
              <a:spcBef>
                <a:spcPts val="840"/>
              </a:spcBef>
            </a:pPr>
            <a:r>
              <a:rPr sz="2400" spc="-75" dirty="0">
                <a:solidFill>
                  <a:srgbClr val="7030A0"/>
                </a:solidFill>
                <a:latin typeface="Arial"/>
                <a:cs typeface="Arial"/>
              </a:rPr>
              <a:t>Concordia </a:t>
            </a:r>
            <a:r>
              <a:rPr sz="2400" spc="-105" dirty="0">
                <a:solidFill>
                  <a:srgbClr val="7030A0"/>
                </a:solidFill>
                <a:latin typeface="Arial"/>
                <a:cs typeface="Arial"/>
              </a:rPr>
              <a:t>effectively </a:t>
            </a:r>
            <a:r>
              <a:rPr sz="2400" spc="-140" dirty="0">
                <a:solidFill>
                  <a:srgbClr val="7030A0"/>
                </a:solidFill>
                <a:latin typeface="Arial"/>
                <a:cs typeface="Arial"/>
              </a:rPr>
              <a:t>reduces </a:t>
            </a:r>
            <a:r>
              <a:rPr sz="2400" spc="-25" dirty="0">
                <a:solidFill>
                  <a:srgbClr val="7030A0"/>
                </a:solidFill>
                <a:latin typeface="Arial"/>
                <a:cs typeface="Arial"/>
              </a:rPr>
              <a:t>network</a:t>
            </a:r>
            <a:r>
              <a:rPr sz="2400" spc="300" dirty="0">
                <a:solidFill>
                  <a:srgbClr val="7030A0"/>
                </a:solidFill>
                <a:latin typeface="Arial"/>
                <a:cs typeface="Arial"/>
              </a:rPr>
              <a:t> </a:t>
            </a:r>
            <a:r>
              <a:rPr sz="2400" spc="-50" dirty="0">
                <a:solidFill>
                  <a:srgbClr val="7030A0"/>
                </a:solidFill>
                <a:latin typeface="Arial"/>
                <a:cs typeface="Arial"/>
              </a:rPr>
              <a:t>traffic</a:t>
            </a:r>
            <a:endParaRPr sz="2400" dirty="0">
              <a:solidFill>
                <a:srgbClr val="7030A0"/>
              </a:solidFill>
              <a:latin typeface="Arial"/>
              <a:cs typeface="Arial"/>
            </a:endParaRPr>
          </a:p>
        </p:txBody>
      </p:sp>
      <p:grpSp>
        <p:nvGrpSpPr>
          <p:cNvPr id="6" name="object 6"/>
          <p:cNvGrpSpPr/>
          <p:nvPr/>
        </p:nvGrpSpPr>
        <p:grpSpPr>
          <a:xfrm>
            <a:off x="1090203" y="1411537"/>
            <a:ext cx="4230370" cy="2531110"/>
            <a:chOff x="1090203" y="1411537"/>
            <a:chExt cx="4230370" cy="2531110"/>
          </a:xfrm>
        </p:grpSpPr>
        <p:sp>
          <p:nvSpPr>
            <p:cNvPr id="7" name="object 7"/>
            <p:cNvSpPr/>
            <p:nvPr/>
          </p:nvSpPr>
          <p:spPr>
            <a:xfrm>
              <a:off x="1968342" y="2780220"/>
              <a:ext cx="3265170" cy="1156970"/>
            </a:xfrm>
            <a:custGeom>
              <a:avLst/>
              <a:gdLst/>
              <a:ahLst/>
              <a:cxnLst/>
              <a:rect l="l" t="t" r="r" b="b"/>
              <a:pathLst>
                <a:path w="3265170" h="1156970">
                  <a:moveTo>
                    <a:pt x="0" y="0"/>
                  </a:moveTo>
                  <a:lnTo>
                    <a:pt x="0" y="1156689"/>
                  </a:lnTo>
                </a:path>
                <a:path w="3265170" h="1156970">
                  <a:moveTo>
                    <a:pt x="816174" y="247522"/>
                  </a:moveTo>
                  <a:lnTo>
                    <a:pt x="816174" y="1156689"/>
                  </a:lnTo>
                </a:path>
                <a:path w="3265170" h="1156970">
                  <a:moveTo>
                    <a:pt x="1632337" y="493420"/>
                  </a:moveTo>
                  <a:lnTo>
                    <a:pt x="1632337" y="1156689"/>
                  </a:lnTo>
                </a:path>
                <a:path w="3265170" h="1156970">
                  <a:moveTo>
                    <a:pt x="2448523" y="649439"/>
                  </a:moveTo>
                  <a:lnTo>
                    <a:pt x="2448523" y="1156689"/>
                  </a:lnTo>
                </a:path>
                <a:path w="3265170" h="1156970">
                  <a:moveTo>
                    <a:pt x="3264687" y="765975"/>
                  </a:moveTo>
                  <a:lnTo>
                    <a:pt x="3264687" y="1156689"/>
                  </a:lnTo>
                </a:path>
              </a:pathLst>
            </a:custGeom>
            <a:ln w="11249">
              <a:solidFill>
                <a:srgbClr val="000000"/>
              </a:solidFill>
              <a:prstDash val="dot"/>
            </a:ln>
          </p:spPr>
          <p:txBody>
            <a:bodyPr wrap="square" lIns="0" tIns="0" rIns="0" bIns="0" rtlCol="0"/>
            <a:lstStyle/>
            <a:p>
              <a:endParaRPr/>
            </a:p>
          </p:txBody>
        </p:sp>
        <p:sp>
          <p:nvSpPr>
            <p:cNvPr id="8" name="object 8"/>
            <p:cNvSpPr/>
            <p:nvPr/>
          </p:nvSpPr>
          <p:spPr>
            <a:xfrm>
              <a:off x="1152168" y="3600956"/>
              <a:ext cx="4163060" cy="0"/>
            </a:xfrm>
            <a:custGeom>
              <a:avLst/>
              <a:gdLst/>
              <a:ahLst/>
              <a:cxnLst/>
              <a:rect l="l" t="t" r="r" b="b"/>
              <a:pathLst>
                <a:path w="416306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9" name="object 9"/>
            <p:cNvSpPr/>
            <p:nvPr/>
          </p:nvSpPr>
          <p:spPr>
            <a:xfrm>
              <a:off x="1152168" y="3265000"/>
              <a:ext cx="2800985" cy="0"/>
            </a:xfrm>
            <a:custGeom>
              <a:avLst/>
              <a:gdLst/>
              <a:ahLst/>
              <a:cxnLst/>
              <a:rect l="l" t="t" r="r" b="b"/>
              <a:pathLst>
                <a:path w="2800985">
                  <a:moveTo>
                    <a:pt x="0" y="0"/>
                  </a:moveTo>
                  <a:lnTo>
                    <a:pt x="2392274" y="0"/>
                  </a:lnTo>
                </a:path>
                <a:path w="2800985">
                  <a:moveTo>
                    <a:pt x="2504784" y="0"/>
                  </a:moveTo>
                  <a:lnTo>
                    <a:pt x="2800363" y="0"/>
                  </a:lnTo>
                </a:path>
              </a:pathLst>
            </a:custGeom>
            <a:ln w="11249">
              <a:solidFill>
                <a:srgbClr val="000000"/>
              </a:solidFill>
              <a:prstDash val="dot"/>
            </a:ln>
          </p:spPr>
          <p:txBody>
            <a:bodyPr wrap="square" lIns="0" tIns="0" rIns="0" bIns="0" rtlCol="0"/>
            <a:lstStyle/>
            <a:p>
              <a:endParaRPr/>
            </a:p>
          </p:txBody>
        </p:sp>
        <p:sp>
          <p:nvSpPr>
            <p:cNvPr id="10" name="object 10"/>
            <p:cNvSpPr/>
            <p:nvPr/>
          </p:nvSpPr>
          <p:spPr>
            <a:xfrm>
              <a:off x="4416866" y="3178657"/>
              <a:ext cx="0" cy="139065"/>
            </a:xfrm>
            <a:custGeom>
              <a:avLst/>
              <a:gdLst/>
              <a:ahLst/>
              <a:cxnLst/>
              <a:rect l="l" t="t" r="r" b="b"/>
              <a:pathLst>
                <a:path h="139064">
                  <a:moveTo>
                    <a:pt x="0" y="0"/>
                  </a:moveTo>
                  <a:lnTo>
                    <a:pt x="0" y="138506"/>
                  </a:lnTo>
                </a:path>
              </a:pathLst>
            </a:custGeom>
            <a:ln w="11249">
              <a:solidFill>
                <a:srgbClr val="000000"/>
              </a:solidFill>
              <a:prstDash val="dot"/>
            </a:ln>
          </p:spPr>
          <p:txBody>
            <a:bodyPr wrap="square" lIns="0" tIns="0" rIns="0" bIns="0" rtlCol="0"/>
            <a:lstStyle/>
            <a:p>
              <a:endParaRPr/>
            </a:p>
          </p:txBody>
        </p:sp>
        <p:sp>
          <p:nvSpPr>
            <p:cNvPr id="11" name="object 11"/>
            <p:cNvSpPr/>
            <p:nvPr/>
          </p:nvSpPr>
          <p:spPr>
            <a:xfrm>
              <a:off x="1152168" y="2929047"/>
              <a:ext cx="4163060" cy="336550"/>
            </a:xfrm>
            <a:custGeom>
              <a:avLst/>
              <a:gdLst/>
              <a:ahLst/>
              <a:cxnLst/>
              <a:rect l="l" t="t" r="r" b="b"/>
              <a:pathLst>
                <a:path w="4163060" h="336550">
                  <a:moveTo>
                    <a:pt x="2912873" y="335953"/>
                  </a:moveTo>
                  <a:lnTo>
                    <a:pt x="4024631" y="335953"/>
                  </a:lnTo>
                </a:path>
                <a:path w="4163060" h="336550">
                  <a:moveTo>
                    <a:pt x="4137127" y="335953"/>
                  </a:moveTo>
                  <a:lnTo>
                    <a:pt x="4162491" y="335953"/>
                  </a:lnTo>
                </a:path>
                <a:path w="4163060" h="336550">
                  <a:moveTo>
                    <a:pt x="0" y="0"/>
                  </a:moveTo>
                  <a:lnTo>
                    <a:pt x="1576096" y="0"/>
                  </a:lnTo>
                </a:path>
              </a:pathLst>
            </a:custGeom>
            <a:ln w="11249">
              <a:solidFill>
                <a:srgbClr val="000000"/>
              </a:solidFill>
              <a:prstDash val="dot"/>
            </a:ln>
          </p:spPr>
          <p:txBody>
            <a:bodyPr wrap="square" lIns="0" tIns="0" rIns="0" bIns="0" rtlCol="0"/>
            <a:lstStyle/>
            <a:p>
              <a:endParaRPr/>
            </a:p>
          </p:txBody>
        </p:sp>
        <p:sp>
          <p:nvSpPr>
            <p:cNvPr id="12" name="object 12"/>
            <p:cNvSpPr/>
            <p:nvPr/>
          </p:nvSpPr>
          <p:spPr>
            <a:xfrm>
              <a:off x="3600680" y="1417252"/>
              <a:ext cx="1632585" cy="1798320"/>
            </a:xfrm>
            <a:custGeom>
              <a:avLst/>
              <a:gdLst/>
              <a:ahLst/>
              <a:cxnLst/>
              <a:rect l="l" t="t" r="r" b="b"/>
              <a:pathLst>
                <a:path w="1632585" h="1798320">
                  <a:moveTo>
                    <a:pt x="0" y="1505195"/>
                  </a:moveTo>
                  <a:lnTo>
                    <a:pt x="0" y="1743891"/>
                  </a:lnTo>
                </a:path>
                <a:path w="1632585" h="1798320">
                  <a:moveTo>
                    <a:pt x="816185" y="0"/>
                  </a:moveTo>
                  <a:lnTo>
                    <a:pt x="816185" y="1648908"/>
                  </a:lnTo>
                </a:path>
                <a:path w="1632585" h="1798320">
                  <a:moveTo>
                    <a:pt x="1632349" y="0"/>
                  </a:moveTo>
                  <a:lnTo>
                    <a:pt x="1632349" y="1798082"/>
                  </a:lnTo>
                </a:path>
              </a:pathLst>
            </a:custGeom>
            <a:ln w="11249">
              <a:solidFill>
                <a:srgbClr val="000000"/>
              </a:solidFill>
              <a:prstDash val="dot"/>
            </a:ln>
          </p:spPr>
          <p:txBody>
            <a:bodyPr wrap="square" lIns="0" tIns="0" rIns="0" bIns="0" rtlCol="0"/>
            <a:lstStyle/>
            <a:p>
              <a:endParaRPr/>
            </a:p>
          </p:txBody>
        </p:sp>
        <p:sp>
          <p:nvSpPr>
            <p:cNvPr id="13" name="object 13"/>
            <p:cNvSpPr/>
            <p:nvPr/>
          </p:nvSpPr>
          <p:spPr>
            <a:xfrm>
              <a:off x="1152168" y="2593093"/>
              <a:ext cx="4163060" cy="336550"/>
            </a:xfrm>
            <a:custGeom>
              <a:avLst/>
              <a:gdLst/>
              <a:ahLst/>
              <a:cxnLst/>
              <a:rect l="l" t="t" r="r" b="b"/>
              <a:pathLst>
                <a:path w="4163060" h="336550">
                  <a:moveTo>
                    <a:pt x="1688605" y="335953"/>
                  </a:moveTo>
                  <a:lnTo>
                    <a:pt x="4162491" y="335953"/>
                  </a:lnTo>
                </a:path>
                <a:path w="4163060" h="336550">
                  <a:moveTo>
                    <a:pt x="0" y="0"/>
                  </a:moveTo>
                  <a:lnTo>
                    <a:pt x="351842" y="0"/>
                  </a:lnTo>
                </a:path>
              </a:pathLst>
            </a:custGeom>
            <a:ln w="11249">
              <a:solidFill>
                <a:srgbClr val="000000"/>
              </a:solidFill>
              <a:prstDash val="dot"/>
            </a:ln>
          </p:spPr>
          <p:txBody>
            <a:bodyPr wrap="square" lIns="0" tIns="0" rIns="0" bIns="0" rtlCol="0"/>
            <a:lstStyle/>
            <a:p>
              <a:endParaRPr/>
            </a:p>
          </p:txBody>
        </p:sp>
        <p:sp>
          <p:nvSpPr>
            <p:cNvPr id="14" name="object 14"/>
            <p:cNvSpPr/>
            <p:nvPr/>
          </p:nvSpPr>
          <p:spPr>
            <a:xfrm>
              <a:off x="1968342" y="2511044"/>
              <a:ext cx="0" cy="156845"/>
            </a:xfrm>
            <a:custGeom>
              <a:avLst/>
              <a:gdLst/>
              <a:ahLst/>
              <a:cxnLst/>
              <a:rect l="l" t="t" r="r" b="b"/>
              <a:pathLst>
                <a:path h="156844">
                  <a:moveTo>
                    <a:pt x="0" y="0"/>
                  </a:moveTo>
                  <a:lnTo>
                    <a:pt x="0" y="156679"/>
                  </a:lnTo>
                </a:path>
              </a:pathLst>
            </a:custGeom>
            <a:ln w="11249">
              <a:solidFill>
                <a:srgbClr val="000000"/>
              </a:solidFill>
              <a:prstDash val="dot"/>
            </a:ln>
          </p:spPr>
          <p:txBody>
            <a:bodyPr wrap="square" lIns="0" tIns="0" rIns="0" bIns="0" rtlCol="0"/>
            <a:lstStyle/>
            <a:p>
              <a:endParaRPr/>
            </a:p>
          </p:txBody>
        </p:sp>
        <p:sp>
          <p:nvSpPr>
            <p:cNvPr id="15" name="object 15"/>
            <p:cNvSpPr/>
            <p:nvPr/>
          </p:nvSpPr>
          <p:spPr>
            <a:xfrm>
              <a:off x="1616506" y="2593093"/>
              <a:ext cx="1111885" cy="0"/>
            </a:xfrm>
            <a:custGeom>
              <a:avLst/>
              <a:gdLst/>
              <a:ahLst/>
              <a:cxnLst/>
              <a:rect l="l" t="t" r="r" b="b"/>
              <a:pathLst>
                <a:path w="1111885">
                  <a:moveTo>
                    <a:pt x="0" y="0"/>
                  </a:moveTo>
                  <a:lnTo>
                    <a:pt x="1111758" y="0"/>
                  </a:lnTo>
                </a:path>
              </a:pathLst>
            </a:custGeom>
            <a:ln w="11249">
              <a:solidFill>
                <a:srgbClr val="000000"/>
              </a:solidFill>
              <a:prstDash val="dot"/>
            </a:ln>
          </p:spPr>
          <p:txBody>
            <a:bodyPr wrap="square" lIns="0" tIns="0" rIns="0" bIns="0" rtlCol="0"/>
            <a:lstStyle/>
            <a:p>
              <a:endParaRPr/>
            </a:p>
          </p:txBody>
        </p:sp>
        <p:sp>
          <p:nvSpPr>
            <p:cNvPr id="16" name="object 16"/>
            <p:cNvSpPr/>
            <p:nvPr/>
          </p:nvSpPr>
          <p:spPr>
            <a:xfrm>
              <a:off x="3600680" y="1417252"/>
              <a:ext cx="0" cy="1393190"/>
            </a:xfrm>
            <a:custGeom>
              <a:avLst/>
              <a:gdLst/>
              <a:ahLst/>
              <a:cxnLst/>
              <a:rect l="l" t="t" r="r" b="b"/>
              <a:pathLst>
                <a:path h="1393189">
                  <a:moveTo>
                    <a:pt x="0" y="0"/>
                  </a:moveTo>
                  <a:lnTo>
                    <a:pt x="0" y="1392685"/>
                  </a:lnTo>
                </a:path>
              </a:pathLst>
            </a:custGeom>
            <a:ln w="11249">
              <a:solidFill>
                <a:srgbClr val="000000"/>
              </a:solidFill>
              <a:prstDash val="dot"/>
            </a:ln>
          </p:spPr>
          <p:txBody>
            <a:bodyPr wrap="square" lIns="0" tIns="0" rIns="0" bIns="0" rtlCol="0"/>
            <a:lstStyle/>
            <a:p>
              <a:endParaRPr/>
            </a:p>
          </p:txBody>
        </p:sp>
        <p:sp>
          <p:nvSpPr>
            <p:cNvPr id="17" name="object 17"/>
            <p:cNvSpPr/>
            <p:nvPr/>
          </p:nvSpPr>
          <p:spPr>
            <a:xfrm>
              <a:off x="2840774" y="2593093"/>
              <a:ext cx="2473960" cy="0"/>
            </a:xfrm>
            <a:custGeom>
              <a:avLst/>
              <a:gdLst/>
              <a:ahLst/>
              <a:cxnLst/>
              <a:rect l="l" t="t" r="r" b="b"/>
              <a:pathLst>
                <a:path w="2473960">
                  <a:moveTo>
                    <a:pt x="0" y="0"/>
                  </a:moveTo>
                  <a:lnTo>
                    <a:pt x="2473885" y="0"/>
                  </a:lnTo>
                </a:path>
              </a:pathLst>
            </a:custGeom>
            <a:ln w="11249">
              <a:solidFill>
                <a:srgbClr val="000000"/>
              </a:solidFill>
              <a:prstDash val="dot"/>
            </a:ln>
          </p:spPr>
          <p:txBody>
            <a:bodyPr wrap="square" lIns="0" tIns="0" rIns="0" bIns="0" rtlCol="0"/>
            <a:lstStyle/>
            <a:p>
              <a:endParaRPr/>
            </a:p>
          </p:txBody>
        </p:sp>
        <p:sp>
          <p:nvSpPr>
            <p:cNvPr id="18" name="object 18"/>
            <p:cNvSpPr/>
            <p:nvPr/>
          </p:nvSpPr>
          <p:spPr>
            <a:xfrm>
              <a:off x="1968342" y="1417252"/>
              <a:ext cx="816610" cy="1136015"/>
            </a:xfrm>
            <a:custGeom>
              <a:avLst/>
              <a:gdLst/>
              <a:ahLst/>
              <a:cxnLst/>
              <a:rect l="l" t="t" r="r" b="b"/>
              <a:pathLst>
                <a:path w="816610" h="1136014">
                  <a:moveTo>
                    <a:pt x="0" y="0"/>
                  </a:moveTo>
                  <a:lnTo>
                    <a:pt x="0" y="981294"/>
                  </a:lnTo>
                </a:path>
                <a:path w="816610" h="1136014">
                  <a:moveTo>
                    <a:pt x="816174" y="0"/>
                  </a:moveTo>
                  <a:lnTo>
                    <a:pt x="816174" y="1135688"/>
                  </a:lnTo>
                </a:path>
              </a:pathLst>
            </a:custGeom>
            <a:ln w="11249">
              <a:solidFill>
                <a:srgbClr val="000000"/>
              </a:solidFill>
              <a:prstDash val="dot"/>
            </a:ln>
          </p:spPr>
          <p:txBody>
            <a:bodyPr wrap="square" lIns="0" tIns="0" rIns="0" bIns="0" rtlCol="0"/>
            <a:lstStyle/>
            <a:p>
              <a:endParaRPr/>
            </a:p>
          </p:txBody>
        </p:sp>
        <p:sp>
          <p:nvSpPr>
            <p:cNvPr id="19" name="object 19"/>
            <p:cNvSpPr/>
            <p:nvPr/>
          </p:nvSpPr>
          <p:spPr>
            <a:xfrm>
              <a:off x="1208418" y="2257131"/>
              <a:ext cx="4106545" cy="0"/>
            </a:xfrm>
            <a:custGeom>
              <a:avLst/>
              <a:gdLst/>
              <a:ahLst/>
              <a:cxnLst/>
              <a:rect l="l" t="t" r="r" b="b"/>
              <a:pathLst>
                <a:path w="4106545">
                  <a:moveTo>
                    <a:pt x="0" y="0"/>
                  </a:moveTo>
                  <a:lnTo>
                    <a:pt x="1588006" y="0"/>
                  </a:lnTo>
                </a:path>
                <a:path w="4106545">
                  <a:moveTo>
                    <a:pt x="1700503" y="0"/>
                  </a:moveTo>
                  <a:lnTo>
                    <a:pt x="4106240" y="0"/>
                  </a:lnTo>
                </a:path>
              </a:pathLst>
            </a:custGeom>
            <a:ln w="11249">
              <a:solidFill>
                <a:srgbClr val="000000"/>
              </a:solidFill>
              <a:prstDash val="dot"/>
            </a:ln>
          </p:spPr>
          <p:txBody>
            <a:bodyPr wrap="square" lIns="0" tIns="0" rIns="0" bIns="0" rtlCol="0"/>
            <a:lstStyle/>
            <a:p>
              <a:endParaRPr/>
            </a:p>
          </p:txBody>
        </p:sp>
        <p:sp>
          <p:nvSpPr>
            <p:cNvPr id="20" name="object 20"/>
            <p:cNvSpPr/>
            <p:nvPr/>
          </p:nvSpPr>
          <p:spPr>
            <a:xfrm>
              <a:off x="1152168" y="1585237"/>
              <a:ext cx="4163060" cy="336550"/>
            </a:xfrm>
            <a:custGeom>
              <a:avLst/>
              <a:gdLst/>
              <a:ahLst/>
              <a:cxnLst/>
              <a:rect l="l" t="t" r="r" b="b"/>
              <a:pathLst>
                <a:path w="4163060" h="336550">
                  <a:moveTo>
                    <a:pt x="0" y="335946"/>
                  </a:moveTo>
                  <a:lnTo>
                    <a:pt x="4162491" y="335946"/>
                  </a:lnTo>
                </a:path>
                <a:path w="4163060" h="336550">
                  <a:moveTo>
                    <a:pt x="0" y="0"/>
                  </a:moveTo>
                  <a:lnTo>
                    <a:pt x="4162491" y="0"/>
                  </a:lnTo>
                </a:path>
              </a:pathLst>
            </a:custGeom>
            <a:ln w="11249">
              <a:solidFill>
                <a:srgbClr val="000000"/>
              </a:solidFill>
              <a:prstDash val="dot"/>
            </a:ln>
          </p:spPr>
          <p:txBody>
            <a:bodyPr wrap="square" lIns="0" tIns="0" rIns="0" bIns="0" rtlCol="0"/>
            <a:lstStyle/>
            <a:p>
              <a:endParaRPr/>
            </a:p>
          </p:txBody>
        </p:sp>
        <p:sp>
          <p:nvSpPr>
            <p:cNvPr id="21" name="object 21"/>
            <p:cNvSpPr/>
            <p:nvPr/>
          </p:nvSpPr>
          <p:spPr>
            <a:xfrm>
              <a:off x="1152168" y="3838358"/>
              <a:ext cx="4081145" cy="635"/>
            </a:xfrm>
            <a:custGeom>
              <a:avLst/>
              <a:gdLst/>
              <a:ahLst/>
              <a:cxnLst/>
              <a:rect l="l" t="t" r="r" b="b"/>
              <a:pathLst>
                <a:path w="4081145" h="635">
                  <a:moveTo>
                    <a:pt x="-5624" y="228"/>
                  </a:moveTo>
                  <a:lnTo>
                    <a:pt x="4086486" y="228"/>
                  </a:lnTo>
                </a:path>
              </a:pathLst>
            </a:custGeom>
            <a:ln w="11706">
              <a:solidFill>
                <a:srgbClr val="000000"/>
              </a:solidFill>
            </a:ln>
          </p:spPr>
          <p:txBody>
            <a:bodyPr wrap="square" lIns="0" tIns="0" rIns="0" bIns="0" rtlCol="0"/>
            <a:lstStyle/>
            <a:p>
              <a:endParaRPr/>
            </a:p>
          </p:txBody>
        </p:sp>
        <p:sp>
          <p:nvSpPr>
            <p:cNvPr id="22" name="object 22"/>
            <p:cNvSpPr/>
            <p:nvPr/>
          </p:nvSpPr>
          <p:spPr>
            <a:xfrm>
              <a:off x="1090293" y="3776939"/>
              <a:ext cx="123749" cy="123749"/>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498379" y="3776957"/>
              <a:ext cx="123749" cy="123749"/>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1906467" y="3776915"/>
              <a:ext cx="123749" cy="123749"/>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314556" y="3776762"/>
              <a:ext cx="123749" cy="123749"/>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2722642" y="3776503"/>
              <a:ext cx="123749" cy="12374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3130724" y="3776625"/>
              <a:ext cx="123749" cy="12374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3538828" y="3776687"/>
              <a:ext cx="123749" cy="123749"/>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946909" y="3776933"/>
              <a:ext cx="123749" cy="123749"/>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4354991" y="3776915"/>
              <a:ext cx="123749" cy="123749"/>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4763073" y="3776775"/>
              <a:ext cx="123749" cy="123749"/>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5171154" y="3776483"/>
              <a:ext cx="123749" cy="12374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2784517" y="2665450"/>
              <a:ext cx="2448560" cy="768350"/>
            </a:xfrm>
            <a:custGeom>
              <a:avLst/>
              <a:gdLst/>
              <a:ahLst/>
              <a:cxnLst/>
              <a:rect l="l" t="t" r="r" b="b"/>
              <a:pathLst>
                <a:path w="2448560" h="768350">
                  <a:moveTo>
                    <a:pt x="0" y="0"/>
                  </a:moveTo>
                  <a:lnTo>
                    <a:pt x="0" y="249796"/>
                  </a:lnTo>
                </a:path>
                <a:path w="2448560" h="768350">
                  <a:moveTo>
                    <a:pt x="2448512" y="662393"/>
                  </a:moveTo>
                  <a:lnTo>
                    <a:pt x="2448512" y="768248"/>
                  </a:lnTo>
                </a:path>
              </a:pathLst>
            </a:custGeom>
            <a:ln w="11249">
              <a:solidFill>
                <a:srgbClr val="000000"/>
              </a:solidFill>
              <a:prstDash val="dot"/>
            </a:ln>
          </p:spPr>
          <p:txBody>
            <a:bodyPr wrap="square" lIns="0" tIns="0" rIns="0" bIns="0" rtlCol="0"/>
            <a:lstStyle/>
            <a:p>
              <a:endParaRPr/>
            </a:p>
          </p:txBody>
        </p:sp>
        <p:sp>
          <p:nvSpPr>
            <p:cNvPr id="34" name="object 34"/>
            <p:cNvSpPr/>
            <p:nvPr/>
          </p:nvSpPr>
          <p:spPr>
            <a:xfrm>
              <a:off x="1152168" y="1699897"/>
              <a:ext cx="4081145" cy="2085975"/>
            </a:xfrm>
            <a:custGeom>
              <a:avLst/>
              <a:gdLst/>
              <a:ahLst/>
              <a:cxnLst/>
              <a:rect l="l" t="t" r="r" b="b"/>
              <a:pathLst>
                <a:path w="4081145" h="2085975">
                  <a:moveTo>
                    <a:pt x="0" y="0"/>
                  </a:moveTo>
                  <a:lnTo>
                    <a:pt x="408086" y="1166672"/>
                  </a:lnTo>
                  <a:lnTo>
                    <a:pt x="816174" y="1652383"/>
                  </a:lnTo>
                  <a:lnTo>
                    <a:pt x="1224263" y="1795633"/>
                  </a:lnTo>
                  <a:lnTo>
                    <a:pt x="1632349" y="1895328"/>
                  </a:lnTo>
                  <a:lnTo>
                    <a:pt x="2040430" y="1991617"/>
                  </a:lnTo>
                  <a:lnTo>
                    <a:pt x="2448512" y="2017525"/>
                  </a:lnTo>
                  <a:lnTo>
                    <a:pt x="2856616" y="2056680"/>
                  </a:lnTo>
                  <a:lnTo>
                    <a:pt x="3264698" y="2068506"/>
                  </a:lnTo>
                  <a:lnTo>
                    <a:pt x="3672780" y="2081700"/>
                  </a:lnTo>
                  <a:lnTo>
                    <a:pt x="4080861" y="2085691"/>
                  </a:lnTo>
                </a:path>
              </a:pathLst>
            </a:custGeom>
            <a:ln w="11249">
              <a:solidFill>
                <a:srgbClr val="000000"/>
              </a:solidFill>
            </a:ln>
          </p:spPr>
          <p:txBody>
            <a:bodyPr wrap="square" lIns="0" tIns="0" rIns="0" bIns="0" rtlCol="0"/>
            <a:lstStyle/>
            <a:p>
              <a:endParaRPr/>
            </a:p>
          </p:txBody>
        </p:sp>
        <p:sp>
          <p:nvSpPr>
            <p:cNvPr id="35" name="object 35"/>
            <p:cNvSpPr/>
            <p:nvPr/>
          </p:nvSpPr>
          <p:spPr>
            <a:xfrm>
              <a:off x="1097828" y="1638022"/>
              <a:ext cx="108679" cy="95624"/>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1505916" y="2804694"/>
              <a:ext cx="108677" cy="95624"/>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1914003" y="3290405"/>
              <a:ext cx="108679" cy="9562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2322091" y="3433656"/>
              <a:ext cx="108677" cy="95624"/>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2730179" y="3533350"/>
              <a:ext cx="108674" cy="95624"/>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3138261" y="3629639"/>
              <a:ext cx="108674" cy="95624"/>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3546343" y="3655548"/>
              <a:ext cx="108697" cy="95627"/>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3954447" y="3694702"/>
              <a:ext cx="108674" cy="95624"/>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4362529" y="3706528"/>
              <a:ext cx="108674" cy="95624"/>
            </a:xfrm>
            <a:prstGeom prst="rect">
              <a:avLst/>
            </a:prstGeom>
            <a:blipFill>
              <a:blip r:embed="rId6" cstate="print"/>
              <a:stretch>
                <a:fillRect/>
              </a:stretch>
            </a:blipFill>
          </p:spPr>
          <p:txBody>
            <a:bodyPr wrap="square" lIns="0" tIns="0" rIns="0" bIns="0" rtlCol="0"/>
            <a:lstStyle/>
            <a:p>
              <a:endParaRPr/>
            </a:p>
          </p:txBody>
        </p:sp>
        <p:sp>
          <p:nvSpPr>
            <p:cNvPr id="44" name="object 44"/>
            <p:cNvSpPr/>
            <p:nvPr/>
          </p:nvSpPr>
          <p:spPr>
            <a:xfrm>
              <a:off x="4770610" y="3719722"/>
              <a:ext cx="108674" cy="95624"/>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5178692" y="3723714"/>
              <a:ext cx="108697" cy="95624"/>
            </a:xfrm>
            <a:prstGeom prst="rect">
              <a:avLst/>
            </a:prstGeom>
            <a:blipFill>
              <a:blip r:embed="rId8" cstate="print"/>
              <a:stretch>
                <a:fillRect/>
              </a:stretch>
            </a:blipFill>
          </p:spPr>
          <p:txBody>
            <a:bodyPr wrap="square" lIns="0" tIns="0" rIns="0" bIns="0" rtlCol="0"/>
            <a:lstStyle/>
            <a:p>
              <a:endParaRPr/>
            </a:p>
          </p:txBody>
        </p:sp>
        <p:sp>
          <p:nvSpPr>
            <p:cNvPr id="46" name="object 46"/>
            <p:cNvSpPr/>
            <p:nvPr/>
          </p:nvSpPr>
          <p:spPr>
            <a:xfrm>
              <a:off x="1152168" y="2212378"/>
              <a:ext cx="4081145" cy="1277620"/>
            </a:xfrm>
            <a:custGeom>
              <a:avLst/>
              <a:gdLst/>
              <a:ahLst/>
              <a:cxnLst/>
              <a:rect l="l" t="t" r="r" b="b"/>
              <a:pathLst>
                <a:path w="4081145" h="1277620">
                  <a:moveTo>
                    <a:pt x="0" y="0"/>
                  </a:moveTo>
                  <a:lnTo>
                    <a:pt x="408086" y="377618"/>
                  </a:lnTo>
                  <a:lnTo>
                    <a:pt x="816174" y="511588"/>
                  </a:lnTo>
                  <a:lnTo>
                    <a:pt x="1224263" y="637405"/>
                  </a:lnTo>
                  <a:lnTo>
                    <a:pt x="1632349" y="759114"/>
                  </a:lnTo>
                  <a:lnTo>
                    <a:pt x="2040430" y="885535"/>
                  </a:lnTo>
                  <a:lnTo>
                    <a:pt x="2448512" y="1005007"/>
                  </a:lnTo>
                  <a:lnTo>
                    <a:pt x="2856616" y="1089308"/>
                  </a:lnTo>
                  <a:lnTo>
                    <a:pt x="3264698" y="1161026"/>
                  </a:lnTo>
                  <a:lnTo>
                    <a:pt x="3672780" y="1225660"/>
                  </a:lnTo>
                  <a:lnTo>
                    <a:pt x="4080861" y="1277563"/>
                  </a:lnTo>
                </a:path>
              </a:pathLst>
            </a:custGeom>
            <a:ln w="11249">
              <a:solidFill>
                <a:srgbClr val="000000"/>
              </a:solidFill>
            </a:ln>
          </p:spPr>
          <p:txBody>
            <a:bodyPr wrap="square" lIns="0" tIns="0" rIns="0" bIns="0" rtlCol="0"/>
            <a:lstStyle/>
            <a:p>
              <a:endParaRPr/>
            </a:p>
          </p:txBody>
        </p:sp>
        <p:sp>
          <p:nvSpPr>
            <p:cNvPr id="47" name="object 47"/>
            <p:cNvSpPr/>
            <p:nvPr/>
          </p:nvSpPr>
          <p:spPr>
            <a:xfrm>
              <a:off x="1095918" y="2156142"/>
              <a:ext cx="113030" cy="6985"/>
            </a:xfrm>
            <a:custGeom>
              <a:avLst/>
              <a:gdLst/>
              <a:ahLst/>
              <a:cxnLst/>
              <a:rect l="l" t="t" r="r" b="b"/>
              <a:pathLst>
                <a:path w="113030" h="6985">
                  <a:moveTo>
                    <a:pt x="0" y="6578"/>
                  </a:moveTo>
                  <a:lnTo>
                    <a:pt x="112500" y="6578"/>
                  </a:lnTo>
                  <a:lnTo>
                    <a:pt x="112500" y="0"/>
                  </a:lnTo>
                  <a:lnTo>
                    <a:pt x="0" y="0"/>
                  </a:lnTo>
                  <a:lnTo>
                    <a:pt x="0" y="6578"/>
                  </a:lnTo>
                  <a:close/>
                </a:path>
              </a:pathLst>
            </a:custGeom>
            <a:solidFill>
              <a:srgbClr val="5BB95C"/>
            </a:solidFill>
          </p:spPr>
          <p:txBody>
            <a:bodyPr wrap="square" lIns="0" tIns="0" rIns="0" bIns="0" rtlCol="0"/>
            <a:lstStyle/>
            <a:p>
              <a:endParaRPr/>
            </a:p>
          </p:txBody>
        </p:sp>
        <p:sp>
          <p:nvSpPr>
            <p:cNvPr id="48" name="object 48"/>
            <p:cNvSpPr/>
            <p:nvPr/>
          </p:nvSpPr>
          <p:spPr>
            <a:xfrm>
              <a:off x="1095918" y="215615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49" name="object 49"/>
            <p:cNvSpPr/>
            <p:nvPr/>
          </p:nvSpPr>
          <p:spPr>
            <a:xfrm>
              <a:off x="1504010" y="253375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50" name="object 50"/>
            <p:cNvSpPr/>
            <p:nvPr/>
          </p:nvSpPr>
          <p:spPr>
            <a:xfrm>
              <a:off x="1504004" y="25337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1" name="object 51"/>
            <p:cNvSpPr/>
            <p:nvPr/>
          </p:nvSpPr>
          <p:spPr>
            <a:xfrm>
              <a:off x="1912099" y="2667723"/>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52" name="object 52"/>
            <p:cNvSpPr/>
            <p:nvPr/>
          </p:nvSpPr>
          <p:spPr>
            <a:xfrm>
              <a:off x="1912092" y="266771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3" name="object 53"/>
            <p:cNvSpPr/>
            <p:nvPr/>
          </p:nvSpPr>
          <p:spPr>
            <a:xfrm>
              <a:off x="2320188" y="27935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4" name="object 54"/>
            <p:cNvSpPr/>
            <p:nvPr/>
          </p:nvSpPr>
          <p:spPr>
            <a:xfrm>
              <a:off x="2320181" y="279353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5" name="object 55"/>
            <p:cNvSpPr/>
            <p:nvPr/>
          </p:nvSpPr>
          <p:spPr>
            <a:xfrm>
              <a:off x="2728264" y="2915246"/>
              <a:ext cx="113030" cy="113030"/>
            </a:xfrm>
            <a:custGeom>
              <a:avLst/>
              <a:gdLst/>
              <a:ahLst/>
              <a:cxnLst/>
              <a:rect l="l" t="t" r="r" b="b"/>
              <a:pathLst>
                <a:path w="113030"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56" name="object 56"/>
            <p:cNvSpPr/>
            <p:nvPr/>
          </p:nvSpPr>
          <p:spPr>
            <a:xfrm>
              <a:off x="2728267" y="291524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7" name="object 57"/>
            <p:cNvSpPr/>
            <p:nvPr/>
          </p:nvSpPr>
          <p:spPr>
            <a:xfrm>
              <a:off x="3136366" y="3041662"/>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58" name="object 58"/>
            <p:cNvSpPr/>
            <p:nvPr/>
          </p:nvSpPr>
          <p:spPr>
            <a:xfrm>
              <a:off x="3136349" y="304166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59" name="object 59"/>
            <p:cNvSpPr/>
            <p:nvPr/>
          </p:nvSpPr>
          <p:spPr>
            <a:xfrm>
              <a:off x="3544442" y="3161144"/>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60" name="object 60"/>
            <p:cNvSpPr/>
            <p:nvPr/>
          </p:nvSpPr>
          <p:spPr>
            <a:xfrm>
              <a:off x="3544453" y="316113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1" name="object 61"/>
            <p:cNvSpPr/>
            <p:nvPr/>
          </p:nvSpPr>
          <p:spPr>
            <a:xfrm>
              <a:off x="3952532" y="3245434"/>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62" name="object 62"/>
            <p:cNvSpPr/>
            <p:nvPr/>
          </p:nvSpPr>
          <p:spPr>
            <a:xfrm>
              <a:off x="3952534" y="324543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3" name="object 63"/>
            <p:cNvSpPr/>
            <p:nvPr/>
          </p:nvSpPr>
          <p:spPr>
            <a:xfrm>
              <a:off x="4360621" y="3317163"/>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4" name="object 64"/>
            <p:cNvSpPr/>
            <p:nvPr/>
          </p:nvSpPr>
          <p:spPr>
            <a:xfrm>
              <a:off x="4360616" y="33171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5" name="object 65"/>
            <p:cNvSpPr/>
            <p:nvPr/>
          </p:nvSpPr>
          <p:spPr>
            <a:xfrm>
              <a:off x="4768710" y="3381794"/>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6" name="object 66"/>
            <p:cNvSpPr/>
            <p:nvPr/>
          </p:nvSpPr>
          <p:spPr>
            <a:xfrm>
              <a:off x="4768698" y="3381789"/>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7" name="object 67"/>
            <p:cNvSpPr/>
            <p:nvPr/>
          </p:nvSpPr>
          <p:spPr>
            <a:xfrm>
              <a:off x="5176799" y="343369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68" name="object 68"/>
            <p:cNvSpPr/>
            <p:nvPr/>
          </p:nvSpPr>
          <p:spPr>
            <a:xfrm>
              <a:off x="5176780" y="343369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69" name="object 69"/>
            <p:cNvSpPr/>
            <p:nvPr/>
          </p:nvSpPr>
          <p:spPr>
            <a:xfrm>
              <a:off x="1152168" y="2218971"/>
              <a:ext cx="4081145" cy="1052830"/>
            </a:xfrm>
            <a:custGeom>
              <a:avLst/>
              <a:gdLst/>
              <a:ahLst/>
              <a:cxnLst/>
              <a:rect l="l" t="t" r="r" b="b"/>
              <a:pathLst>
                <a:path w="4081145" h="1052829">
                  <a:moveTo>
                    <a:pt x="0" y="0"/>
                  </a:moveTo>
                  <a:lnTo>
                    <a:pt x="408086" y="210912"/>
                  </a:lnTo>
                  <a:lnTo>
                    <a:pt x="816174" y="235826"/>
                  </a:lnTo>
                  <a:lnTo>
                    <a:pt x="1224263" y="288701"/>
                  </a:lnTo>
                  <a:lnTo>
                    <a:pt x="1632349" y="390223"/>
                  </a:lnTo>
                  <a:lnTo>
                    <a:pt x="2040430" y="516245"/>
                  </a:lnTo>
                  <a:lnTo>
                    <a:pt x="2448512" y="647222"/>
                  </a:lnTo>
                  <a:lnTo>
                    <a:pt x="2856616" y="791017"/>
                  </a:lnTo>
                  <a:lnTo>
                    <a:pt x="3264698" y="903438"/>
                  </a:lnTo>
                  <a:lnTo>
                    <a:pt x="3672780" y="978696"/>
                  </a:lnTo>
                  <a:lnTo>
                    <a:pt x="4080861" y="1052615"/>
                  </a:lnTo>
                </a:path>
              </a:pathLst>
            </a:custGeom>
            <a:ln w="11249">
              <a:solidFill>
                <a:srgbClr val="000000"/>
              </a:solidFill>
            </a:ln>
          </p:spPr>
          <p:txBody>
            <a:bodyPr wrap="square" lIns="0" tIns="0" rIns="0" bIns="0" rtlCol="0"/>
            <a:lstStyle/>
            <a:p>
              <a:endParaRPr/>
            </a:p>
          </p:txBody>
        </p:sp>
        <p:sp>
          <p:nvSpPr>
            <p:cNvPr id="70" name="object 70"/>
            <p:cNvSpPr/>
            <p:nvPr/>
          </p:nvSpPr>
          <p:spPr>
            <a:xfrm>
              <a:off x="1095918" y="2162721"/>
              <a:ext cx="113030" cy="113030"/>
            </a:xfrm>
            <a:custGeom>
              <a:avLst/>
              <a:gdLst/>
              <a:ahLst/>
              <a:cxnLst/>
              <a:rect l="l" t="t" r="r" b="b"/>
              <a:pathLst>
                <a:path w="113030" h="113030">
                  <a:moveTo>
                    <a:pt x="112500" y="0"/>
                  </a:moveTo>
                  <a:lnTo>
                    <a:pt x="0" y="0"/>
                  </a:lnTo>
                  <a:lnTo>
                    <a:pt x="0" y="112509"/>
                  </a:lnTo>
                  <a:lnTo>
                    <a:pt x="112500" y="112509"/>
                  </a:lnTo>
                  <a:lnTo>
                    <a:pt x="112500" y="0"/>
                  </a:lnTo>
                  <a:close/>
                </a:path>
              </a:pathLst>
            </a:custGeom>
            <a:solidFill>
              <a:srgbClr val="AA67B2"/>
            </a:solidFill>
          </p:spPr>
          <p:txBody>
            <a:bodyPr wrap="square" lIns="0" tIns="0" rIns="0" bIns="0" rtlCol="0"/>
            <a:lstStyle/>
            <a:p>
              <a:endParaRPr/>
            </a:p>
          </p:txBody>
        </p:sp>
        <p:sp>
          <p:nvSpPr>
            <p:cNvPr id="71" name="object 71"/>
            <p:cNvSpPr/>
            <p:nvPr/>
          </p:nvSpPr>
          <p:spPr>
            <a:xfrm>
              <a:off x="1095918" y="2162721"/>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2" name="object 72"/>
            <p:cNvSpPr/>
            <p:nvPr/>
          </p:nvSpPr>
          <p:spPr>
            <a:xfrm>
              <a:off x="1504010" y="2373630"/>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73" name="object 73"/>
            <p:cNvSpPr/>
            <p:nvPr/>
          </p:nvSpPr>
          <p:spPr>
            <a:xfrm>
              <a:off x="1504004" y="2373633"/>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4" name="object 74"/>
            <p:cNvSpPr/>
            <p:nvPr/>
          </p:nvSpPr>
          <p:spPr>
            <a:xfrm>
              <a:off x="1912099" y="239854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5" name="object 75"/>
            <p:cNvSpPr/>
            <p:nvPr/>
          </p:nvSpPr>
          <p:spPr>
            <a:xfrm>
              <a:off x="1912092" y="239854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6" name="object 76"/>
            <p:cNvSpPr/>
            <p:nvPr/>
          </p:nvSpPr>
          <p:spPr>
            <a:xfrm>
              <a:off x="2320188" y="2451430"/>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77" name="object 77"/>
            <p:cNvSpPr/>
            <p:nvPr/>
          </p:nvSpPr>
          <p:spPr>
            <a:xfrm>
              <a:off x="2320181" y="2451422"/>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78" name="object 78"/>
            <p:cNvSpPr/>
            <p:nvPr/>
          </p:nvSpPr>
          <p:spPr>
            <a:xfrm>
              <a:off x="2728264" y="2552941"/>
              <a:ext cx="113030" cy="113030"/>
            </a:xfrm>
            <a:custGeom>
              <a:avLst/>
              <a:gdLst/>
              <a:ahLst/>
              <a:cxnLst/>
              <a:rect l="l" t="t" r="r" b="b"/>
              <a:pathLst>
                <a:path w="113030"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79" name="object 79"/>
            <p:cNvSpPr/>
            <p:nvPr/>
          </p:nvSpPr>
          <p:spPr>
            <a:xfrm>
              <a:off x="2728267" y="2552944"/>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0" name="object 80"/>
            <p:cNvSpPr/>
            <p:nvPr/>
          </p:nvSpPr>
          <p:spPr>
            <a:xfrm>
              <a:off x="3136366" y="2678963"/>
              <a:ext cx="113030" cy="113030"/>
            </a:xfrm>
            <a:custGeom>
              <a:avLst/>
              <a:gdLst/>
              <a:ahLst/>
              <a:cxnLst/>
              <a:rect l="l" t="t" r="r" b="b"/>
              <a:pathLst>
                <a:path w="113030" h="113030">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81" name="object 81"/>
            <p:cNvSpPr/>
            <p:nvPr/>
          </p:nvSpPr>
          <p:spPr>
            <a:xfrm>
              <a:off x="3136349" y="2678967"/>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2" name="object 82"/>
            <p:cNvSpPr/>
            <p:nvPr/>
          </p:nvSpPr>
          <p:spPr>
            <a:xfrm>
              <a:off x="3544442" y="2809938"/>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83" name="object 83"/>
            <p:cNvSpPr/>
            <p:nvPr/>
          </p:nvSpPr>
          <p:spPr>
            <a:xfrm>
              <a:off x="3544453" y="2809943"/>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4" name="object 84"/>
            <p:cNvSpPr/>
            <p:nvPr/>
          </p:nvSpPr>
          <p:spPr>
            <a:xfrm>
              <a:off x="3952532" y="2953740"/>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85" name="object 85"/>
            <p:cNvSpPr/>
            <p:nvPr/>
          </p:nvSpPr>
          <p:spPr>
            <a:xfrm>
              <a:off x="3952534" y="2953738"/>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6" name="object 86"/>
            <p:cNvSpPr/>
            <p:nvPr/>
          </p:nvSpPr>
          <p:spPr>
            <a:xfrm>
              <a:off x="4360621" y="3066161"/>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7" name="object 87"/>
            <p:cNvSpPr/>
            <p:nvPr/>
          </p:nvSpPr>
          <p:spPr>
            <a:xfrm>
              <a:off x="4360616" y="3066159"/>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88" name="object 88"/>
            <p:cNvSpPr/>
            <p:nvPr/>
          </p:nvSpPr>
          <p:spPr>
            <a:xfrm>
              <a:off x="4768710" y="3141421"/>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89" name="object 89"/>
            <p:cNvSpPr/>
            <p:nvPr/>
          </p:nvSpPr>
          <p:spPr>
            <a:xfrm>
              <a:off x="4768698" y="314141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90" name="object 90"/>
            <p:cNvSpPr/>
            <p:nvPr/>
          </p:nvSpPr>
          <p:spPr>
            <a:xfrm>
              <a:off x="5176799" y="3215335"/>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91" name="object 91"/>
            <p:cNvSpPr/>
            <p:nvPr/>
          </p:nvSpPr>
          <p:spPr>
            <a:xfrm>
              <a:off x="2615085" y="1554142"/>
              <a:ext cx="2674620" cy="1774189"/>
            </a:xfrm>
            <a:custGeom>
              <a:avLst/>
              <a:gdLst/>
              <a:ahLst/>
              <a:cxnLst/>
              <a:rect l="l" t="t" r="r" b="b"/>
              <a:pathLst>
                <a:path w="2674620" h="1774189">
                  <a:moveTo>
                    <a:pt x="2561694" y="1773693"/>
                  </a:moveTo>
                  <a:lnTo>
                    <a:pt x="2674193" y="1773693"/>
                  </a:lnTo>
                  <a:lnTo>
                    <a:pt x="2674193" y="1661194"/>
                  </a:lnTo>
                  <a:lnTo>
                    <a:pt x="2561694" y="1661194"/>
                  </a:lnTo>
                  <a:lnTo>
                    <a:pt x="2561694" y="1773693"/>
                  </a:lnTo>
                  <a:close/>
                </a:path>
                <a:path w="2674620" h="1774189">
                  <a:moveTo>
                    <a:pt x="0" y="0"/>
                  </a:moveTo>
                  <a:lnTo>
                    <a:pt x="475183" y="0"/>
                  </a:lnTo>
                </a:path>
              </a:pathLst>
            </a:custGeom>
            <a:ln w="11249">
              <a:solidFill>
                <a:srgbClr val="000000"/>
              </a:solidFill>
            </a:ln>
          </p:spPr>
          <p:txBody>
            <a:bodyPr wrap="square" lIns="0" tIns="0" rIns="0" bIns="0" rtlCol="0"/>
            <a:lstStyle/>
            <a:p>
              <a:endParaRPr/>
            </a:p>
          </p:txBody>
        </p:sp>
        <p:sp>
          <p:nvSpPr>
            <p:cNvPr id="92" name="object 92"/>
            <p:cNvSpPr/>
            <p:nvPr/>
          </p:nvSpPr>
          <p:spPr>
            <a:xfrm>
              <a:off x="2790794" y="1492267"/>
              <a:ext cx="123749" cy="123749"/>
            </a:xfrm>
            <a:prstGeom prst="rect">
              <a:avLst/>
            </a:prstGeom>
            <a:blipFill>
              <a:blip r:embed="rId9" cstate="print"/>
              <a:stretch>
                <a:fillRect/>
              </a:stretch>
            </a:blipFill>
          </p:spPr>
          <p:txBody>
            <a:bodyPr wrap="square" lIns="0" tIns="0" rIns="0" bIns="0" rtlCol="0"/>
            <a:lstStyle/>
            <a:p>
              <a:endParaRPr/>
            </a:p>
          </p:txBody>
        </p:sp>
      </p:grpSp>
      <p:sp>
        <p:nvSpPr>
          <p:cNvPr id="93" name="object 93"/>
          <p:cNvSpPr txBox="1"/>
          <p:nvPr/>
        </p:nvSpPr>
        <p:spPr>
          <a:xfrm>
            <a:off x="3235901" y="1372130"/>
            <a:ext cx="851535"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rappa</a:t>
            </a:r>
            <a:endParaRPr sz="1950">
              <a:latin typeface="Arial"/>
              <a:cs typeface="Arial"/>
            </a:endParaRPr>
          </a:p>
        </p:txBody>
      </p:sp>
      <p:grpSp>
        <p:nvGrpSpPr>
          <p:cNvPr id="94" name="object 94"/>
          <p:cNvGrpSpPr/>
          <p:nvPr/>
        </p:nvGrpSpPr>
        <p:grpSpPr>
          <a:xfrm>
            <a:off x="2609370" y="1729934"/>
            <a:ext cx="487045" cy="95885"/>
            <a:chOff x="2609370" y="1729934"/>
            <a:chExt cx="487045" cy="95885"/>
          </a:xfrm>
        </p:grpSpPr>
        <p:sp>
          <p:nvSpPr>
            <p:cNvPr id="95" name="object 95"/>
            <p:cNvSpPr/>
            <p:nvPr/>
          </p:nvSpPr>
          <p:spPr>
            <a:xfrm>
              <a:off x="2615085" y="1791809"/>
              <a:ext cx="475615" cy="0"/>
            </a:xfrm>
            <a:custGeom>
              <a:avLst/>
              <a:gdLst/>
              <a:ahLst/>
              <a:cxnLst/>
              <a:rect l="l" t="t" r="r" b="b"/>
              <a:pathLst>
                <a:path w="475614">
                  <a:moveTo>
                    <a:pt x="0" y="0"/>
                  </a:moveTo>
                  <a:lnTo>
                    <a:pt x="475183" y="0"/>
                  </a:lnTo>
                </a:path>
              </a:pathLst>
            </a:custGeom>
            <a:ln w="11249">
              <a:solidFill>
                <a:srgbClr val="000000"/>
              </a:solidFill>
            </a:ln>
          </p:spPr>
          <p:txBody>
            <a:bodyPr wrap="square" lIns="0" tIns="0" rIns="0" bIns="0" rtlCol="0"/>
            <a:lstStyle/>
            <a:p>
              <a:endParaRPr/>
            </a:p>
          </p:txBody>
        </p:sp>
        <p:sp>
          <p:nvSpPr>
            <p:cNvPr id="96" name="object 96"/>
            <p:cNvSpPr/>
            <p:nvPr/>
          </p:nvSpPr>
          <p:spPr>
            <a:xfrm>
              <a:off x="2798332" y="1729934"/>
              <a:ext cx="108674" cy="95624"/>
            </a:xfrm>
            <a:prstGeom prst="rect">
              <a:avLst/>
            </a:prstGeom>
            <a:blipFill>
              <a:blip r:embed="rId5" cstate="print"/>
              <a:stretch>
                <a:fillRect/>
              </a:stretch>
            </a:blipFill>
          </p:spPr>
          <p:txBody>
            <a:bodyPr wrap="square" lIns="0" tIns="0" rIns="0" bIns="0" rtlCol="0"/>
            <a:lstStyle/>
            <a:p>
              <a:endParaRPr/>
            </a:p>
          </p:txBody>
        </p:sp>
      </p:grpSp>
      <p:sp>
        <p:nvSpPr>
          <p:cNvPr id="97" name="object 97"/>
          <p:cNvSpPr txBox="1"/>
          <p:nvPr/>
        </p:nvSpPr>
        <p:spPr>
          <a:xfrm>
            <a:off x="3235901" y="1609729"/>
            <a:ext cx="589280" cy="322580"/>
          </a:xfrm>
          <a:prstGeom prst="rect">
            <a:avLst/>
          </a:prstGeom>
        </p:spPr>
        <p:txBody>
          <a:bodyPr vert="horz" wrap="square" lIns="0" tIns="12065" rIns="0" bIns="0" rtlCol="0">
            <a:spAutoFit/>
          </a:bodyPr>
          <a:lstStyle/>
          <a:p>
            <a:pPr marL="12700">
              <a:lnSpc>
                <a:spcPct val="100000"/>
              </a:lnSpc>
              <a:spcBef>
                <a:spcPts val="95"/>
              </a:spcBef>
            </a:pPr>
            <a:r>
              <a:rPr sz="1950" spc="-10" dirty="0">
                <a:latin typeface="Arial"/>
                <a:cs typeface="Arial"/>
              </a:rPr>
              <a:t>G</a:t>
            </a:r>
            <a:r>
              <a:rPr sz="1950" spc="-5" dirty="0">
                <a:latin typeface="Arial"/>
                <a:cs typeface="Arial"/>
              </a:rPr>
              <a:t>AM</a:t>
            </a:r>
            <a:endParaRPr sz="1950">
              <a:latin typeface="Arial"/>
              <a:cs typeface="Arial"/>
            </a:endParaRPr>
          </a:p>
        </p:txBody>
      </p:sp>
      <p:grpSp>
        <p:nvGrpSpPr>
          <p:cNvPr id="98" name="object 98"/>
          <p:cNvGrpSpPr/>
          <p:nvPr/>
        </p:nvGrpSpPr>
        <p:grpSpPr>
          <a:xfrm>
            <a:off x="2609370" y="1967354"/>
            <a:ext cx="487045" cy="124460"/>
            <a:chOff x="2609370" y="1967354"/>
            <a:chExt cx="487045" cy="124460"/>
          </a:xfrm>
        </p:grpSpPr>
        <p:sp>
          <p:nvSpPr>
            <p:cNvPr id="99" name="object 99"/>
            <p:cNvSpPr/>
            <p:nvPr/>
          </p:nvSpPr>
          <p:spPr>
            <a:xfrm>
              <a:off x="2615085" y="2029319"/>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100" name="object 100"/>
            <p:cNvSpPr/>
            <p:nvPr/>
          </p:nvSpPr>
          <p:spPr>
            <a:xfrm>
              <a:off x="2796425" y="1973071"/>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01" name="object 101"/>
            <p:cNvSpPr/>
            <p:nvPr/>
          </p:nvSpPr>
          <p:spPr>
            <a:xfrm>
              <a:off x="2796419" y="1973069"/>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2" name="object 102"/>
          <p:cNvSpPr txBox="1"/>
          <p:nvPr/>
        </p:nvSpPr>
        <p:spPr>
          <a:xfrm>
            <a:off x="3235901" y="1847329"/>
            <a:ext cx="177292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Concordia-base</a:t>
            </a:r>
            <a:endParaRPr sz="1950">
              <a:latin typeface="Arial"/>
              <a:cs typeface="Arial"/>
            </a:endParaRPr>
          </a:p>
        </p:txBody>
      </p:sp>
      <p:grpSp>
        <p:nvGrpSpPr>
          <p:cNvPr id="103" name="object 103"/>
          <p:cNvGrpSpPr/>
          <p:nvPr/>
        </p:nvGrpSpPr>
        <p:grpSpPr>
          <a:xfrm>
            <a:off x="2609370" y="2205021"/>
            <a:ext cx="487045" cy="124460"/>
            <a:chOff x="2609370" y="2205021"/>
            <a:chExt cx="487045" cy="124460"/>
          </a:xfrm>
        </p:grpSpPr>
        <p:sp>
          <p:nvSpPr>
            <p:cNvPr id="104" name="object 104"/>
            <p:cNvSpPr/>
            <p:nvPr/>
          </p:nvSpPr>
          <p:spPr>
            <a:xfrm>
              <a:off x="2615085" y="2266986"/>
              <a:ext cx="475615" cy="0"/>
            </a:xfrm>
            <a:custGeom>
              <a:avLst/>
              <a:gdLst/>
              <a:ahLst/>
              <a:cxnLst/>
              <a:rect l="l" t="t" r="r" b="b"/>
              <a:pathLst>
                <a:path w="475614">
                  <a:moveTo>
                    <a:pt x="0" y="0"/>
                  </a:moveTo>
                  <a:lnTo>
                    <a:pt x="181339" y="0"/>
                  </a:lnTo>
                </a:path>
                <a:path w="475614">
                  <a:moveTo>
                    <a:pt x="293836" y="0"/>
                  </a:moveTo>
                  <a:lnTo>
                    <a:pt x="475183" y="0"/>
                  </a:lnTo>
                </a:path>
              </a:pathLst>
            </a:custGeom>
            <a:ln w="11249">
              <a:solidFill>
                <a:srgbClr val="000000"/>
              </a:solidFill>
            </a:ln>
          </p:spPr>
          <p:txBody>
            <a:bodyPr wrap="square" lIns="0" tIns="0" rIns="0" bIns="0" rtlCol="0"/>
            <a:lstStyle/>
            <a:p>
              <a:endParaRPr/>
            </a:p>
          </p:txBody>
        </p:sp>
        <p:sp>
          <p:nvSpPr>
            <p:cNvPr id="105" name="object 105"/>
            <p:cNvSpPr/>
            <p:nvPr/>
          </p:nvSpPr>
          <p:spPr>
            <a:xfrm>
              <a:off x="2796425" y="2210727"/>
              <a:ext cx="113030" cy="113030"/>
            </a:xfrm>
            <a:custGeom>
              <a:avLst/>
              <a:gdLst/>
              <a:ahLst/>
              <a:cxnLst/>
              <a:rect l="l" t="t" r="r" b="b"/>
              <a:pathLst>
                <a:path w="113030"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06" name="object 106"/>
            <p:cNvSpPr/>
            <p:nvPr/>
          </p:nvSpPr>
          <p:spPr>
            <a:xfrm>
              <a:off x="2796419" y="2210736"/>
              <a:ext cx="113030" cy="113030"/>
            </a:xfrm>
            <a:custGeom>
              <a:avLst/>
              <a:gdLst/>
              <a:ahLst/>
              <a:cxnLst/>
              <a:rect l="l" t="t" r="r" b="b"/>
              <a:pathLst>
                <a:path w="113030"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107" name="object 107"/>
          <p:cNvSpPr txBox="1"/>
          <p:nvPr/>
        </p:nvSpPr>
        <p:spPr>
          <a:xfrm>
            <a:off x="3235901" y="2084928"/>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a:t>
            </a:r>
            <a:endParaRPr sz="1950">
              <a:latin typeface="Arial"/>
              <a:cs typeface="Arial"/>
            </a:endParaRPr>
          </a:p>
        </p:txBody>
      </p:sp>
      <p:sp>
        <p:nvSpPr>
          <p:cNvPr id="108" name="object 108"/>
          <p:cNvSpPr txBox="1"/>
          <p:nvPr/>
        </p:nvSpPr>
        <p:spPr>
          <a:xfrm>
            <a:off x="480260" y="1460672"/>
            <a:ext cx="273050" cy="2759075"/>
          </a:xfrm>
          <a:prstGeom prst="rect">
            <a:avLst/>
          </a:prstGeom>
        </p:spPr>
        <p:txBody>
          <a:bodyPr vert="vert270" wrap="square" lIns="0" tIns="0" rIns="0" bIns="0" rtlCol="0">
            <a:spAutoFit/>
          </a:bodyPr>
          <a:lstStyle/>
          <a:p>
            <a:pPr marL="12700">
              <a:lnSpc>
                <a:spcPts val="1989"/>
              </a:lnSpc>
            </a:pPr>
            <a:r>
              <a:rPr sz="1950" spc="-50" dirty="0">
                <a:latin typeface="Arial"/>
                <a:cs typeface="Arial"/>
              </a:rPr>
              <a:t>Total </a:t>
            </a:r>
            <a:r>
              <a:rPr sz="1950" spc="-5" dirty="0">
                <a:latin typeface="Arial"/>
                <a:cs typeface="Arial"/>
              </a:rPr>
              <a:t>Throughput</a:t>
            </a:r>
            <a:r>
              <a:rPr sz="1950" spc="-10" dirty="0">
                <a:latin typeface="Arial"/>
                <a:cs typeface="Arial"/>
              </a:rPr>
              <a:t> </a:t>
            </a:r>
            <a:r>
              <a:rPr sz="1950" spc="-5" dirty="0">
                <a:latin typeface="Arial"/>
                <a:cs typeface="Arial"/>
              </a:rPr>
              <a:t>[Mop/s]</a:t>
            </a:r>
            <a:endParaRPr sz="1950">
              <a:latin typeface="Arial"/>
              <a:cs typeface="Arial"/>
            </a:endParaRPr>
          </a:p>
        </p:txBody>
      </p:sp>
      <p:sp>
        <p:nvSpPr>
          <p:cNvPr id="109" name="object 109"/>
          <p:cNvSpPr txBox="1"/>
          <p:nvPr/>
        </p:nvSpPr>
        <p:spPr>
          <a:xfrm>
            <a:off x="794048" y="1364278"/>
            <a:ext cx="300990" cy="2377440"/>
          </a:xfrm>
          <a:prstGeom prst="rect">
            <a:avLst/>
          </a:prstGeom>
        </p:spPr>
        <p:txBody>
          <a:bodyPr vert="horz" wrap="square" lIns="0" tIns="51435" rIns="0" bIns="0" rtlCol="0">
            <a:spAutoFit/>
          </a:bodyPr>
          <a:lstStyle/>
          <a:p>
            <a:pPr marR="5080" algn="r">
              <a:lnSpc>
                <a:spcPct val="100000"/>
              </a:lnSpc>
              <a:spcBef>
                <a:spcPts val="405"/>
              </a:spcBef>
            </a:pPr>
            <a:r>
              <a:rPr sz="1950" spc="-5" dirty="0">
                <a:latin typeface="Arial"/>
                <a:cs typeface="Arial"/>
              </a:rPr>
              <a:t>14</a:t>
            </a:r>
            <a:endParaRPr sz="1950">
              <a:latin typeface="Arial"/>
              <a:cs typeface="Arial"/>
            </a:endParaRPr>
          </a:p>
          <a:p>
            <a:pPr marR="5080" algn="r">
              <a:lnSpc>
                <a:spcPct val="100000"/>
              </a:lnSpc>
              <a:spcBef>
                <a:spcPts val="305"/>
              </a:spcBef>
            </a:pPr>
            <a:r>
              <a:rPr sz="1950" spc="-5" dirty="0">
                <a:latin typeface="Arial"/>
                <a:cs typeface="Arial"/>
              </a:rPr>
              <a:t>12</a:t>
            </a:r>
            <a:endParaRPr sz="1950">
              <a:latin typeface="Arial"/>
              <a:cs typeface="Arial"/>
            </a:endParaRPr>
          </a:p>
          <a:p>
            <a:pPr marR="5080" algn="r">
              <a:lnSpc>
                <a:spcPct val="100000"/>
              </a:lnSpc>
              <a:spcBef>
                <a:spcPts val="305"/>
              </a:spcBef>
            </a:pPr>
            <a:r>
              <a:rPr sz="1950" spc="-5" dirty="0">
                <a:latin typeface="Arial"/>
                <a:cs typeface="Arial"/>
              </a:rPr>
              <a:t>10</a:t>
            </a:r>
            <a:endParaRPr sz="1950">
              <a:latin typeface="Arial"/>
              <a:cs typeface="Arial"/>
            </a:endParaRPr>
          </a:p>
          <a:p>
            <a:pPr marR="5080" algn="r">
              <a:lnSpc>
                <a:spcPct val="100000"/>
              </a:lnSpc>
              <a:spcBef>
                <a:spcPts val="305"/>
              </a:spcBef>
            </a:pPr>
            <a:r>
              <a:rPr sz="1950" spc="-5" dirty="0">
                <a:latin typeface="Arial"/>
                <a:cs typeface="Arial"/>
              </a:rPr>
              <a:t>8</a:t>
            </a:r>
            <a:endParaRPr sz="1950">
              <a:latin typeface="Arial"/>
              <a:cs typeface="Arial"/>
            </a:endParaRPr>
          </a:p>
          <a:p>
            <a:pPr marR="5080" algn="r">
              <a:lnSpc>
                <a:spcPct val="100000"/>
              </a:lnSpc>
              <a:spcBef>
                <a:spcPts val="305"/>
              </a:spcBef>
            </a:pPr>
            <a:r>
              <a:rPr sz="1950" spc="-5" dirty="0">
                <a:latin typeface="Arial"/>
                <a:cs typeface="Arial"/>
              </a:rPr>
              <a:t>6</a:t>
            </a:r>
            <a:endParaRPr sz="1950">
              <a:latin typeface="Arial"/>
              <a:cs typeface="Arial"/>
            </a:endParaRPr>
          </a:p>
          <a:p>
            <a:pPr marR="5080" algn="r">
              <a:lnSpc>
                <a:spcPct val="100000"/>
              </a:lnSpc>
              <a:spcBef>
                <a:spcPts val="305"/>
              </a:spcBef>
            </a:pPr>
            <a:r>
              <a:rPr sz="1950" spc="-5" dirty="0">
                <a:latin typeface="Arial"/>
                <a:cs typeface="Arial"/>
              </a:rPr>
              <a:t>4</a:t>
            </a:r>
            <a:endParaRPr sz="1950">
              <a:latin typeface="Arial"/>
              <a:cs typeface="Arial"/>
            </a:endParaRPr>
          </a:p>
          <a:p>
            <a:pPr marR="5080" algn="r">
              <a:lnSpc>
                <a:spcPct val="100000"/>
              </a:lnSpc>
              <a:spcBef>
                <a:spcPts val="305"/>
              </a:spcBef>
            </a:pPr>
            <a:r>
              <a:rPr sz="1950" spc="-5" dirty="0">
                <a:latin typeface="Arial"/>
                <a:cs typeface="Arial"/>
              </a:rPr>
              <a:t>2</a:t>
            </a:r>
            <a:endParaRPr sz="1950">
              <a:latin typeface="Arial"/>
              <a:cs typeface="Arial"/>
            </a:endParaRPr>
          </a:p>
        </p:txBody>
      </p:sp>
      <p:sp>
        <p:nvSpPr>
          <p:cNvPr id="110" name="object 110"/>
          <p:cNvSpPr/>
          <p:nvPr/>
        </p:nvSpPr>
        <p:spPr>
          <a:xfrm>
            <a:off x="1152168" y="1417252"/>
            <a:ext cx="103505" cy="2519680"/>
          </a:xfrm>
          <a:custGeom>
            <a:avLst/>
            <a:gdLst/>
            <a:ahLst/>
            <a:cxnLst/>
            <a:rect l="l" t="t" r="r" b="b"/>
            <a:pathLst>
              <a:path w="103505" h="2519679">
                <a:moveTo>
                  <a:pt x="0" y="2519657"/>
                </a:moveTo>
                <a:lnTo>
                  <a:pt x="103124" y="2519657"/>
                </a:lnTo>
              </a:path>
              <a:path w="103505" h="2519679">
                <a:moveTo>
                  <a:pt x="0" y="2351679"/>
                </a:moveTo>
                <a:lnTo>
                  <a:pt x="41249" y="2351679"/>
                </a:lnTo>
              </a:path>
              <a:path w="103505" h="2519679">
                <a:moveTo>
                  <a:pt x="0" y="2183703"/>
                </a:moveTo>
                <a:lnTo>
                  <a:pt x="103124" y="2183703"/>
                </a:lnTo>
              </a:path>
              <a:path w="103505" h="2519679">
                <a:moveTo>
                  <a:pt x="0" y="2015725"/>
                </a:moveTo>
                <a:lnTo>
                  <a:pt x="41249" y="2015725"/>
                </a:lnTo>
              </a:path>
              <a:path w="103505" h="2519679">
                <a:moveTo>
                  <a:pt x="0" y="1847748"/>
                </a:moveTo>
                <a:lnTo>
                  <a:pt x="103124" y="1847748"/>
                </a:lnTo>
              </a:path>
              <a:path w="103505" h="2519679">
                <a:moveTo>
                  <a:pt x="0" y="1679772"/>
                </a:moveTo>
                <a:lnTo>
                  <a:pt x="41249" y="1679772"/>
                </a:lnTo>
              </a:path>
              <a:path w="103505" h="2519679">
                <a:moveTo>
                  <a:pt x="0" y="1511794"/>
                </a:moveTo>
                <a:lnTo>
                  <a:pt x="103124" y="1511794"/>
                </a:lnTo>
              </a:path>
              <a:path w="103505" h="2519679">
                <a:moveTo>
                  <a:pt x="0" y="1343816"/>
                </a:moveTo>
                <a:lnTo>
                  <a:pt x="41249" y="1343816"/>
                </a:lnTo>
              </a:path>
              <a:path w="103505" h="2519679">
                <a:moveTo>
                  <a:pt x="0" y="1175840"/>
                </a:moveTo>
                <a:lnTo>
                  <a:pt x="103124" y="1175840"/>
                </a:lnTo>
              </a:path>
              <a:path w="103505" h="2519679">
                <a:moveTo>
                  <a:pt x="0" y="1007862"/>
                </a:moveTo>
                <a:lnTo>
                  <a:pt x="41249" y="1007862"/>
                </a:lnTo>
              </a:path>
              <a:path w="103505" h="2519679">
                <a:moveTo>
                  <a:pt x="0" y="839878"/>
                </a:moveTo>
                <a:lnTo>
                  <a:pt x="103124" y="839878"/>
                </a:lnTo>
              </a:path>
              <a:path w="103505" h="2519679">
                <a:moveTo>
                  <a:pt x="0" y="671916"/>
                </a:moveTo>
                <a:lnTo>
                  <a:pt x="41249" y="671916"/>
                </a:lnTo>
              </a:path>
              <a:path w="103505" h="2519679">
                <a:moveTo>
                  <a:pt x="0" y="503931"/>
                </a:moveTo>
                <a:lnTo>
                  <a:pt x="103124" y="503931"/>
                </a:lnTo>
              </a:path>
              <a:path w="103505" h="2519679">
                <a:moveTo>
                  <a:pt x="0" y="335946"/>
                </a:moveTo>
                <a:lnTo>
                  <a:pt x="41249" y="335946"/>
                </a:lnTo>
              </a:path>
              <a:path w="103505" h="2519679">
                <a:moveTo>
                  <a:pt x="0" y="167984"/>
                </a:moveTo>
                <a:lnTo>
                  <a:pt x="103124" y="167984"/>
                </a:lnTo>
              </a:path>
              <a:path w="103505" h="2519679">
                <a:moveTo>
                  <a:pt x="0" y="0"/>
                </a:moveTo>
                <a:lnTo>
                  <a:pt x="41249" y="0"/>
                </a:lnTo>
              </a:path>
            </a:pathLst>
          </a:custGeom>
          <a:ln w="11249">
            <a:solidFill>
              <a:srgbClr val="000000"/>
            </a:solidFill>
          </a:ln>
        </p:spPr>
        <p:txBody>
          <a:bodyPr wrap="square" lIns="0" tIns="0" rIns="0" bIns="0" rtlCol="0"/>
          <a:lstStyle/>
          <a:p>
            <a:endParaRPr/>
          </a:p>
        </p:txBody>
      </p:sp>
      <p:sp>
        <p:nvSpPr>
          <p:cNvPr id="111" name="object 111"/>
          <p:cNvSpPr txBox="1"/>
          <p:nvPr/>
        </p:nvSpPr>
        <p:spPr>
          <a:xfrm>
            <a:off x="931696" y="3754895"/>
            <a:ext cx="1187450" cy="518159"/>
          </a:xfrm>
          <a:prstGeom prst="rect">
            <a:avLst/>
          </a:prstGeom>
        </p:spPr>
        <p:txBody>
          <a:bodyPr vert="horz" wrap="square" lIns="0" tIns="12065" rIns="0" bIns="0" rtlCol="0">
            <a:spAutoFit/>
          </a:bodyPr>
          <a:lstStyle/>
          <a:p>
            <a:pPr marL="12700">
              <a:lnSpc>
                <a:spcPts val="1939"/>
              </a:lnSpc>
              <a:spcBef>
                <a:spcPts val="95"/>
              </a:spcBef>
            </a:pPr>
            <a:r>
              <a:rPr sz="1950" spc="-5" dirty="0">
                <a:latin typeface="Arial"/>
                <a:cs typeface="Arial"/>
              </a:rPr>
              <a:t>0</a:t>
            </a:r>
            <a:endParaRPr sz="1950">
              <a:latin typeface="Arial"/>
              <a:cs typeface="Arial"/>
            </a:endParaRPr>
          </a:p>
          <a:p>
            <a:pPr marL="151130">
              <a:lnSpc>
                <a:spcPts val="1939"/>
              </a:lnSpc>
              <a:tabLst>
                <a:tab pos="898525" algn="l"/>
              </a:tabLst>
            </a:pPr>
            <a:r>
              <a:rPr sz="1950" spc="-5" dirty="0">
                <a:latin typeface="Arial"/>
                <a:cs typeface="Arial"/>
              </a:rPr>
              <a:t>0	20</a:t>
            </a:r>
            <a:endParaRPr sz="1950">
              <a:latin typeface="Arial"/>
              <a:cs typeface="Arial"/>
            </a:endParaRPr>
          </a:p>
        </p:txBody>
      </p:sp>
      <p:sp>
        <p:nvSpPr>
          <p:cNvPr id="112" name="object 112"/>
          <p:cNvSpPr txBox="1"/>
          <p:nvPr/>
        </p:nvSpPr>
        <p:spPr>
          <a:xfrm>
            <a:off x="2244069" y="3950175"/>
            <a:ext cx="3106420" cy="572135"/>
          </a:xfrm>
          <a:prstGeom prst="rect">
            <a:avLst/>
          </a:prstGeom>
        </p:spPr>
        <p:txBody>
          <a:bodyPr vert="horz" wrap="square" lIns="0" tIns="12065" rIns="0" bIns="0" rtlCol="0">
            <a:spAutoFit/>
          </a:bodyPr>
          <a:lstStyle/>
          <a:p>
            <a:pPr marL="402590">
              <a:lnSpc>
                <a:spcPts val="2150"/>
              </a:lnSpc>
              <a:spcBef>
                <a:spcPts val="95"/>
              </a:spcBef>
              <a:tabLst>
                <a:tab pos="1218565" algn="l"/>
                <a:tab pos="2034539" algn="l"/>
                <a:tab pos="2679700" algn="l"/>
              </a:tabLst>
            </a:pPr>
            <a:r>
              <a:rPr sz="1950" spc="-5" dirty="0">
                <a:latin typeface="Arial"/>
                <a:cs typeface="Arial"/>
              </a:rPr>
              <a:t>40	60	80	100</a:t>
            </a:r>
            <a:endParaRPr sz="1950">
              <a:latin typeface="Arial"/>
              <a:cs typeface="Arial"/>
            </a:endParaRPr>
          </a:p>
          <a:p>
            <a:pPr marL="12700">
              <a:lnSpc>
                <a:spcPts val="2150"/>
              </a:lnSpc>
            </a:pPr>
            <a:r>
              <a:rPr sz="1950" spc="-5" dirty="0">
                <a:latin typeface="Arial"/>
                <a:cs typeface="Arial"/>
              </a:rPr>
              <a:t>Sharing Ratio</a:t>
            </a:r>
            <a:r>
              <a:rPr sz="1950" spc="-10" dirty="0">
                <a:latin typeface="Arial"/>
                <a:cs typeface="Arial"/>
              </a:rPr>
              <a:t> </a:t>
            </a:r>
            <a:r>
              <a:rPr sz="1950" spc="-5" dirty="0">
                <a:latin typeface="Arial"/>
                <a:cs typeface="Arial"/>
              </a:rPr>
              <a:t>(%)</a:t>
            </a:r>
            <a:endParaRPr sz="1950">
              <a:latin typeface="Arial"/>
              <a:cs typeface="Arial"/>
            </a:endParaRPr>
          </a:p>
        </p:txBody>
      </p:sp>
      <p:grpSp>
        <p:nvGrpSpPr>
          <p:cNvPr id="113" name="object 113"/>
          <p:cNvGrpSpPr/>
          <p:nvPr/>
        </p:nvGrpSpPr>
        <p:grpSpPr>
          <a:xfrm>
            <a:off x="1146543" y="1411627"/>
            <a:ext cx="4173854" cy="2531110"/>
            <a:chOff x="1146543" y="1411627"/>
            <a:chExt cx="4173854" cy="2531110"/>
          </a:xfrm>
        </p:grpSpPr>
        <p:sp>
          <p:nvSpPr>
            <p:cNvPr id="114" name="object 114"/>
            <p:cNvSpPr/>
            <p:nvPr/>
          </p:nvSpPr>
          <p:spPr>
            <a:xfrm>
              <a:off x="1152168" y="3833786"/>
              <a:ext cx="4081145" cy="103505"/>
            </a:xfrm>
            <a:custGeom>
              <a:avLst/>
              <a:gdLst/>
              <a:ahLst/>
              <a:cxnLst/>
              <a:rect l="l" t="t" r="r" b="b"/>
              <a:pathLst>
                <a:path w="4081145" h="103504">
                  <a:moveTo>
                    <a:pt x="0" y="103124"/>
                  </a:moveTo>
                  <a:lnTo>
                    <a:pt x="0" y="0"/>
                  </a:lnTo>
                </a:path>
                <a:path w="4081145" h="103504">
                  <a:moveTo>
                    <a:pt x="408086" y="103124"/>
                  </a:moveTo>
                  <a:lnTo>
                    <a:pt x="408086" y="61874"/>
                  </a:lnTo>
                </a:path>
                <a:path w="4081145" h="103504">
                  <a:moveTo>
                    <a:pt x="816174" y="103124"/>
                  </a:moveTo>
                  <a:lnTo>
                    <a:pt x="816174" y="0"/>
                  </a:lnTo>
                </a:path>
                <a:path w="4081145" h="103504">
                  <a:moveTo>
                    <a:pt x="1224263" y="103124"/>
                  </a:moveTo>
                  <a:lnTo>
                    <a:pt x="1224263" y="61874"/>
                  </a:lnTo>
                </a:path>
                <a:path w="4081145" h="103504">
                  <a:moveTo>
                    <a:pt x="1632349" y="103124"/>
                  </a:moveTo>
                  <a:lnTo>
                    <a:pt x="1632349" y="0"/>
                  </a:lnTo>
                </a:path>
                <a:path w="4081145" h="103504">
                  <a:moveTo>
                    <a:pt x="2040430" y="103124"/>
                  </a:moveTo>
                  <a:lnTo>
                    <a:pt x="2040430" y="61874"/>
                  </a:lnTo>
                </a:path>
                <a:path w="4081145" h="103504">
                  <a:moveTo>
                    <a:pt x="2448512" y="103124"/>
                  </a:moveTo>
                  <a:lnTo>
                    <a:pt x="2448512" y="0"/>
                  </a:lnTo>
                </a:path>
                <a:path w="4081145" h="103504">
                  <a:moveTo>
                    <a:pt x="2856616" y="103124"/>
                  </a:moveTo>
                  <a:lnTo>
                    <a:pt x="2856616" y="61874"/>
                  </a:lnTo>
                </a:path>
                <a:path w="4081145" h="103504">
                  <a:moveTo>
                    <a:pt x="3264698" y="103124"/>
                  </a:moveTo>
                  <a:lnTo>
                    <a:pt x="3264698" y="0"/>
                  </a:lnTo>
                </a:path>
                <a:path w="4081145" h="103504">
                  <a:moveTo>
                    <a:pt x="3672780" y="103124"/>
                  </a:moveTo>
                  <a:lnTo>
                    <a:pt x="3672780" y="61874"/>
                  </a:lnTo>
                </a:path>
                <a:path w="4081145" h="103504">
                  <a:moveTo>
                    <a:pt x="4080861" y="103124"/>
                  </a:moveTo>
                  <a:lnTo>
                    <a:pt x="4080861" y="0"/>
                  </a:lnTo>
                </a:path>
              </a:pathLst>
            </a:custGeom>
            <a:ln w="11249">
              <a:solidFill>
                <a:srgbClr val="000000"/>
              </a:solidFill>
            </a:ln>
          </p:spPr>
          <p:txBody>
            <a:bodyPr wrap="square" lIns="0" tIns="0" rIns="0" bIns="0" rtlCol="0"/>
            <a:lstStyle/>
            <a:p>
              <a:endParaRPr/>
            </a:p>
          </p:txBody>
        </p:sp>
        <p:sp>
          <p:nvSpPr>
            <p:cNvPr id="115" name="object 115"/>
            <p:cNvSpPr/>
            <p:nvPr/>
          </p:nvSpPr>
          <p:spPr>
            <a:xfrm>
              <a:off x="1152168" y="1417252"/>
              <a:ext cx="4163060" cy="2519680"/>
            </a:xfrm>
            <a:custGeom>
              <a:avLst/>
              <a:gdLst/>
              <a:ahLst/>
              <a:cxnLst/>
              <a:rect l="l" t="t" r="r" b="b"/>
              <a:pathLst>
                <a:path w="4163060" h="2519679">
                  <a:moveTo>
                    <a:pt x="0" y="2519657"/>
                  </a:moveTo>
                  <a:lnTo>
                    <a:pt x="4162491" y="2519657"/>
                  </a:lnTo>
                  <a:lnTo>
                    <a:pt x="4162491" y="0"/>
                  </a:lnTo>
                  <a:lnTo>
                    <a:pt x="0" y="0"/>
                  </a:lnTo>
                  <a:lnTo>
                    <a:pt x="0" y="2519657"/>
                  </a:lnTo>
                  <a:close/>
                </a:path>
              </a:pathLst>
            </a:custGeom>
            <a:ln w="11249">
              <a:solidFill>
                <a:srgbClr val="000000"/>
              </a:solidFill>
            </a:ln>
          </p:spPr>
          <p:txBody>
            <a:bodyPr wrap="square" lIns="0" tIns="0" rIns="0" bIns="0" rtlCol="0"/>
            <a:lstStyle/>
            <a:p>
              <a:endParaRPr/>
            </a:p>
          </p:txBody>
        </p:sp>
      </p:grpSp>
      <p:grpSp>
        <p:nvGrpSpPr>
          <p:cNvPr id="116" name="object 116"/>
          <p:cNvGrpSpPr/>
          <p:nvPr/>
        </p:nvGrpSpPr>
        <p:grpSpPr>
          <a:xfrm>
            <a:off x="7261361" y="1704037"/>
            <a:ext cx="1890395" cy="2306955"/>
            <a:chOff x="7261361" y="1704037"/>
            <a:chExt cx="1890395" cy="2306955"/>
          </a:xfrm>
        </p:grpSpPr>
        <p:sp>
          <p:nvSpPr>
            <p:cNvPr id="117" name="object 117"/>
            <p:cNvSpPr/>
            <p:nvPr/>
          </p:nvSpPr>
          <p:spPr>
            <a:xfrm>
              <a:off x="7352475" y="1709752"/>
              <a:ext cx="0" cy="2295525"/>
            </a:xfrm>
            <a:custGeom>
              <a:avLst/>
              <a:gdLst/>
              <a:ahLst/>
              <a:cxnLst/>
              <a:rect l="l" t="t" r="r" b="b"/>
              <a:pathLst>
                <a:path h="2295525">
                  <a:moveTo>
                    <a:pt x="0" y="1821901"/>
                  </a:moveTo>
                  <a:lnTo>
                    <a:pt x="0" y="2294995"/>
                  </a:lnTo>
                </a:path>
                <a:path h="2295525">
                  <a:moveTo>
                    <a:pt x="0" y="0"/>
                  </a:moveTo>
                  <a:lnTo>
                    <a:pt x="0" y="1709405"/>
                  </a:lnTo>
                </a:path>
              </a:pathLst>
            </a:custGeom>
            <a:ln w="11249">
              <a:solidFill>
                <a:srgbClr val="000000"/>
              </a:solidFill>
              <a:prstDash val="dot"/>
            </a:ln>
          </p:spPr>
          <p:txBody>
            <a:bodyPr wrap="square" lIns="0" tIns="0" rIns="0" bIns="0" rtlCol="0"/>
            <a:lstStyle/>
            <a:p>
              <a:endParaRPr/>
            </a:p>
          </p:txBody>
        </p:sp>
        <p:sp>
          <p:nvSpPr>
            <p:cNvPr id="118" name="object 118"/>
            <p:cNvSpPr/>
            <p:nvPr/>
          </p:nvSpPr>
          <p:spPr>
            <a:xfrm>
              <a:off x="7267076" y="3329749"/>
              <a:ext cx="200025" cy="0"/>
            </a:xfrm>
            <a:custGeom>
              <a:avLst/>
              <a:gdLst/>
              <a:ahLst/>
              <a:cxnLst/>
              <a:rect l="l" t="t" r="r" b="b"/>
              <a:pathLst>
                <a:path w="200025">
                  <a:moveTo>
                    <a:pt x="0" y="0"/>
                  </a:moveTo>
                  <a:lnTo>
                    <a:pt x="199951" y="0"/>
                  </a:lnTo>
                </a:path>
              </a:pathLst>
            </a:custGeom>
            <a:ln w="11249">
              <a:solidFill>
                <a:srgbClr val="000000"/>
              </a:solidFill>
              <a:prstDash val="dot"/>
            </a:ln>
          </p:spPr>
          <p:txBody>
            <a:bodyPr wrap="square" lIns="0" tIns="0" rIns="0" bIns="0" rtlCol="0"/>
            <a:lstStyle/>
            <a:p>
              <a:endParaRPr/>
            </a:p>
          </p:txBody>
        </p:sp>
        <p:sp>
          <p:nvSpPr>
            <p:cNvPr id="119" name="object 119"/>
            <p:cNvSpPr/>
            <p:nvPr/>
          </p:nvSpPr>
          <p:spPr>
            <a:xfrm>
              <a:off x="9060435" y="2395245"/>
              <a:ext cx="0" cy="1115060"/>
            </a:xfrm>
            <a:custGeom>
              <a:avLst/>
              <a:gdLst/>
              <a:ahLst/>
              <a:cxnLst/>
              <a:rect l="l" t="t" r="r" b="b"/>
              <a:pathLst>
                <a:path h="1115060">
                  <a:moveTo>
                    <a:pt x="0" y="0"/>
                  </a:moveTo>
                  <a:lnTo>
                    <a:pt x="0" y="1114691"/>
                  </a:lnTo>
                </a:path>
              </a:pathLst>
            </a:custGeom>
            <a:ln w="11249">
              <a:solidFill>
                <a:srgbClr val="000000"/>
              </a:solidFill>
              <a:prstDash val="dot"/>
            </a:ln>
          </p:spPr>
          <p:txBody>
            <a:bodyPr wrap="square" lIns="0" tIns="0" rIns="0" bIns="0" rtlCol="0"/>
            <a:lstStyle/>
            <a:p>
              <a:endParaRPr/>
            </a:p>
          </p:txBody>
        </p:sp>
        <p:sp>
          <p:nvSpPr>
            <p:cNvPr id="120" name="object 120"/>
            <p:cNvSpPr/>
            <p:nvPr/>
          </p:nvSpPr>
          <p:spPr>
            <a:xfrm>
              <a:off x="7267076" y="1979751"/>
              <a:ext cx="1878964" cy="1350010"/>
            </a:xfrm>
            <a:custGeom>
              <a:avLst/>
              <a:gdLst/>
              <a:ahLst/>
              <a:cxnLst/>
              <a:rect l="l" t="t" r="r" b="b"/>
              <a:pathLst>
                <a:path w="1878965" h="1350010">
                  <a:moveTo>
                    <a:pt x="654040" y="1349997"/>
                  </a:moveTo>
                  <a:lnTo>
                    <a:pt x="1878746" y="1349997"/>
                  </a:lnTo>
                </a:path>
                <a:path w="1878965" h="1350010">
                  <a:moveTo>
                    <a:pt x="0" y="674998"/>
                  </a:moveTo>
                  <a:lnTo>
                    <a:pt x="1395517" y="674998"/>
                  </a:lnTo>
                </a:path>
                <a:path w="1878965" h="1350010">
                  <a:moveTo>
                    <a:pt x="1508013" y="674998"/>
                  </a:moveTo>
                  <a:lnTo>
                    <a:pt x="1878746" y="674998"/>
                  </a:lnTo>
                </a:path>
                <a:path w="1878965" h="1350010">
                  <a:moveTo>
                    <a:pt x="0" y="0"/>
                  </a:moveTo>
                  <a:lnTo>
                    <a:pt x="115877" y="0"/>
                  </a:lnTo>
                </a:path>
              </a:pathLst>
            </a:custGeom>
            <a:ln w="11249">
              <a:solidFill>
                <a:srgbClr val="000000"/>
              </a:solidFill>
              <a:prstDash val="dot"/>
            </a:ln>
          </p:spPr>
          <p:txBody>
            <a:bodyPr wrap="square" lIns="0" tIns="0" rIns="0" bIns="0" rtlCol="0"/>
            <a:lstStyle/>
            <a:p>
              <a:endParaRPr/>
            </a:p>
          </p:txBody>
        </p:sp>
        <p:sp>
          <p:nvSpPr>
            <p:cNvPr id="121" name="object 121"/>
            <p:cNvSpPr/>
            <p:nvPr/>
          </p:nvSpPr>
          <p:spPr>
            <a:xfrm>
              <a:off x="9060435" y="1709752"/>
              <a:ext cx="0" cy="573405"/>
            </a:xfrm>
            <a:custGeom>
              <a:avLst/>
              <a:gdLst/>
              <a:ahLst/>
              <a:cxnLst/>
              <a:rect l="l" t="t" r="r" b="b"/>
              <a:pathLst>
                <a:path h="573405">
                  <a:moveTo>
                    <a:pt x="0" y="0"/>
                  </a:moveTo>
                  <a:lnTo>
                    <a:pt x="0" y="572983"/>
                  </a:lnTo>
                </a:path>
              </a:pathLst>
            </a:custGeom>
            <a:ln w="11249">
              <a:solidFill>
                <a:srgbClr val="000000"/>
              </a:solidFill>
              <a:prstDash val="dot"/>
            </a:ln>
          </p:spPr>
          <p:txBody>
            <a:bodyPr wrap="square" lIns="0" tIns="0" rIns="0" bIns="0" rtlCol="0"/>
            <a:lstStyle/>
            <a:p>
              <a:endParaRPr/>
            </a:p>
          </p:txBody>
        </p:sp>
        <p:sp>
          <p:nvSpPr>
            <p:cNvPr id="122" name="object 122"/>
            <p:cNvSpPr/>
            <p:nvPr/>
          </p:nvSpPr>
          <p:spPr>
            <a:xfrm>
              <a:off x="7579525" y="1979751"/>
              <a:ext cx="1566545" cy="1350010"/>
            </a:xfrm>
            <a:custGeom>
              <a:avLst/>
              <a:gdLst/>
              <a:ahLst/>
              <a:cxnLst/>
              <a:rect l="l" t="t" r="r" b="b"/>
              <a:pathLst>
                <a:path w="1566545" h="1350010">
                  <a:moveTo>
                    <a:pt x="1104493" y="0"/>
                  </a:moveTo>
                  <a:lnTo>
                    <a:pt x="1566297" y="0"/>
                  </a:lnTo>
                </a:path>
                <a:path w="1566545" h="1350010">
                  <a:moveTo>
                    <a:pt x="0" y="1349997"/>
                  </a:moveTo>
                  <a:lnTo>
                    <a:pt x="58293" y="1349997"/>
                  </a:lnTo>
                </a:path>
                <a:path w="1566545" h="1350010">
                  <a:moveTo>
                    <a:pt x="170802" y="1349997"/>
                  </a:moveTo>
                  <a:lnTo>
                    <a:pt x="229095" y="1349997"/>
                  </a:lnTo>
                </a:path>
              </a:pathLst>
            </a:custGeom>
            <a:ln w="11249">
              <a:solidFill>
                <a:srgbClr val="000000"/>
              </a:solidFill>
              <a:prstDash val="dot"/>
            </a:ln>
          </p:spPr>
          <p:txBody>
            <a:bodyPr wrap="square" lIns="0" tIns="0" rIns="0" bIns="0" rtlCol="0"/>
            <a:lstStyle/>
            <a:p>
              <a:endParaRPr/>
            </a:p>
          </p:txBody>
        </p:sp>
        <p:sp>
          <p:nvSpPr>
            <p:cNvPr id="123" name="object 123"/>
            <p:cNvSpPr/>
            <p:nvPr/>
          </p:nvSpPr>
          <p:spPr>
            <a:xfrm>
              <a:off x="7352475" y="2338986"/>
              <a:ext cx="1708150" cy="1136650"/>
            </a:xfrm>
            <a:custGeom>
              <a:avLst/>
              <a:gdLst/>
              <a:ahLst/>
              <a:cxnLst/>
              <a:rect l="l" t="t" r="r" b="b"/>
              <a:pathLst>
                <a:path w="1708150" h="1136650">
                  <a:moveTo>
                    <a:pt x="0" y="1136420"/>
                  </a:moveTo>
                  <a:lnTo>
                    <a:pt x="170794" y="1023232"/>
                  </a:lnTo>
                  <a:lnTo>
                    <a:pt x="341589" y="992490"/>
                  </a:lnTo>
                  <a:lnTo>
                    <a:pt x="512384" y="944766"/>
                  </a:lnTo>
                  <a:lnTo>
                    <a:pt x="683179" y="868354"/>
                  </a:lnTo>
                  <a:lnTo>
                    <a:pt x="853974" y="772034"/>
                  </a:lnTo>
                  <a:lnTo>
                    <a:pt x="1024769" y="635751"/>
                  </a:lnTo>
                  <a:lnTo>
                    <a:pt x="1195564" y="497545"/>
                  </a:lnTo>
                  <a:lnTo>
                    <a:pt x="1366359" y="350875"/>
                  </a:lnTo>
                  <a:lnTo>
                    <a:pt x="1537163" y="178971"/>
                  </a:lnTo>
                  <a:lnTo>
                    <a:pt x="1707960" y="0"/>
                  </a:lnTo>
                </a:path>
              </a:pathLst>
            </a:custGeom>
            <a:ln w="11249">
              <a:solidFill>
                <a:srgbClr val="000000"/>
              </a:solidFill>
            </a:ln>
          </p:spPr>
          <p:txBody>
            <a:bodyPr wrap="square" lIns="0" tIns="0" rIns="0" bIns="0" rtlCol="0"/>
            <a:lstStyle/>
            <a:p>
              <a:endParaRPr/>
            </a:p>
          </p:txBody>
        </p:sp>
        <p:sp>
          <p:nvSpPr>
            <p:cNvPr id="124" name="object 124"/>
            <p:cNvSpPr/>
            <p:nvPr/>
          </p:nvSpPr>
          <p:spPr>
            <a:xfrm>
              <a:off x="7296225" y="341915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25" name="object 125"/>
            <p:cNvSpPr/>
            <p:nvPr/>
          </p:nvSpPr>
          <p:spPr>
            <a:xfrm>
              <a:off x="7467028" y="3305975"/>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26" name="object 126"/>
            <p:cNvSpPr/>
            <p:nvPr/>
          </p:nvSpPr>
          <p:spPr>
            <a:xfrm>
              <a:off x="7467020" y="3305968"/>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27" name="object 127"/>
            <p:cNvSpPr/>
            <p:nvPr/>
          </p:nvSpPr>
          <p:spPr>
            <a:xfrm>
              <a:off x="7637818" y="3275228"/>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128" name="object 128"/>
            <p:cNvSpPr/>
            <p:nvPr/>
          </p:nvSpPr>
          <p:spPr>
            <a:xfrm>
              <a:off x="7637814" y="327522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29" name="object 129"/>
            <p:cNvSpPr/>
            <p:nvPr/>
          </p:nvSpPr>
          <p:spPr>
            <a:xfrm>
              <a:off x="7808620" y="3227501"/>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30" name="object 130"/>
            <p:cNvSpPr/>
            <p:nvPr/>
          </p:nvSpPr>
          <p:spPr>
            <a:xfrm>
              <a:off x="7808609" y="3227502"/>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31" name="object 131"/>
            <p:cNvSpPr/>
            <p:nvPr/>
          </p:nvSpPr>
          <p:spPr>
            <a:xfrm>
              <a:off x="7979409" y="3151098"/>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32" name="object 132"/>
            <p:cNvSpPr/>
            <p:nvPr/>
          </p:nvSpPr>
          <p:spPr>
            <a:xfrm>
              <a:off x="7979404" y="315109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33" name="object 133"/>
            <p:cNvSpPr/>
            <p:nvPr/>
          </p:nvSpPr>
          <p:spPr>
            <a:xfrm>
              <a:off x="8150212" y="3054769"/>
              <a:ext cx="113030" cy="113030"/>
            </a:xfrm>
            <a:custGeom>
              <a:avLst/>
              <a:gdLst/>
              <a:ahLst/>
              <a:cxnLst/>
              <a:rect l="l" t="t" r="r" b="b"/>
              <a:pathLst>
                <a:path w="113029"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34" name="object 134"/>
            <p:cNvSpPr/>
            <p:nvPr/>
          </p:nvSpPr>
          <p:spPr>
            <a:xfrm>
              <a:off x="8150199" y="3054770"/>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35" name="object 135"/>
            <p:cNvSpPr/>
            <p:nvPr/>
          </p:nvSpPr>
          <p:spPr>
            <a:xfrm>
              <a:off x="8321001" y="2918485"/>
              <a:ext cx="113030" cy="113030"/>
            </a:xfrm>
            <a:custGeom>
              <a:avLst/>
              <a:gdLst/>
              <a:ahLst/>
              <a:cxnLst/>
              <a:rect l="l" t="t" r="r" b="b"/>
              <a:pathLst>
                <a:path w="113029"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36" name="object 136"/>
            <p:cNvSpPr/>
            <p:nvPr/>
          </p:nvSpPr>
          <p:spPr>
            <a:xfrm>
              <a:off x="8320994" y="2918488"/>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37" name="object 137"/>
            <p:cNvSpPr/>
            <p:nvPr/>
          </p:nvSpPr>
          <p:spPr>
            <a:xfrm>
              <a:off x="8491804" y="2780284"/>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38" name="object 138"/>
            <p:cNvSpPr/>
            <p:nvPr/>
          </p:nvSpPr>
          <p:spPr>
            <a:xfrm>
              <a:off x="8491789" y="2780282"/>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39" name="object 139"/>
            <p:cNvSpPr/>
            <p:nvPr/>
          </p:nvSpPr>
          <p:spPr>
            <a:xfrm>
              <a:off x="8662593" y="2633611"/>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40" name="object 140"/>
            <p:cNvSpPr/>
            <p:nvPr/>
          </p:nvSpPr>
          <p:spPr>
            <a:xfrm>
              <a:off x="8662584" y="2633611"/>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41" name="object 141"/>
            <p:cNvSpPr/>
            <p:nvPr/>
          </p:nvSpPr>
          <p:spPr>
            <a:xfrm>
              <a:off x="8833383" y="2461704"/>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142" name="object 142"/>
            <p:cNvSpPr/>
            <p:nvPr/>
          </p:nvSpPr>
          <p:spPr>
            <a:xfrm>
              <a:off x="8833388" y="2461707"/>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43" name="object 143"/>
            <p:cNvSpPr/>
            <p:nvPr/>
          </p:nvSpPr>
          <p:spPr>
            <a:xfrm>
              <a:off x="9004185" y="2282736"/>
              <a:ext cx="113030" cy="113030"/>
            </a:xfrm>
            <a:custGeom>
              <a:avLst/>
              <a:gdLst/>
              <a:ahLst/>
              <a:cxnLst/>
              <a:rect l="l" t="t" r="r" b="b"/>
              <a:pathLst>
                <a:path w="113029"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44" name="object 144"/>
            <p:cNvSpPr/>
            <p:nvPr/>
          </p:nvSpPr>
          <p:spPr>
            <a:xfrm>
              <a:off x="9004185" y="2282740"/>
              <a:ext cx="113030" cy="113030"/>
            </a:xfrm>
            <a:custGeom>
              <a:avLst/>
              <a:gdLst/>
              <a:ahLst/>
              <a:cxnLst/>
              <a:rect l="l" t="t" r="r" b="b"/>
              <a:pathLst>
                <a:path w="113029" h="113030">
                  <a:moveTo>
                    <a:pt x="0" y="112500"/>
                  </a:moveTo>
                  <a:lnTo>
                    <a:pt x="112499" y="112500"/>
                  </a:lnTo>
                  <a:lnTo>
                    <a:pt x="112499" y="0"/>
                  </a:lnTo>
                  <a:lnTo>
                    <a:pt x="0" y="0"/>
                  </a:lnTo>
                  <a:lnTo>
                    <a:pt x="0" y="112500"/>
                  </a:lnTo>
                  <a:close/>
                </a:path>
              </a:pathLst>
            </a:custGeom>
            <a:ln w="11249">
              <a:solidFill>
                <a:srgbClr val="000000"/>
              </a:solidFill>
            </a:ln>
          </p:spPr>
          <p:txBody>
            <a:bodyPr wrap="square" lIns="0" tIns="0" rIns="0" bIns="0" rtlCol="0"/>
            <a:lstStyle/>
            <a:p>
              <a:endParaRPr/>
            </a:p>
          </p:txBody>
        </p:sp>
        <p:sp>
          <p:nvSpPr>
            <p:cNvPr id="145" name="object 145"/>
            <p:cNvSpPr/>
            <p:nvPr/>
          </p:nvSpPr>
          <p:spPr>
            <a:xfrm>
              <a:off x="9060435" y="3622433"/>
              <a:ext cx="0" cy="382905"/>
            </a:xfrm>
            <a:custGeom>
              <a:avLst/>
              <a:gdLst/>
              <a:ahLst/>
              <a:cxnLst/>
              <a:rect l="l" t="t" r="r" b="b"/>
              <a:pathLst>
                <a:path h="382904">
                  <a:moveTo>
                    <a:pt x="0" y="0"/>
                  </a:moveTo>
                  <a:lnTo>
                    <a:pt x="0" y="382313"/>
                  </a:lnTo>
                </a:path>
              </a:pathLst>
            </a:custGeom>
            <a:ln w="11249">
              <a:solidFill>
                <a:srgbClr val="000000"/>
              </a:solidFill>
              <a:prstDash val="dot"/>
            </a:ln>
          </p:spPr>
          <p:txBody>
            <a:bodyPr wrap="square" lIns="0" tIns="0" rIns="0" bIns="0" rtlCol="0"/>
            <a:lstStyle/>
            <a:p>
              <a:endParaRPr/>
            </a:p>
          </p:txBody>
        </p:sp>
        <p:sp>
          <p:nvSpPr>
            <p:cNvPr id="146" name="object 146"/>
            <p:cNvSpPr/>
            <p:nvPr/>
          </p:nvSpPr>
          <p:spPr>
            <a:xfrm>
              <a:off x="7352475" y="3475229"/>
              <a:ext cx="1708150" cy="247015"/>
            </a:xfrm>
            <a:custGeom>
              <a:avLst/>
              <a:gdLst/>
              <a:ahLst/>
              <a:cxnLst/>
              <a:rect l="l" t="t" r="r" b="b"/>
              <a:pathLst>
                <a:path w="1708150" h="247014">
                  <a:moveTo>
                    <a:pt x="0" y="0"/>
                  </a:moveTo>
                  <a:lnTo>
                    <a:pt x="170794" y="17957"/>
                  </a:lnTo>
                  <a:lnTo>
                    <a:pt x="341589" y="104834"/>
                  </a:lnTo>
                  <a:lnTo>
                    <a:pt x="512384" y="174687"/>
                  </a:lnTo>
                  <a:lnTo>
                    <a:pt x="683179" y="219043"/>
                  </a:lnTo>
                  <a:lnTo>
                    <a:pt x="853974" y="241944"/>
                  </a:lnTo>
                  <a:lnTo>
                    <a:pt x="1024769" y="246806"/>
                  </a:lnTo>
                  <a:lnTo>
                    <a:pt x="1195564" y="198976"/>
                  </a:lnTo>
                  <a:lnTo>
                    <a:pt x="1366359" y="154376"/>
                  </a:lnTo>
                  <a:lnTo>
                    <a:pt x="1537163" y="140478"/>
                  </a:lnTo>
                  <a:lnTo>
                    <a:pt x="1707960" y="90951"/>
                  </a:lnTo>
                </a:path>
              </a:pathLst>
            </a:custGeom>
            <a:ln w="11249">
              <a:solidFill>
                <a:srgbClr val="000000"/>
              </a:solidFill>
            </a:ln>
          </p:spPr>
          <p:txBody>
            <a:bodyPr wrap="square" lIns="0" tIns="0" rIns="0" bIns="0" rtlCol="0"/>
            <a:lstStyle/>
            <a:p>
              <a:endParaRPr/>
            </a:p>
          </p:txBody>
        </p:sp>
        <p:sp>
          <p:nvSpPr>
            <p:cNvPr id="147" name="object 147"/>
            <p:cNvSpPr/>
            <p:nvPr/>
          </p:nvSpPr>
          <p:spPr>
            <a:xfrm>
              <a:off x="7296226" y="3418979"/>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148" name="object 148"/>
            <p:cNvSpPr/>
            <p:nvPr/>
          </p:nvSpPr>
          <p:spPr>
            <a:xfrm>
              <a:off x="7296225" y="3418979"/>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49" name="object 149"/>
            <p:cNvSpPr/>
            <p:nvPr/>
          </p:nvSpPr>
          <p:spPr>
            <a:xfrm>
              <a:off x="7467028" y="3436937"/>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50" name="object 150"/>
            <p:cNvSpPr/>
            <p:nvPr/>
          </p:nvSpPr>
          <p:spPr>
            <a:xfrm>
              <a:off x="7467020" y="343693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51" name="object 151"/>
            <p:cNvSpPr/>
            <p:nvPr/>
          </p:nvSpPr>
          <p:spPr>
            <a:xfrm>
              <a:off x="7637818" y="3523818"/>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152" name="object 152"/>
            <p:cNvSpPr/>
            <p:nvPr/>
          </p:nvSpPr>
          <p:spPr>
            <a:xfrm>
              <a:off x="7637814" y="3523813"/>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53" name="object 153"/>
            <p:cNvSpPr/>
            <p:nvPr/>
          </p:nvSpPr>
          <p:spPr>
            <a:xfrm>
              <a:off x="7808620" y="3593668"/>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154" name="object 154"/>
            <p:cNvSpPr/>
            <p:nvPr/>
          </p:nvSpPr>
          <p:spPr>
            <a:xfrm>
              <a:off x="7808609" y="359366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55" name="object 155"/>
            <p:cNvSpPr/>
            <p:nvPr/>
          </p:nvSpPr>
          <p:spPr>
            <a:xfrm>
              <a:off x="7979409" y="363802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56" name="object 156"/>
            <p:cNvSpPr/>
            <p:nvPr/>
          </p:nvSpPr>
          <p:spPr>
            <a:xfrm>
              <a:off x="7979404" y="3638023"/>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57" name="object 157"/>
            <p:cNvSpPr/>
            <p:nvPr/>
          </p:nvSpPr>
          <p:spPr>
            <a:xfrm>
              <a:off x="8150212" y="3660927"/>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58" name="object 158"/>
            <p:cNvSpPr/>
            <p:nvPr/>
          </p:nvSpPr>
          <p:spPr>
            <a:xfrm>
              <a:off x="8150199" y="3660923"/>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59" name="object 159"/>
            <p:cNvSpPr/>
            <p:nvPr/>
          </p:nvSpPr>
          <p:spPr>
            <a:xfrm>
              <a:off x="8321001" y="3665791"/>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60" name="object 160"/>
            <p:cNvSpPr/>
            <p:nvPr/>
          </p:nvSpPr>
          <p:spPr>
            <a:xfrm>
              <a:off x="8320994" y="366578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61" name="object 161"/>
            <p:cNvSpPr/>
            <p:nvPr/>
          </p:nvSpPr>
          <p:spPr>
            <a:xfrm>
              <a:off x="8491804" y="3617963"/>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62" name="object 162"/>
            <p:cNvSpPr/>
            <p:nvPr/>
          </p:nvSpPr>
          <p:spPr>
            <a:xfrm>
              <a:off x="8491789" y="36179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63" name="object 163"/>
            <p:cNvSpPr/>
            <p:nvPr/>
          </p:nvSpPr>
          <p:spPr>
            <a:xfrm>
              <a:off x="8662593" y="3573360"/>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64" name="object 164"/>
            <p:cNvSpPr/>
            <p:nvPr/>
          </p:nvSpPr>
          <p:spPr>
            <a:xfrm>
              <a:off x="8662584" y="357335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65" name="object 165"/>
            <p:cNvSpPr/>
            <p:nvPr/>
          </p:nvSpPr>
          <p:spPr>
            <a:xfrm>
              <a:off x="8833383" y="3559467"/>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166" name="object 166"/>
            <p:cNvSpPr/>
            <p:nvPr/>
          </p:nvSpPr>
          <p:spPr>
            <a:xfrm>
              <a:off x="8833388" y="355945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67" name="object 167"/>
            <p:cNvSpPr/>
            <p:nvPr/>
          </p:nvSpPr>
          <p:spPr>
            <a:xfrm>
              <a:off x="9004185" y="3509937"/>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168" name="object 168"/>
            <p:cNvSpPr/>
            <p:nvPr/>
          </p:nvSpPr>
          <p:spPr>
            <a:xfrm>
              <a:off x="9004185" y="350993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69" name="object 169"/>
            <p:cNvSpPr/>
            <p:nvPr/>
          </p:nvSpPr>
          <p:spPr>
            <a:xfrm>
              <a:off x="7267076" y="1709752"/>
              <a:ext cx="165100" cy="2295525"/>
            </a:xfrm>
            <a:custGeom>
              <a:avLst/>
              <a:gdLst/>
              <a:ahLst/>
              <a:cxnLst/>
              <a:rect l="l" t="t" r="r" b="b"/>
              <a:pathLst>
                <a:path w="165100" h="2295525">
                  <a:moveTo>
                    <a:pt x="0" y="2294995"/>
                  </a:moveTo>
                  <a:lnTo>
                    <a:pt x="0" y="0"/>
                  </a:lnTo>
                </a:path>
                <a:path w="165100" h="2295525">
                  <a:moveTo>
                    <a:pt x="0" y="2294995"/>
                  </a:moveTo>
                  <a:lnTo>
                    <a:pt x="164998" y="2294995"/>
                  </a:lnTo>
                </a:path>
                <a:path w="165100" h="2295525">
                  <a:moveTo>
                    <a:pt x="0" y="2159995"/>
                  </a:moveTo>
                  <a:lnTo>
                    <a:pt x="82500" y="2159995"/>
                  </a:lnTo>
                </a:path>
                <a:path w="165100" h="2295525">
                  <a:moveTo>
                    <a:pt x="0" y="2024995"/>
                  </a:moveTo>
                  <a:lnTo>
                    <a:pt x="82500" y="2024995"/>
                  </a:lnTo>
                </a:path>
                <a:path w="165100" h="2295525">
                  <a:moveTo>
                    <a:pt x="0" y="1889996"/>
                  </a:moveTo>
                  <a:lnTo>
                    <a:pt x="82500" y="1889996"/>
                  </a:lnTo>
                </a:path>
                <a:path w="165100" h="2295525">
                  <a:moveTo>
                    <a:pt x="0" y="1754996"/>
                  </a:moveTo>
                  <a:lnTo>
                    <a:pt x="82500" y="1754996"/>
                  </a:lnTo>
                </a:path>
                <a:path w="165100" h="2295525">
                  <a:moveTo>
                    <a:pt x="0" y="1619996"/>
                  </a:moveTo>
                  <a:lnTo>
                    <a:pt x="164998" y="1619996"/>
                  </a:lnTo>
                </a:path>
                <a:path w="165100" h="2295525">
                  <a:moveTo>
                    <a:pt x="0" y="1484996"/>
                  </a:moveTo>
                  <a:lnTo>
                    <a:pt x="82500" y="1484996"/>
                  </a:lnTo>
                </a:path>
                <a:path w="165100" h="2295525">
                  <a:moveTo>
                    <a:pt x="0" y="1349997"/>
                  </a:moveTo>
                  <a:lnTo>
                    <a:pt x="82500" y="1349997"/>
                  </a:lnTo>
                </a:path>
                <a:path w="165100" h="2295525">
                  <a:moveTo>
                    <a:pt x="0" y="1214997"/>
                  </a:moveTo>
                  <a:lnTo>
                    <a:pt x="82500" y="1214997"/>
                  </a:lnTo>
                </a:path>
                <a:path w="165100" h="2295525">
                  <a:moveTo>
                    <a:pt x="0" y="1079997"/>
                  </a:moveTo>
                  <a:lnTo>
                    <a:pt x="82500" y="1079997"/>
                  </a:lnTo>
                </a:path>
                <a:path w="165100" h="2295525">
                  <a:moveTo>
                    <a:pt x="0" y="944998"/>
                  </a:moveTo>
                  <a:lnTo>
                    <a:pt x="164998" y="944998"/>
                  </a:lnTo>
                </a:path>
                <a:path w="165100" h="2295525">
                  <a:moveTo>
                    <a:pt x="0" y="809998"/>
                  </a:moveTo>
                  <a:lnTo>
                    <a:pt x="82500" y="809998"/>
                  </a:lnTo>
                </a:path>
                <a:path w="165100" h="2295525">
                  <a:moveTo>
                    <a:pt x="0" y="674998"/>
                  </a:moveTo>
                  <a:lnTo>
                    <a:pt x="82500" y="674998"/>
                  </a:lnTo>
                </a:path>
                <a:path w="165100" h="2295525">
                  <a:moveTo>
                    <a:pt x="0" y="539998"/>
                  </a:moveTo>
                  <a:lnTo>
                    <a:pt x="82500" y="539998"/>
                  </a:lnTo>
                </a:path>
                <a:path w="165100" h="2295525">
                  <a:moveTo>
                    <a:pt x="0" y="404999"/>
                  </a:moveTo>
                  <a:lnTo>
                    <a:pt x="82500" y="404999"/>
                  </a:lnTo>
                </a:path>
              </a:pathLst>
            </a:custGeom>
            <a:ln w="11249">
              <a:solidFill>
                <a:srgbClr val="000000"/>
              </a:solidFill>
            </a:ln>
          </p:spPr>
          <p:txBody>
            <a:bodyPr wrap="square" lIns="0" tIns="0" rIns="0" bIns="0" rtlCol="0"/>
            <a:lstStyle/>
            <a:p>
              <a:endParaRPr/>
            </a:p>
          </p:txBody>
        </p:sp>
        <p:sp>
          <p:nvSpPr>
            <p:cNvPr id="170" name="object 170"/>
            <p:cNvSpPr/>
            <p:nvPr/>
          </p:nvSpPr>
          <p:spPr>
            <a:xfrm>
              <a:off x="7267076" y="1979751"/>
              <a:ext cx="116205" cy="0"/>
            </a:xfrm>
            <a:custGeom>
              <a:avLst/>
              <a:gdLst/>
              <a:ahLst/>
              <a:cxnLst/>
              <a:rect l="l" t="t" r="r" b="b"/>
              <a:pathLst>
                <a:path w="116204">
                  <a:moveTo>
                    <a:pt x="0" y="0"/>
                  </a:moveTo>
                  <a:lnTo>
                    <a:pt x="115877" y="0"/>
                  </a:lnTo>
                </a:path>
              </a:pathLst>
            </a:custGeom>
            <a:ln w="11249">
              <a:solidFill>
                <a:srgbClr val="000000"/>
              </a:solidFill>
            </a:ln>
          </p:spPr>
          <p:txBody>
            <a:bodyPr wrap="square" lIns="0" tIns="0" rIns="0" bIns="0" rtlCol="0"/>
            <a:lstStyle/>
            <a:p>
              <a:endParaRPr/>
            </a:p>
          </p:txBody>
        </p:sp>
        <p:sp>
          <p:nvSpPr>
            <p:cNvPr id="171" name="object 171"/>
            <p:cNvSpPr/>
            <p:nvPr/>
          </p:nvSpPr>
          <p:spPr>
            <a:xfrm>
              <a:off x="7267076" y="1709752"/>
              <a:ext cx="82550" cy="135255"/>
            </a:xfrm>
            <a:custGeom>
              <a:avLst/>
              <a:gdLst/>
              <a:ahLst/>
              <a:cxnLst/>
              <a:rect l="l" t="t" r="r" b="b"/>
              <a:pathLst>
                <a:path w="82550" h="135255">
                  <a:moveTo>
                    <a:pt x="0" y="134999"/>
                  </a:moveTo>
                  <a:lnTo>
                    <a:pt x="82500" y="134999"/>
                  </a:lnTo>
                </a:path>
                <a:path w="82550" h="135255">
                  <a:moveTo>
                    <a:pt x="0" y="0"/>
                  </a:moveTo>
                  <a:lnTo>
                    <a:pt x="82500" y="0"/>
                  </a:lnTo>
                </a:path>
              </a:pathLst>
            </a:custGeom>
            <a:ln w="11249">
              <a:solidFill>
                <a:srgbClr val="000000"/>
              </a:solidFill>
            </a:ln>
          </p:spPr>
          <p:txBody>
            <a:bodyPr wrap="square" lIns="0" tIns="0" rIns="0" bIns="0" rtlCol="0"/>
            <a:lstStyle/>
            <a:p>
              <a:endParaRPr/>
            </a:p>
          </p:txBody>
        </p:sp>
        <p:sp>
          <p:nvSpPr>
            <p:cNvPr id="172" name="object 172"/>
            <p:cNvSpPr/>
            <p:nvPr/>
          </p:nvSpPr>
          <p:spPr>
            <a:xfrm>
              <a:off x="7382954" y="1754756"/>
              <a:ext cx="1301115" cy="669925"/>
            </a:xfrm>
            <a:custGeom>
              <a:avLst/>
              <a:gdLst/>
              <a:ahLst/>
              <a:cxnLst/>
              <a:rect l="l" t="t" r="r" b="b"/>
              <a:pathLst>
                <a:path w="1301115" h="669925">
                  <a:moveTo>
                    <a:pt x="1301064" y="0"/>
                  </a:moveTo>
                  <a:lnTo>
                    <a:pt x="0" y="0"/>
                  </a:lnTo>
                  <a:lnTo>
                    <a:pt x="0" y="669711"/>
                  </a:lnTo>
                  <a:lnTo>
                    <a:pt x="1301064" y="669711"/>
                  </a:lnTo>
                  <a:lnTo>
                    <a:pt x="1301064" y="0"/>
                  </a:lnTo>
                  <a:close/>
                </a:path>
              </a:pathLst>
            </a:custGeom>
            <a:solidFill>
              <a:srgbClr val="FFFFFF"/>
            </a:solidFill>
          </p:spPr>
          <p:txBody>
            <a:bodyPr wrap="square" lIns="0" tIns="0" rIns="0" bIns="0" rtlCol="0"/>
            <a:lstStyle/>
            <a:p>
              <a:endParaRPr/>
            </a:p>
          </p:txBody>
        </p:sp>
      </p:grpSp>
      <p:grpSp>
        <p:nvGrpSpPr>
          <p:cNvPr id="173" name="object 173"/>
          <p:cNvGrpSpPr/>
          <p:nvPr/>
        </p:nvGrpSpPr>
        <p:grpSpPr>
          <a:xfrm>
            <a:off x="9455107" y="1704037"/>
            <a:ext cx="1890395" cy="2306955"/>
            <a:chOff x="9455107" y="1704037"/>
            <a:chExt cx="1890395" cy="2306955"/>
          </a:xfrm>
        </p:grpSpPr>
        <p:sp>
          <p:nvSpPr>
            <p:cNvPr id="174" name="object 174"/>
            <p:cNvSpPr/>
            <p:nvPr/>
          </p:nvSpPr>
          <p:spPr>
            <a:xfrm>
              <a:off x="9546209" y="2424468"/>
              <a:ext cx="0" cy="1580515"/>
            </a:xfrm>
            <a:custGeom>
              <a:avLst/>
              <a:gdLst/>
              <a:ahLst/>
              <a:cxnLst/>
              <a:rect l="l" t="t" r="r" b="b"/>
              <a:pathLst>
                <a:path h="1580514">
                  <a:moveTo>
                    <a:pt x="0" y="1223937"/>
                  </a:moveTo>
                  <a:lnTo>
                    <a:pt x="0" y="1580279"/>
                  </a:lnTo>
                </a:path>
                <a:path h="1580514">
                  <a:moveTo>
                    <a:pt x="0" y="0"/>
                  </a:moveTo>
                  <a:lnTo>
                    <a:pt x="0" y="1111427"/>
                  </a:lnTo>
                </a:path>
              </a:pathLst>
            </a:custGeom>
            <a:ln w="11249">
              <a:solidFill>
                <a:srgbClr val="000000"/>
              </a:solidFill>
              <a:prstDash val="dot"/>
            </a:ln>
          </p:spPr>
          <p:txBody>
            <a:bodyPr wrap="square" lIns="0" tIns="0" rIns="0" bIns="0" rtlCol="0"/>
            <a:lstStyle/>
            <a:p>
              <a:endParaRPr/>
            </a:p>
          </p:txBody>
        </p:sp>
        <p:sp>
          <p:nvSpPr>
            <p:cNvPr id="175" name="object 175"/>
            <p:cNvSpPr/>
            <p:nvPr/>
          </p:nvSpPr>
          <p:spPr>
            <a:xfrm>
              <a:off x="9460822" y="3329749"/>
              <a:ext cx="370840" cy="0"/>
            </a:xfrm>
            <a:custGeom>
              <a:avLst/>
              <a:gdLst/>
              <a:ahLst/>
              <a:cxnLst/>
              <a:rect l="l" t="t" r="r" b="b"/>
              <a:pathLst>
                <a:path w="370840">
                  <a:moveTo>
                    <a:pt x="0" y="0"/>
                  </a:moveTo>
                  <a:lnTo>
                    <a:pt x="370755" y="0"/>
                  </a:lnTo>
                </a:path>
              </a:pathLst>
            </a:custGeom>
            <a:ln w="11249">
              <a:solidFill>
                <a:srgbClr val="000000"/>
              </a:solidFill>
              <a:prstDash val="dot"/>
            </a:ln>
          </p:spPr>
          <p:txBody>
            <a:bodyPr wrap="square" lIns="0" tIns="0" rIns="0" bIns="0" rtlCol="0"/>
            <a:lstStyle/>
            <a:p>
              <a:endParaRPr/>
            </a:p>
          </p:txBody>
        </p:sp>
        <p:sp>
          <p:nvSpPr>
            <p:cNvPr id="176" name="object 176"/>
            <p:cNvSpPr/>
            <p:nvPr/>
          </p:nvSpPr>
          <p:spPr>
            <a:xfrm>
              <a:off x="11254158" y="1941931"/>
              <a:ext cx="0" cy="1568450"/>
            </a:xfrm>
            <a:custGeom>
              <a:avLst/>
              <a:gdLst/>
              <a:ahLst/>
              <a:cxnLst/>
              <a:rect l="l" t="t" r="r" b="b"/>
              <a:pathLst>
                <a:path h="1568450">
                  <a:moveTo>
                    <a:pt x="0" y="0"/>
                  </a:moveTo>
                  <a:lnTo>
                    <a:pt x="0" y="1568005"/>
                  </a:lnTo>
                </a:path>
              </a:pathLst>
            </a:custGeom>
            <a:ln w="11249">
              <a:solidFill>
                <a:srgbClr val="000000"/>
              </a:solidFill>
              <a:prstDash val="dot"/>
            </a:ln>
          </p:spPr>
          <p:txBody>
            <a:bodyPr wrap="square" lIns="0" tIns="0" rIns="0" bIns="0" rtlCol="0"/>
            <a:lstStyle/>
            <a:p>
              <a:endParaRPr/>
            </a:p>
          </p:txBody>
        </p:sp>
        <p:sp>
          <p:nvSpPr>
            <p:cNvPr id="177" name="object 177"/>
            <p:cNvSpPr/>
            <p:nvPr/>
          </p:nvSpPr>
          <p:spPr>
            <a:xfrm>
              <a:off x="9944074" y="3329749"/>
              <a:ext cx="1395730" cy="0"/>
            </a:xfrm>
            <a:custGeom>
              <a:avLst/>
              <a:gdLst/>
              <a:ahLst/>
              <a:cxnLst/>
              <a:rect l="l" t="t" r="r" b="b"/>
              <a:pathLst>
                <a:path w="1395729">
                  <a:moveTo>
                    <a:pt x="0" y="0"/>
                  </a:moveTo>
                  <a:lnTo>
                    <a:pt x="1395493" y="0"/>
                  </a:lnTo>
                </a:path>
              </a:pathLst>
            </a:custGeom>
            <a:ln w="11249">
              <a:solidFill>
                <a:srgbClr val="000000"/>
              </a:solidFill>
              <a:prstDash val="dot"/>
            </a:ln>
          </p:spPr>
          <p:txBody>
            <a:bodyPr wrap="square" lIns="0" tIns="0" rIns="0" bIns="0" rtlCol="0"/>
            <a:lstStyle/>
            <a:p>
              <a:endParaRPr/>
            </a:p>
          </p:txBody>
        </p:sp>
        <p:sp>
          <p:nvSpPr>
            <p:cNvPr id="178" name="object 178"/>
            <p:cNvSpPr/>
            <p:nvPr/>
          </p:nvSpPr>
          <p:spPr>
            <a:xfrm>
              <a:off x="9460822" y="2650131"/>
              <a:ext cx="1878964" cy="5715"/>
            </a:xfrm>
            <a:custGeom>
              <a:avLst/>
              <a:gdLst/>
              <a:ahLst/>
              <a:cxnLst/>
              <a:rect l="l" t="t" r="r" b="b"/>
              <a:pathLst>
                <a:path w="1878965" h="5714">
                  <a:moveTo>
                    <a:pt x="0" y="5624"/>
                  </a:moveTo>
                  <a:lnTo>
                    <a:pt x="1878746" y="5624"/>
                  </a:lnTo>
                </a:path>
                <a:path w="1878965" h="5714">
                  <a:moveTo>
                    <a:pt x="0" y="0"/>
                  </a:moveTo>
                  <a:lnTo>
                    <a:pt x="1878746" y="0"/>
                  </a:lnTo>
                </a:path>
              </a:pathLst>
            </a:custGeom>
            <a:ln w="9237">
              <a:solidFill>
                <a:srgbClr val="000000"/>
              </a:solidFill>
              <a:prstDash val="dot"/>
            </a:ln>
          </p:spPr>
          <p:txBody>
            <a:bodyPr wrap="square" lIns="0" tIns="0" rIns="0" bIns="0" rtlCol="0"/>
            <a:lstStyle/>
            <a:p>
              <a:endParaRPr/>
            </a:p>
          </p:txBody>
        </p:sp>
        <p:sp>
          <p:nvSpPr>
            <p:cNvPr id="179" name="object 179"/>
            <p:cNvSpPr/>
            <p:nvPr/>
          </p:nvSpPr>
          <p:spPr>
            <a:xfrm>
              <a:off x="9460822" y="1979751"/>
              <a:ext cx="1878964" cy="0"/>
            </a:xfrm>
            <a:custGeom>
              <a:avLst/>
              <a:gdLst/>
              <a:ahLst/>
              <a:cxnLst/>
              <a:rect l="l" t="t" r="r" b="b"/>
              <a:pathLst>
                <a:path w="1878965">
                  <a:moveTo>
                    <a:pt x="0" y="0"/>
                  </a:moveTo>
                  <a:lnTo>
                    <a:pt x="59631" y="0"/>
                  </a:lnTo>
                </a:path>
                <a:path w="1878965">
                  <a:moveTo>
                    <a:pt x="1182100" y="0"/>
                  </a:moveTo>
                  <a:lnTo>
                    <a:pt x="1878746" y="0"/>
                  </a:lnTo>
                </a:path>
              </a:pathLst>
            </a:custGeom>
            <a:ln w="11249">
              <a:solidFill>
                <a:srgbClr val="000000"/>
              </a:solidFill>
              <a:prstDash val="dot"/>
            </a:ln>
          </p:spPr>
          <p:txBody>
            <a:bodyPr wrap="square" lIns="0" tIns="0" rIns="0" bIns="0" rtlCol="0"/>
            <a:lstStyle/>
            <a:p>
              <a:endParaRPr/>
            </a:p>
          </p:txBody>
        </p:sp>
        <p:sp>
          <p:nvSpPr>
            <p:cNvPr id="180" name="object 180"/>
            <p:cNvSpPr/>
            <p:nvPr/>
          </p:nvSpPr>
          <p:spPr>
            <a:xfrm>
              <a:off x="11254158" y="3622433"/>
              <a:ext cx="0" cy="382905"/>
            </a:xfrm>
            <a:custGeom>
              <a:avLst/>
              <a:gdLst/>
              <a:ahLst/>
              <a:cxnLst/>
              <a:rect l="l" t="t" r="r" b="b"/>
              <a:pathLst>
                <a:path h="382904">
                  <a:moveTo>
                    <a:pt x="0" y="0"/>
                  </a:moveTo>
                  <a:lnTo>
                    <a:pt x="0" y="382313"/>
                  </a:lnTo>
                </a:path>
              </a:pathLst>
            </a:custGeom>
            <a:ln w="11249">
              <a:solidFill>
                <a:srgbClr val="000000"/>
              </a:solidFill>
              <a:prstDash val="dot"/>
            </a:ln>
          </p:spPr>
          <p:txBody>
            <a:bodyPr wrap="square" lIns="0" tIns="0" rIns="0" bIns="0" rtlCol="0"/>
            <a:lstStyle/>
            <a:p>
              <a:endParaRPr/>
            </a:p>
          </p:txBody>
        </p:sp>
        <p:sp>
          <p:nvSpPr>
            <p:cNvPr id="181" name="object 181"/>
            <p:cNvSpPr/>
            <p:nvPr/>
          </p:nvSpPr>
          <p:spPr>
            <a:xfrm>
              <a:off x="9546209" y="1885679"/>
              <a:ext cx="1708150" cy="1706880"/>
            </a:xfrm>
            <a:custGeom>
              <a:avLst/>
              <a:gdLst/>
              <a:ahLst/>
              <a:cxnLst/>
              <a:rect l="l" t="t" r="r" b="b"/>
              <a:pathLst>
                <a:path w="1708150" h="1706879">
                  <a:moveTo>
                    <a:pt x="0" y="1706468"/>
                  </a:moveTo>
                  <a:lnTo>
                    <a:pt x="170797" y="1546871"/>
                  </a:lnTo>
                  <a:lnTo>
                    <a:pt x="341594" y="1450360"/>
                  </a:lnTo>
                  <a:lnTo>
                    <a:pt x="512391" y="1326311"/>
                  </a:lnTo>
                  <a:lnTo>
                    <a:pt x="683188" y="1178304"/>
                  </a:lnTo>
                  <a:lnTo>
                    <a:pt x="853985" y="1028241"/>
                  </a:lnTo>
                  <a:lnTo>
                    <a:pt x="1024782" y="821711"/>
                  </a:lnTo>
                  <a:lnTo>
                    <a:pt x="1195580" y="648421"/>
                  </a:lnTo>
                  <a:lnTo>
                    <a:pt x="1366377" y="472229"/>
                  </a:lnTo>
                  <a:lnTo>
                    <a:pt x="1537174" y="243427"/>
                  </a:lnTo>
                  <a:lnTo>
                    <a:pt x="1707949" y="0"/>
                  </a:lnTo>
                </a:path>
              </a:pathLst>
            </a:custGeom>
            <a:ln w="11249">
              <a:solidFill>
                <a:srgbClr val="000000"/>
              </a:solidFill>
            </a:ln>
          </p:spPr>
          <p:txBody>
            <a:bodyPr wrap="square" lIns="0" tIns="0" rIns="0" bIns="0" rtlCol="0"/>
            <a:lstStyle/>
            <a:p>
              <a:endParaRPr/>
            </a:p>
          </p:txBody>
        </p:sp>
        <p:sp>
          <p:nvSpPr>
            <p:cNvPr id="182" name="object 182"/>
            <p:cNvSpPr/>
            <p:nvPr/>
          </p:nvSpPr>
          <p:spPr>
            <a:xfrm>
              <a:off x="9489959" y="3535898"/>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83" name="object 183"/>
            <p:cNvSpPr/>
            <p:nvPr/>
          </p:nvSpPr>
          <p:spPr>
            <a:xfrm>
              <a:off x="9660775" y="3376307"/>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84" name="object 184"/>
            <p:cNvSpPr/>
            <p:nvPr/>
          </p:nvSpPr>
          <p:spPr>
            <a:xfrm>
              <a:off x="9660756" y="337630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85" name="object 185"/>
            <p:cNvSpPr/>
            <p:nvPr/>
          </p:nvSpPr>
          <p:spPr>
            <a:xfrm>
              <a:off x="9831578" y="3279787"/>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86" name="object 186"/>
            <p:cNvSpPr/>
            <p:nvPr/>
          </p:nvSpPr>
          <p:spPr>
            <a:xfrm>
              <a:off x="9831554" y="327979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87" name="object 187"/>
            <p:cNvSpPr/>
            <p:nvPr/>
          </p:nvSpPr>
          <p:spPr>
            <a:xfrm>
              <a:off x="10002367" y="3155746"/>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88" name="object 188"/>
            <p:cNvSpPr/>
            <p:nvPr/>
          </p:nvSpPr>
          <p:spPr>
            <a:xfrm>
              <a:off x="10002351" y="315574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89" name="object 189"/>
            <p:cNvSpPr/>
            <p:nvPr/>
          </p:nvSpPr>
          <p:spPr>
            <a:xfrm>
              <a:off x="10173157" y="3007741"/>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190" name="object 190"/>
            <p:cNvSpPr/>
            <p:nvPr/>
          </p:nvSpPr>
          <p:spPr>
            <a:xfrm>
              <a:off x="10173148" y="3007734"/>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91" name="object 191"/>
            <p:cNvSpPr/>
            <p:nvPr/>
          </p:nvSpPr>
          <p:spPr>
            <a:xfrm>
              <a:off x="10343959" y="2857677"/>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192" name="object 192"/>
            <p:cNvSpPr/>
            <p:nvPr/>
          </p:nvSpPr>
          <p:spPr>
            <a:xfrm>
              <a:off x="10343945" y="2857670"/>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93" name="object 193"/>
            <p:cNvSpPr/>
            <p:nvPr/>
          </p:nvSpPr>
          <p:spPr>
            <a:xfrm>
              <a:off x="10514749" y="2651137"/>
              <a:ext cx="113030" cy="113030"/>
            </a:xfrm>
            <a:custGeom>
              <a:avLst/>
              <a:gdLst/>
              <a:ahLst/>
              <a:cxnLst/>
              <a:rect l="l" t="t" r="r" b="b"/>
              <a:pathLst>
                <a:path w="113029" h="113030">
                  <a:moveTo>
                    <a:pt x="112509" y="0"/>
                  </a:moveTo>
                  <a:lnTo>
                    <a:pt x="0" y="0"/>
                  </a:lnTo>
                  <a:lnTo>
                    <a:pt x="0" y="112509"/>
                  </a:lnTo>
                  <a:lnTo>
                    <a:pt x="112509" y="112509"/>
                  </a:lnTo>
                  <a:lnTo>
                    <a:pt x="112509" y="0"/>
                  </a:lnTo>
                  <a:close/>
                </a:path>
              </a:pathLst>
            </a:custGeom>
            <a:solidFill>
              <a:srgbClr val="5BB95C"/>
            </a:solidFill>
          </p:spPr>
          <p:txBody>
            <a:bodyPr wrap="square" lIns="0" tIns="0" rIns="0" bIns="0" rtlCol="0"/>
            <a:lstStyle/>
            <a:p>
              <a:endParaRPr/>
            </a:p>
          </p:txBody>
        </p:sp>
        <p:sp>
          <p:nvSpPr>
            <p:cNvPr id="194" name="object 194"/>
            <p:cNvSpPr/>
            <p:nvPr/>
          </p:nvSpPr>
          <p:spPr>
            <a:xfrm>
              <a:off x="10514742" y="2651141"/>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95" name="object 195"/>
            <p:cNvSpPr/>
            <p:nvPr/>
          </p:nvSpPr>
          <p:spPr>
            <a:xfrm>
              <a:off x="10685551" y="2477846"/>
              <a:ext cx="113030" cy="113030"/>
            </a:xfrm>
            <a:custGeom>
              <a:avLst/>
              <a:gdLst/>
              <a:ahLst/>
              <a:cxnLst/>
              <a:rect l="l" t="t" r="r" b="b"/>
              <a:pathLst>
                <a:path w="113029" h="113030">
                  <a:moveTo>
                    <a:pt x="112496" y="0"/>
                  </a:moveTo>
                  <a:lnTo>
                    <a:pt x="0" y="0"/>
                  </a:lnTo>
                  <a:lnTo>
                    <a:pt x="0" y="112509"/>
                  </a:lnTo>
                  <a:lnTo>
                    <a:pt x="112496" y="112509"/>
                  </a:lnTo>
                  <a:lnTo>
                    <a:pt x="112496" y="0"/>
                  </a:lnTo>
                  <a:close/>
                </a:path>
              </a:pathLst>
            </a:custGeom>
            <a:solidFill>
              <a:srgbClr val="5BB95C"/>
            </a:solidFill>
          </p:spPr>
          <p:txBody>
            <a:bodyPr wrap="square" lIns="0" tIns="0" rIns="0" bIns="0" rtlCol="0"/>
            <a:lstStyle/>
            <a:p>
              <a:endParaRPr/>
            </a:p>
          </p:txBody>
        </p:sp>
        <p:sp>
          <p:nvSpPr>
            <p:cNvPr id="196" name="object 196"/>
            <p:cNvSpPr/>
            <p:nvPr/>
          </p:nvSpPr>
          <p:spPr>
            <a:xfrm>
              <a:off x="10685539" y="2477851"/>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97" name="object 197"/>
            <p:cNvSpPr/>
            <p:nvPr/>
          </p:nvSpPr>
          <p:spPr>
            <a:xfrm>
              <a:off x="10856341" y="2301659"/>
              <a:ext cx="113030" cy="113030"/>
            </a:xfrm>
            <a:custGeom>
              <a:avLst/>
              <a:gdLst/>
              <a:ahLst/>
              <a:cxnLst/>
              <a:rect l="l" t="t" r="r" b="b"/>
              <a:pathLst>
                <a:path w="113029" h="113030">
                  <a:moveTo>
                    <a:pt x="112509" y="0"/>
                  </a:moveTo>
                  <a:lnTo>
                    <a:pt x="0" y="0"/>
                  </a:lnTo>
                  <a:lnTo>
                    <a:pt x="0" y="112496"/>
                  </a:lnTo>
                  <a:lnTo>
                    <a:pt x="112509" y="112496"/>
                  </a:lnTo>
                  <a:lnTo>
                    <a:pt x="112509" y="0"/>
                  </a:lnTo>
                  <a:close/>
                </a:path>
              </a:pathLst>
            </a:custGeom>
            <a:solidFill>
              <a:srgbClr val="5BB95C"/>
            </a:solidFill>
          </p:spPr>
          <p:txBody>
            <a:bodyPr wrap="square" lIns="0" tIns="0" rIns="0" bIns="0" rtlCol="0"/>
            <a:lstStyle/>
            <a:p>
              <a:endParaRPr/>
            </a:p>
          </p:txBody>
        </p:sp>
        <p:sp>
          <p:nvSpPr>
            <p:cNvPr id="198" name="object 198"/>
            <p:cNvSpPr/>
            <p:nvPr/>
          </p:nvSpPr>
          <p:spPr>
            <a:xfrm>
              <a:off x="10856337" y="2301660"/>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199" name="object 199"/>
            <p:cNvSpPr/>
            <p:nvPr/>
          </p:nvSpPr>
          <p:spPr>
            <a:xfrm>
              <a:off x="11027143" y="2072868"/>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200" name="object 200"/>
            <p:cNvSpPr/>
            <p:nvPr/>
          </p:nvSpPr>
          <p:spPr>
            <a:xfrm>
              <a:off x="11027134" y="2072856"/>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01" name="object 201"/>
            <p:cNvSpPr/>
            <p:nvPr/>
          </p:nvSpPr>
          <p:spPr>
            <a:xfrm>
              <a:off x="11254158" y="1709752"/>
              <a:ext cx="0" cy="120014"/>
            </a:xfrm>
            <a:custGeom>
              <a:avLst/>
              <a:gdLst/>
              <a:ahLst/>
              <a:cxnLst/>
              <a:rect l="l" t="t" r="r" b="b"/>
              <a:pathLst>
                <a:path h="120014">
                  <a:moveTo>
                    <a:pt x="0" y="0"/>
                  </a:moveTo>
                  <a:lnTo>
                    <a:pt x="0" y="119682"/>
                  </a:lnTo>
                </a:path>
              </a:pathLst>
            </a:custGeom>
            <a:ln w="11249">
              <a:solidFill>
                <a:srgbClr val="000000"/>
              </a:solidFill>
              <a:prstDash val="dot"/>
            </a:ln>
          </p:spPr>
          <p:txBody>
            <a:bodyPr wrap="square" lIns="0" tIns="0" rIns="0" bIns="0" rtlCol="0"/>
            <a:lstStyle/>
            <a:p>
              <a:endParaRPr/>
            </a:p>
          </p:txBody>
        </p:sp>
        <p:sp>
          <p:nvSpPr>
            <p:cNvPr id="202" name="object 202"/>
            <p:cNvSpPr/>
            <p:nvPr/>
          </p:nvSpPr>
          <p:spPr>
            <a:xfrm>
              <a:off x="11197933" y="1829435"/>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203" name="object 203"/>
            <p:cNvSpPr/>
            <p:nvPr/>
          </p:nvSpPr>
          <p:spPr>
            <a:xfrm>
              <a:off x="11197908" y="1829429"/>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04" name="object 204"/>
            <p:cNvSpPr/>
            <p:nvPr/>
          </p:nvSpPr>
          <p:spPr>
            <a:xfrm>
              <a:off x="9546209" y="3566180"/>
              <a:ext cx="1708150" cy="165100"/>
            </a:xfrm>
            <a:custGeom>
              <a:avLst/>
              <a:gdLst/>
              <a:ahLst/>
              <a:cxnLst/>
              <a:rect l="l" t="t" r="r" b="b"/>
              <a:pathLst>
                <a:path w="1708150" h="165100">
                  <a:moveTo>
                    <a:pt x="0" y="25834"/>
                  </a:moveTo>
                  <a:lnTo>
                    <a:pt x="170797" y="29110"/>
                  </a:lnTo>
                  <a:lnTo>
                    <a:pt x="341594" y="86757"/>
                  </a:lnTo>
                  <a:lnTo>
                    <a:pt x="512391" y="130906"/>
                  </a:lnTo>
                  <a:lnTo>
                    <a:pt x="683188" y="155465"/>
                  </a:lnTo>
                  <a:lnTo>
                    <a:pt x="853985" y="164969"/>
                  </a:lnTo>
                  <a:lnTo>
                    <a:pt x="1024782" y="161889"/>
                  </a:lnTo>
                  <a:lnTo>
                    <a:pt x="1195580" y="109871"/>
                  </a:lnTo>
                  <a:lnTo>
                    <a:pt x="1366377" y="63771"/>
                  </a:lnTo>
                  <a:lnTo>
                    <a:pt x="1537174" y="49551"/>
                  </a:lnTo>
                  <a:lnTo>
                    <a:pt x="1707949" y="0"/>
                  </a:lnTo>
                </a:path>
              </a:pathLst>
            </a:custGeom>
            <a:ln w="11249">
              <a:solidFill>
                <a:srgbClr val="000000"/>
              </a:solidFill>
            </a:ln>
          </p:spPr>
          <p:txBody>
            <a:bodyPr wrap="square" lIns="0" tIns="0" rIns="0" bIns="0" rtlCol="0"/>
            <a:lstStyle/>
            <a:p>
              <a:endParaRPr/>
            </a:p>
          </p:txBody>
        </p:sp>
        <p:sp>
          <p:nvSpPr>
            <p:cNvPr id="205" name="object 205"/>
            <p:cNvSpPr/>
            <p:nvPr/>
          </p:nvSpPr>
          <p:spPr>
            <a:xfrm>
              <a:off x="9489986" y="3535769"/>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06" name="object 206"/>
            <p:cNvSpPr/>
            <p:nvPr/>
          </p:nvSpPr>
          <p:spPr>
            <a:xfrm>
              <a:off x="9489959" y="3535765"/>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07" name="object 207"/>
            <p:cNvSpPr/>
            <p:nvPr/>
          </p:nvSpPr>
          <p:spPr>
            <a:xfrm>
              <a:off x="9660775" y="3539045"/>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08" name="object 208"/>
            <p:cNvSpPr/>
            <p:nvPr/>
          </p:nvSpPr>
          <p:spPr>
            <a:xfrm>
              <a:off x="9660756" y="3539041"/>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09" name="object 209"/>
            <p:cNvSpPr/>
            <p:nvPr/>
          </p:nvSpPr>
          <p:spPr>
            <a:xfrm>
              <a:off x="9831578" y="3596690"/>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10" name="object 210"/>
            <p:cNvSpPr/>
            <p:nvPr/>
          </p:nvSpPr>
          <p:spPr>
            <a:xfrm>
              <a:off x="9831554" y="3596688"/>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11" name="object 211"/>
            <p:cNvSpPr/>
            <p:nvPr/>
          </p:nvSpPr>
          <p:spPr>
            <a:xfrm>
              <a:off x="10002367" y="3640836"/>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212" name="object 212"/>
            <p:cNvSpPr/>
            <p:nvPr/>
          </p:nvSpPr>
          <p:spPr>
            <a:xfrm>
              <a:off x="10002351" y="3640837"/>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13" name="object 213"/>
            <p:cNvSpPr/>
            <p:nvPr/>
          </p:nvSpPr>
          <p:spPr>
            <a:xfrm>
              <a:off x="10173157" y="3665397"/>
              <a:ext cx="113030" cy="113030"/>
            </a:xfrm>
            <a:custGeom>
              <a:avLst/>
              <a:gdLst/>
              <a:ahLst/>
              <a:cxnLst/>
              <a:rect l="l" t="t" r="r" b="b"/>
              <a:pathLst>
                <a:path w="113029" h="113029">
                  <a:moveTo>
                    <a:pt x="112509" y="0"/>
                  </a:moveTo>
                  <a:lnTo>
                    <a:pt x="0" y="0"/>
                  </a:lnTo>
                  <a:lnTo>
                    <a:pt x="0" y="112509"/>
                  </a:lnTo>
                  <a:lnTo>
                    <a:pt x="112509" y="112509"/>
                  </a:lnTo>
                  <a:lnTo>
                    <a:pt x="112509" y="0"/>
                  </a:lnTo>
                  <a:close/>
                </a:path>
              </a:pathLst>
            </a:custGeom>
            <a:solidFill>
              <a:srgbClr val="AA67B2"/>
            </a:solidFill>
          </p:spPr>
          <p:txBody>
            <a:bodyPr wrap="square" lIns="0" tIns="0" rIns="0" bIns="0" rtlCol="0"/>
            <a:lstStyle/>
            <a:p>
              <a:endParaRPr/>
            </a:p>
          </p:txBody>
        </p:sp>
        <p:sp>
          <p:nvSpPr>
            <p:cNvPr id="214" name="object 214"/>
            <p:cNvSpPr/>
            <p:nvPr/>
          </p:nvSpPr>
          <p:spPr>
            <a:xfrm>
              <a:off x="10173148" y="3665396"/>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15" name="object 215"/>
            <p:cNvSpPr/>
            <p:nvPr/>
          </p:nvSpPr>
          <p:spPr>
            <a:xfrm>
              <a:off x="10343959" y="3674897"/>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216" name="object 216"/>
            <p:cNvSpPr/>
            <p:nvPr/>
          </p:nvSpPr>
          <p:spPr>
            <a:xfrm>
              <a:off x="10343945" y="367490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17" name="object 217"/>
            <p:cNvSpPr/>
            <p:nvPr/>
          </p:nvSpPr>
          <p:spPr>
            <a:xfrm>
              <a:off x="10514749" y="3671824"/>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218" name="object 218"/>
            <p:cNvSpPr/>
            <p:nvPr/>
          </p:nvSpPr>
          <p:spPr>
            <a:xfrm>
              <a:off x="10514742" y="367182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19" name="object 219"/>
            <p:cNvSpPr/>
            <p:nvPr/>
          </p:nvSpPr>
          <p:spPr>
            <a:xfrm>
              <a:off x="10685551" y="3619804"/>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20" name="object 220"/>
            <p:cNvSpPr/>
            <p:nvPr/>
          </p:nvSpPr>
          <p:spPr>
            <a:xfrm>
              <a:off x="10685539" y="3619802"/>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21" name="object 221"/>
            <p:cNvSpPr/>
            <p:nvPr/>
          </p:nvSpPr>
          <p:spPr>
            <a:xfrm>
              <a:off x="10856341" y="3573703"/>
              <a:ext cx="113030" cy="113030"/>
            </a:xfrm>
            <a:custGeom>
              <a:avLst/>
              <a:gdLst/>
              <a:ahLst/>
              <a:cxnLst/>
              <a:rect l="l" t="t" r="r" b="b"/>
              <a:pathLst>
                <a:path w="113029" h="113029">
                  <a:moveTo>
                    <a:pt x="112509" y="0"/>
                  </a:moveTo>
                  <a:lnTo>
                    <a:pt x="0" y="0"/>
                  </a:lnTo>
                  <a:lnTo>
                    <a:pt x="0" y="112496"/>
                  </a:lnTo>
                  <a:lnTo>
                    <a:pt x="112509" y="112496"/>
                  </a:lnTo>
                  <a:lnTo>
                    <a:pt x="112509" y="0"/>
                  </a:lnTo>
                  <a:close/>
                </a:path>
              </a:pathLst>
            </a:custGeom>
            <a:solidFill>
              <a:srgbClr val="AA67B2"/>
            </a:solidFill>
          </p:spPr>
          <p:txBody>
            <a:bodyPr wrap="square" lIns="0" tIns="0" rIns="0" bIns="0" rtlCol="0"/>
            <a:lstStyle/>
            <a:p>
              <a:endParaRPr/>
            </a:p>
          </p:txBody>
        </p:sp>
        <p:sp>
          <p:nvSpPr>
            <p:cNvPr id="222" name="object 222"/>
            <p:cNvSpPr/>
            <p:nvPr/>
          </p:nvSpPr>
          <p:spPr>
            <a:xfrm>
              <a:off x="10856337" y="3573702"/>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23" name="object 223"/>
            <p:cNvSpPr/>
            <p:nvPr/>
          </p:nvSpPr>
          <p:spPr>
            <a:xfrm>
              <a:off x="11027143" y="3559479"/>
              <a:ext cx="113030" cy="113030"/>
            </a:xfrm>
            <a:custGeom>
              <a:avLst/>
              <a:gdLst/>
              <a:ahLst/>
              <a:cxnLst/>
              <a:rect l="l" t="t" r="r" b="b"/>
              <a:pathLst>
                <a:path w="113029" h="113029">
                  <a:moveTo>
                    <a:pt x="112496" y="0"/>
                  </a:moveTo>
                  <a:lnTo>
                    <a:pt x="0" y="0"/>
                  </a:lnTo>
                  <a:lnTo>
                    <a:pt x="0" y="112509"/>
                  </a:lnTo>
                  <a:lnTo>
                    <a:pt x="112496" y="112509"/>
                  </a:lnTo>
                  <a:lnTo>
                    <a:pt x="112496" y="0"/>
                  </a:lnTo>
                  <a:close/>
                </a:path>
              </a:pathLst>
            </a:custGeom>
            <a:solidFill>
              <a:srgbClr val="AA67B2"/>
            </a:solidFill>
          </p:spPr>
          <p:txBody>
            <a:bodyPr wrap="square" lIns="0" tIns="0" rIns="0" bIns="0" rtlCol="0"/>
            <a:lstStyle/>
            <a:p>
              <a:endParaRPr/>
            </a:p>
          </p:txBody>
        </p:sp>
        <p:sp>
          <p:nvSpPr>
            <p:cNvPr id="224" name="object 224"/>
            <p:cNvSpPr/>
            <p:nvPr/>
          </p:nvSpPr>
          <p:spPr>
            <a:xfrm>
              <a:off x="11027134" y="3559482"/>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25" name="object 225"/>
            <p:cNvSpPr/>
            <p:nvPr/>
          </p:nvSpPr>
          <p:spPr>
            <a:xfrm>
              <a:off x="11197933" y="3509937"/>
              <a:ext cx="113030" cy="113030"/>
            </a:xfrm>
            <a:custGeom>
              <a:avLst/>
              <a:gdLst/>
              <a:ahLst/>
              <a:cxnLst/>
              <a:rect l="l" t="t" r="r" b="b"/>
              <a:pathLst>
                <a:path w="113029" h="113029">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26" name="object 226"/>
            <p:cNvSpPr/>
            <p:nvPr/>
          </p:nvSpPr>
          <p:spPr>
            <a:xfrm>
              <a:off x="11197908" y="3509930"/>
              <a:ext cx="113030" cy="113030"/>
            </a:xfrm>
            <a:custGeom>
              <a:avLst/>
              <a:gdLst/>
              <a:ahLst/>
              <a:cxnLst/>
              <a:rect l="l" t="t" r="r" b="b"/>
              <a:pathLst>
                <a:path w="113029" h="113029">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sp>
          <p:nvSpPr>
            <p:cNvPr id="227" name="object 227"/>
            <p:cNvSpPr/>
            <p:nvPr/>
          </p:nvSpPr>
          <p:spPr>
            <a:xfrm>
              <a:off x="9546209" y="1709752"/>
              <a:ext cx="0" cy="45085"/>
            </a:xfrm>
            <a:custGeom>
              <a:avLst/>
              <a:gdLst/>
              <a:ahLst/>
              <a:cxnLst/>
              <a:rect l="l" t="t" r="r" b="b"/>
              <a:pathLst>
                <a:path h="45085">
                  <a:moveTo>
                    <a:pt x="0" y="0"/>
                  </a:moveTo>
                  <a:lnTo>
                    <a:pt x="0" y="45004"/>
                  </a:lnTo>
                </a:path>
              </a:pathLst>
            </a:custGeom>
            <a:ln w="11249">
              <a:solidFill>
                <a:srgbClr val="000000"/>
              </a:solidFill>
              <a:prstDash val="dot"/>
            </a:ln>
          </p:spPr>
          <p:txBody>
            <a:bodyPr wrap="square" lIns="0" tIns="0" rIns="0" bIns="0" rtlCol="0"/>
            <a:lstStyle/>
            <a:p>
              <a:endParaRPr/>
            </a:p>
          </p:txBody>
        </p:sp>
        <p:sp>
          <p:nvSpPr>
            <p:cNvPr id="228" name="object 228"/>
            <p:cNvSpPr/>
            <p:nvPr/>
          </p:nvSpPr>
          <p:spPr>
            <a:xfrm>
              <a:off x="9520453" y="1754756"/>
              <a:ext cx="1122680" cy="669925"/>
            </a:xfrm>
            <a:custGeom>
              <a:avLst/>
              <a:gdLst/>
              <a:ahLst/>
              <a:cxnLst/>
              <a:rect l="l" t="t" r="r" b="b"/>
              <a:pathLst>
                <a:path w="1122679" h="669925">
                  <a:moveTo>
                    <a:pt x="1122469" y="0"/>
                  </a:moveTo>
                  <a:lnTo>
                    <a:pt x="0" y="0"/>
                  </a:lnTo>
                  <a:lnTo>
                    <a:pt x="0" y="669711"/>
                  </a:lnTo>
                  <a:lnTo>
                    <a:pt x="1122469" y="669711"/>
                  </a:lnTo>
                  <a:lnTo>
                    <a:pt x="1122469" y="0"/>
                  </a:lnTo>
                  <a:close/>
                </a:path>
              </a:pathLst>
            </a:custGeom>
            <a:solidFill>
              <a:srgbClr val="FFFFFF"/>
            </a:solidFill>
          </p:spPr>
          <p:txBody>
            <a:bodyPr wrap="square" lIns="0" tIns="0" rIns="0" bIns="0" rtlCol="0"/>
            <a:lstStyle/>
            <a:p>
              <a:endParaRPr/>
            </a:p>
          </p:txBody>
        </p:sp>
      </p:grpSp>
      <p:grpSp>
        <p:nvGrpSpPr>
          <p:cNvPr id="229" name="object 229"/>
          <p:cNvGrpSpPr/>
          <p:nvPr/>
        </p:nvGrpSpPr>
        <p:grpSpPr>
          <a:xfrm>
            <a:off x="6932952" y="1472872"/>
            <a:ext cx="297180" cy="123825"/>
            <a:chOff x="6932952" y="1472872"/>
            <a:chExt cx="297180" cy="123825"/>
          </a:xfrm>
        </p:grpSpPr>
        <p:sp>
          <p:nvSpPr>
            <p:cNvPr id="230" name="object 230"/>
            <p:cNvSpPr/>
            <p:nvPr/>
          </p:nvSpPr>
          <p:spPr>
            <a:xfrm>
              <a:off x="6932952" y="1534747"/>
              <a:ext cx="297180" cy="0"/>
            </a:xfrm>
            <a:custGeom>
              <a:avLst/>
              <a:gdLst/>
              <a:ahLst/>
              <a:cxnLst/>
              <a:rect l="l" t="t" r="r" b="b"/>
              <a:pathLst>
                <a:path w="297179">
                  <a:moveTo>
                    <a:pt x="0" y="0"/>
                  </a:moveTo>
                  <a:lnTo>
                    <a:pt x="92332" y="0"/>
                  </a:lnTo>
                </a:path>
                <a:path w="297179">
                  <a:moveTo>
                    <a:pt x="204828" y="0"/>
                  </a:moveTo>
                  <a:lnTo>
                    <a:pt x="296999" y="0"/>
                  </a:lnTo>
                </a:path>
              </a:pathLst>
            </a:custGeom>
            <a:ln w="11249">
              <a:solidFill>
                <a:srgbClr val="000000"/>
              </a:solidFill>
            </a:ln>
          </p:spPr>
          <p:txBody>
            <a:bodyPr wrap="square" lIns="0" tIns="0" rIns="0" bIns="0" rtlCol="0"/>
            <a:lstStyle/>
            <a:p>
              <a:endParaRPr/>
            </a:p>
          </p:txBody>
        </p:sp>
        <p:sp>
          <p:nvSpPr>
            <p:cNvPr id="231" name="object 231"/>
            <p:cNvSpPr/>
            <p:nvPr/>
          </p:nvSpPr>
          <p:spPr>
            <a:xfrm>
              <a:off x="7025284" y="1478495"/>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5BB95C"/>
            </a:solidFill>
          </p:spPr>
          <p:txBody>
            <a:bodyPr wrap="square" lIns="0" tIns="0" rIns="0" bIns="0" rtlCol="0"/>
            <a:lstStyle/>
            <a:p>
              <a:endParaRPr/>
            </a:p>
          </p:txBody>
        </p:sp>
        <p:sp>
          <p:nvSpPr>
            <p:cNvPr id="232" name="object 232"/>
            <p:cNvSpPr/>
            <p:nvPr/>
          </p:nvSpPr>
          <p:spPr>
            <a:xfrm>
              <a:off x="7025271" y="1478497"/>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233" name="object 233"/>
          <p:cNvSpPr txBox="1"/>
          <p:nvPr/>
        </p:nvSpPr>
        <p:spPr>
          <a:xfrm>
            <a:off x="7316251" y="1352667"/>
            <a:ext cx="177292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Concordia-base</a:t>
            </a:r>
            <a:endParaRPr sz="1950">
              <a:latin typeface="Arial"/>
              <a:cs typeface="Arial"/>
            </a:endParaRPr>
          </a:p>
        </p:txBody>
      </p:sp>
      <p:grpSp>
        <p:nvGrpSpPr>
          <p:cNvPr id="234" name="object 234"/>
          <p:cNvGrpSpPr/>
          <p:nvPr/>
        </p:nvGrpSpPr>
        <p:grpSpPr>
          <a:xfrm>
            <a:off x="9632946" y="1472872"/>
            <a:ext cx="297180" cy="123825"/>
            <a:chOff x="9632946" y="1472872"/>
            <a:chExt cx="297180" cy="123825"/>
          </a:xfrm>
        </p:grpSpPr>
        <p:sp>
          <p:nvSpPr>
            <p:cNvPr id="235" name="object 235"/>
            <p:cNvSpPr/>
            <p:nvPr/>
          </p:nvSpPr>
          <p:spPr>
            <a:xfrm>
              <a:off x="9632946" y="1534747"/>
              <a:ext cx="297180" cy="0"/>
            </a:xfrm>
            <a:custGeom>
              <a:avLst/>
              <a:gdLst/>
              <a:ahLst/>
              <a:cxnLst/>
              <a:rect l="l" t="t" r="r" b="b"/>
              <a:pathLst>
                <a:path w="297179">
                  <a:moveTo>
                    <a:pt x="0" y="0"/>
                  </a:moveTo>
                  <a:lnTo>
                    <a:pt x="92332" y="0"/>
                  </a:lnTo>
                </a:path>
                <a:path w="297179">
                  <a:moveTo>
                    <a:pt x="204828" y="0"/>
                  </a:moveTo>
                  <a:lnTo>
                    <a:pt x="296999" y="0"/>
                  </a:lnTo>
                </a:path>
              </a:pathLst>
            </a:custGeom>
            <a:ln w="11249">
              <a:solidFill>
                <a:srgbClr val="000000"/>
              </a:solidFill>
            </a:ln>
          </p:spPr>
          <p:txBody>
            <a:bodyPr wrap="square" lIns="0" tIns="0" rIns="0" bIns="0" rtlCol="0"/>
            <a:lstStyle/>
            <a:p>
              <a:endParaRPr/>
            </a:p>
          </p:txBody>
        </p:sp>
        <p:sp>
          <p:nvSpPr>
            <p:cNvPr id="236" name="object 236"/>
            <p:cNvSpPr/>
            <p:nvPr/>
          </p:nvSpPr>
          <p:spPr>
            <a:xfrm>
              <a:off x="9725279" y="1478495"/>
              <a:ext cx="113030" cy="113030"/>
            </a:xfrm>
            <a:custGeom>
              <a:avLst/>
              <a:gdLst/>
              <a:ahLst/>
              <a:cxnLst/>
              <a:rect l="l" t="t" r="r" b="b"/>
              <a:pathLst>
                <a:path w="113029" h="113030">
                  <a:moveTo>
                    <a:pt x="112496" y="0"/>
                  </a:moveTo>
                  <a:lnTo>
                    <a:pt x="0" y="0"/>
                  </a:lnTo>
                  <a:lnTo>
                    <a:pt x="0" y="112496"/>
                  </a:lnTo>
                  <a:lnTo>
                    <a:pt x="112496" y="112496"/>
                  </a:lnTo>
                  <a:lnTo>
                    <a:pt x="112496" y="0"/>
                  </a:lnTo>
                  <a:close/>
                </a:path>
              </a:pathLst>
            </a:custGeom>
            <a:solidFill>
              <a:srgbClr val="AA67B2"/>
            </a:solidFill>
          </p:spPr>
          <p:txBody>
            <a:bodyPr wrap="square" lIns="0" tIns="0" rIns="0" bIns="0" rtlCol="0"/>
            <a:lstStyle/>
            <a:p>
              <a:endParaRPr/>
            </a:p>
          </p:txBody>
        </p:sp>
        <p:sp>
          <p:nvSpPr>
            <p:cNvPr id="237" name="object 237"/>
            <p:cNvSpPr/>
            <p:nvPr/>
          </p:nvSpPr>
          <p:spPr>
            <a:xfrm>
              <a:off x="9725264" y="1478497"/>
              <a:ext cx="113030" cy="113030"/>
            </a:xfrm>
            <a:custGeom>
              <a:avLst/>
              <a:gdLst/>
              <a:ahLst/>
              <a:cxnLst/>
              <a:rect l="l" t="t" r="r" b="b"/>
              <a:pathLst>
                <a:path w="113029" h="113030">
                  <a:moveTo>
                    <a:pt x="0" y="112499"/>
                  </a:moveTo>
                  <a:lnTo>
                    <a:pt x="112499" y="112499"/>
                  </a:lnTo>
                  <a:lnTo>
                    <a:pt x="112499" y="0"/>
                  </a:lnTo>
                  <a:lnTo>
                    <a:pt x="0" y="0"/>
                  </a:lnTo>
                  <a:lnTo>
                    <a:pt x="0" y="112499"/>
                  </a:lnTo>
                  <a:close/>
                </a:path>
              </a:pathLst>
            </a:custGeom>
            <a:ln w="11249">
              <a:solidFill>
                <a:srgbClr val="000000"/>
              </a:solidFill>
            </a:ln>
          </p:spPr>
          <p:txBody>
            <a:bodyPr wrap="square" lIns="0" tIns="0" rIns="0" bIns="0" rtlCol="0"/>
            <a:lstStyle/>
            <a:p>
              <a:endParaRPr/>
            </a:p>
          </p:txBody>
        </p:sp>
      </p:grpSp>
      <p:sp>
        <p:nvSpPr>
          <p:cNvPr id="238" name="object 238"/>
          <p:cNvSpPr txBox="1"/>
          <p:nvPr/>
        </p:nvSpPr>
        <p:spPr>
          <a:xfrm>
            <a:off x="10016245" y="1352667"/>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Concordia</a:t>
            </a:r>
            <a:endParaRPr sz="1950">
              <a:latin typeface="Arial"/>
              <a:cs typeface="Arial"/>
            </a:endParaRPr>
          </a:p>
        </p:txBody>
      </p:sp>
      <p:sp>
        <p:nvSpPr>
          <p:cNvPr id="239" name="object 239"/>
          <p:cNvSpPr txBox="1"/>
          <p:nvPr/>
        </p:nvSpPr>
        <p:spPr>
          <a:xfrm>
            <a:off x="6482678" y="1852395"/>
            <a:ext cx="273050" cy="2322830"/>
          </a:xfrm>
          <a:prstGeom prst="rect">
            <a:avLst/>
          </a:prstGeom>
        </p:spPr>
        <p:txBody>
          <a:bodyPr vert="vert270" wrap="square" lIns="0" tIns="0" rIns="0" bIns="0" rtlCol="0">
            <a:spAutoFit/>
          </a:bodyPr>
          <a:lstStyle/>
          <a:p>
            <a:pPr marL="12700">
              <a:lnSpc>
                <a:spcPts val="1989"/>
              </a:lnSpc>
            </a:pPr>
            <a:r>
              <a:rPr sz="1950" spc="-5" dirty="0">
                <a:latin typeface="Arial"/>
                <a:cs typeface="Arial"/>
              </a:rPr>
              <a:t># of Packets</a:t>
            </a:r>
            <a:r>
              <a:rPr sz="1950" spc="-25" dirty="0">
                <a:latin typeface="Arial"/>
                <a:cs typeface="Arial"/>
              </a:rPr>
              <a:t> </a:t>
            </a:r>
            <a:r>
              <a:rPr sz="1950" spc="-5" dirty="0">
                <a:latin typeface="Arial"/>
                <a:cs typeface="Arial"/>
              </a:rPr>
              <a:t>(million)</a:t>
            </a:r>
            <a:endParaRPr sz="1950">
              <a:latin typeface="Arial"/>
              <a:cs typeface="Arial"/>
            </a:endParaRPr>
          </a:p>
        </p:txBody>
      </p:sp>
      <p:sp>
        <p:nvSpPr>
          <p:cNvPr id="240" name="object 240"/>
          <p:cNvSpPr txBox="1"/>
          <p:nvPr/>
        </p:nvSpPr>
        <p:spPr>
          <a:xfrm>
            <a:off x="8531249" y="4274128"/>
            <a:ext cx="19792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Sharing Ratio</a:t>
            </a:r>
            <a:r>
              <a:rPr sz="1950" spc="-40" dirty="0">
                <a:latin typeface="Arial"/>
                <a:cs typeface="Arial"/>
              </a:rPr>
              <a:t> </a:t>
            </a:r>
            <a:r>
              <a:rPr sz="1950" spc="-5" dirty="0">
                <a:latin typeface="Arial"/>
                <a:cs typeface="Arial"/>
              </a:rPr>
              <a:t>(%)</a:t>
            </a:r>
            <a:endParaRPr sz="1950">
              <a:latin typeface="Arial"/>
              <a:cs typeface="Arial"/>
            </a:endParaRPr>
          </a:p>
        </p:txBody>
      </p:sp>
      <p:sp>
        <p:nvSpPr>
          <p:cNvPr id="241" name="object 241"/>
          <p:cNvSpPr txBox="1"/>
          <p:nvPr/>
        </p:nvSpPr>
        <p:spPr>
          <a:xfrm>
            <a:off x="7456875" y="1764259"/>
            <a:ext cx="1153795" cy="322580"/>
          </a:xfrm>
          <a:prstGeom prst="rect">
            <a:avLst/>
          </a:prstGeom>
        </p:spPr>
        <p:txBody>
          <a:bodyPr vert="horz" wrap="square" lIns="0" tIns="12065" rIns="0" bIns="0" rtlCol="0">
            <a:spAutoFit/>
          </a:bodyPr>
          <a:lstStyle/>
          <a:p>
            <a:pPr marL="12700">
              <a:lnSpc>
                <a:spcPct val="100000"/>
              </a:lnSpc>
              <a:spcBef>
                <a:spcPts val="95"/>
              </a:spcBef>
            </a:pPr>
            <a:r>
              <a:rPr sz="1950" spc="-5" dirty="0">
                <a:solidFill>
                  <a:srgbClr val="005493"/>
                </a:solidFill>
                <a:latin typeface="Arial"/>
                <a:cs typeface="Arial"/>
              </a:rPr>
              <a:t>(a)</a:t>
            </a:r>
            <a:r>
              <a:rPr sz="1950" spc="-55" dirty="0">
                <a:solidFill>
                  <a:srgbClr val="005493"/>
                </a:solidFill>
                <a:latin typeface="Arial"/>
                <a:cs typeface="Arial"/>
              </a:rPr>
              <a:t> </a:t>
            </a:r>
            <a:r>
              <a:rPr sz="1950" spc="-5" dirty="0">
                <a:solidFill>
                  <a:srgbClr val="005493"/>
                </a:solidFill>
                <a:latin typeface="Arial"/>
                <a:cs typeface="Arial"/>
              </a:rPr>
              <a:t>Recive</a:t>
            </a:r>
            <a:endParaRPr sz="1950">
              <a:latin typeface="Arial"/>
              <a:cs typeface="Arial"/>
            </a:endParaRPr>
          </a:p>
        </p:txBody>
      </p:sp>
      <p:sp>
        <p:nvSpPr>
          <p:cNvPr id="242" name="object 242"/>
          <p:cNvSpPr txBox="1"/>
          <p:nvPr/>
        </p:nvSpPr>
        <p:spPr>
          <a:xfrm>
            <a:off x="9594371" y="1764259"/>
            <a:ext cx="975360" cy="322580"/>
          </a:xfrm>
          <a:prstGeom prst="rect">
            <a:avLst/>
          </a:prstGeom>
        </p:spPr>
        <p:txBody>
          <a:bodyPr vert="horz" wrap="square" lIns="0" tIns="12065" rIns="0" bIns="0" rtlCol="0">
            <a:spAutoFit/>
          </a:bodyPr>
          <a:lstStyle/>
          <a:p>
            <a:pPr marL="12700">
              <a:lnSpc>
                <a:spcPct val="100000"/>
              </a:lnSpc>
              <a:spcBef>
                <a:spcPts val="95"/>
              </a:spcBef>
            </a:pPr>
            <a:r>
              <a:rPr sz="1950" spc="-5" dirty="0">
                <a:solidFill>
                  <a:srgbClr val="005493"/>
                </a:solidFill>
                <a:latin typeface="Arial"/>
                <a:cs typeface="Arial"/>
              </a:rPr>
              <a:t>(b)</a:t>
            </a:r>
            <a:r>
              <a:rPr sz="1950" spc="-65" dirty="0">
                <a:solidFill>
                  <a:srgbClr val="005493"/>
                </a:solidFill>
                <a:latin typeface="Arial"/>
                <a:cs typeface="Arial"/>
              </a:rPr>
              <a:t> </a:t>
            </a:r>
            <a:r>
              <a:rPr sz="1950" spc="-5" dirty="0">
                <a:solidFill>
                  <a:srgbClr val="005493"/>
                </a:solidFill>
                <a:latin typeface="Arial"/>
                <a:cs typeface="Arial"/>
              </a:rPr>
              <a:t>Send</a:t>
            </a:r>
            <a:endParaRPr sz="1950">
              <a:latin typeface="Arial"/>
              <a:cs typeface="Arial"/>
            </a:endParaRPr>
          </a:p>
        </p:txBody>
      </p:sp>
      <p:sp>
        <p:nvSpPr>
          <p:cNvPr id="243" name="object 243"/>
          <p:cNvSpPr txBox="1"/>
          <p:nvPr/>
        </p:nvSpPr>
        <p:spPr>
          <a:xfrm>
            <a:off x="7034230" y="3822732"/>
            <a:ext cx="163195"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0</a:t>
            </a:r>
            <a:endParaRPr sz="1950">
              <a:latin typeface="Arial"/>
              <a:cs typeface="Arial"/>
            </a:endParaRPr>
          </a:p>
        </p:txBody>
      </p:sp>
      <p:sp>
        <p:nvSpPr>
          <p:cNvPr id="244" name="object 244"/>
          <p:cNvSpPr txBox="1"/>
          <p:nvPr/>
        </p:nvSpPr>
        <p:spPr>
          <a:xfrm>
            <a:off x="6896582" y="3147732"/>
            <a:ext cx="300990"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50</a:t>
            </a:r>
            <a:endParaRPr sz="1950">
              <a:latin typeface="Arial"/>
              <a:cs typeface="Arial"/>
            </a:endParaRPr>
          </a:p>
        </p:txBody>
      </p:sp>
      <p:sp>
        <p:nvSpPr>
          <p:cNvPr id="245" name="object 245"/>
          <p:cNvSpPr txBox="1"/>
          <p:nvPr/>
        </p:nvSpPr>
        <p:spPr>
          <a:xfrm>
            <a:off x="6758933" y="2472733"/>
            <a:ext cx="438784"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100</a:t>
            </a:r>
            <a:endParaRPr sz="1950">
              <a:latin typeface="Arial"/>
              <a:cs typeface="Arial"/>
            </a:endParaRPr>
          </a:p>
        </p:txBody>
      </p:sp>
      <p:sp>
        <p:nvSpPr>
          <p:cNvPr id="246" name="object 246"/>
          <p:cNvSpPr txBox="1"/>
          <p:nvPr/>
        </p:nvSpPr>
        <p:spPr>
          <a:xfrm>
            <a:off x="6758933" y="1797739"/>
            <a:ext cx="438784" cy="322580"/>
          </a:xfrm>
          <a:prstGeom prst="rect">
            <a:avLst/>
          </a:prstGeom>
        </p:spPr>
        <p:txBody>
          <a:bodyPr vert="horz" wrap="square" lIns="0" tIns="12065" rIns="0" bIns="0" rtlCol="0">
            <a:spAutoFit/>
          </a:bodyPr>
          <a:lstStyle/>
          <a:p>
            <a:pPr marL="12700">
              <a:lnSpc>
                <a:spcPct val="100000"/>
              </a:lnSpc>
              <a:spcBef>
                <a:spcPts val="95"/>
              </a:spcBef>
            </a:pPr>
            <a:r>
              <a:rPr sz="1950" spc="-5" dirty="0">
                <a:latin typeface="Arial"/>
                <a:cs typeface="Arial"/>
              </a:rPr>
              <a:t>150</a:t>
            </a:r>
            <a:endParaRPr sz="1950">
              <a:latin typeface="Arial"/>
              <a:cs typeface="Arial"/>
            </a:endParaRPr>
          </a:p>
        </p:txBody>
      </p:sp>
      <p:grpSp>
        <p:nvGrpSpPr>
          <p:cNvPr id="247" name="object 247"/>
          <p:cNvGrpSpPr/>
          <p:nvPr/>
        </p:nvGrpSpPr>
        <p:grpSpPr>
          <a:xfrm>
            <a:off x="7261451" y="1704127"/>
            <a:ext cx="1890395" cy="2306320"/>
            <a:chOff x="7261451" y="1704127"/>
            <a:chExt cx="1890395" cy="2306320"/>
          </a:xfrm>
        </p:grpSpPr>
        <p:sp>
          <p:nvSpPr>
            <p:cNvPr id="248" name="object 248"/>
            <p:cNvSpPr/>
            <p:nvPr/>
          </p:nvSpPr>
          <p:spPr>
            <a:xfrm>
              <a:off x="7267076" y="1709752"/>
              <a:ext cx="1793875" cy="2295525"/>
            </a:xfrm>
            <a:custGeom>
              <a:avLst/>
              <a:gdLst/>
              <a:ahLst/>
              <a:cxnLst/>
              <a:rect l="l" t="t" r="r" b="b"/>
              <a:pathLst>
                <a:path w="1793875" h="2295525">
                  <a:moveTo>
                    <a:pt x="0" y="2294995"/>
                  </a:moveTo>
                  <a:lnTo>
                    <a:pt x="164998" y="2294995"/>
                  </a:lnTo>
                </a:path>
                <a:path w="1793875" h="2295525">
                  <a:moveTo>
                    <a:pt x="0" y="2159995"/>
                  </a:moveTo>
                  <a:lnTo>
                    <a:pt x="82500" y="2159995"/>
                  </a:lnTo>
                </a:path>
                <a:path w="1793875" h="2295525">
                  <a:moveTo>
                    <a:pt x="0" y="2024995"/>
                  </a:moveTo>
                  <a:lnTo>
                    <a:pt x="82500" y="2024995"/>
                  </a:lnTo>
                </a:path>
                <a:path w="1793875" h="2295525">
                  <a:moveTo>
                    <a:pt x="0" y="1889996"/>
                  </a:moveTo>
                  <a:lnTo>
                    <a:pt x="82500" y="1889996"/>
                  </a:lnTo>
                </a:path>
                <a:path w="1793875" h="2295525">
                  <a:moveTo>
                    <a:pt x="0" y="1754996"/>
                  </a:moveTo>
                  <a:lnTo>
                    <a:pt x="82500" y="1754996"/>
                  </a:lnTo>
                </a:path>
                <a:path w="1793875" h="2295525">
                  <a:moveTo>
                    <a:pt x="0" y="1619996"/>
                  </a:moveTo>
                  <a:lnTo>
                    <a:pt x="164998" y="1619996"/>
                  </a:lnTo>
                </a:path>
                <a:path w="1793875" h="2295525">
                  <a:moveTo>
                    <a:pt x="0" y="1484996"/>
                  </a:moveTo>
                  <a:lnTo>
                    <a:pt x="82500" y="1484996"/>
                  </a:lnTo>
                </a:path>
                <a:path w="1793875" h="2295525">
                  <a:moveTo>
                    <a:pt x="0" y="1349997"/>
                  </a:moveTo>
                  <a:lnTo>
                    <a:pt x="82500" y="1349997"/>
                  </a:lnTo>
                </a:path>
                <a:path w="1793875" h="2295525">
                  <a:moveTo>
                    <a:pt x="0" y="1214997"/>
                  </a:moveTo>
                  <a:lnTo>
                    <a:pt x="82500" y="1214997"/>
                  </a:lnTo>
                </a:path>
                <a:path w="1793875" h="2295525">
                  <a:moveTo>
                    <a:pt x="0" y="1079997"/>
                  </a:moveTo>
                  <a:lnTo>
                    <a:pt x="82500" y="1079997"/>
                  </a:lnTo>
                </a:path>
                <a:path w="1793875" h="2295525">
                  <a:moveTo>
                    <a:pt x="0" y="944998"/>
                  </a:moveTo>
                  <a:lnTo>
                    <a:pt x="164998" y="944998"/>
                  </a:lnTo>
                </a:path>
                <a:path w="1793875" h="2295525">
                  <a:moveTo>
                    <a:pt x="0" y="809998"/>
                  </a:moveTo>
                  <a:lnTo>
                    <a:pt x="82500" y="809998"/>
                  </a:lnTo>
                </a:path>
                <a:path w="1793875" h="2295525">
                  <a:moveTo>
                    <a:pt x="0" y="674998"/>
                  </a:moveTo>
                  <a:lnTo>
                    <a:pt x="82500" y="674998"/>
                  </a:lnTo>
                </a:path>
                <a:path w="1793875" h="2295525">
                  <a:moveTo>
                    <a:pt x="0" y="539998"/>
                  </a:moveTo>
                  <a:lnTo>
                    <a:pt x="82500" y="539998"/>
                  </a:lnTo>
                </a:path>
                <a:path w="1793875" h="2295525">
                  <a:moveTo>
                    <a:pt x="0" y="404999"/>
                  </a:moveTo>
                  <a:lnTo>
                    <a:pt x="82500" y="404999"/>
                  </a:lnTo>
                </a:path>
                <a:path w="1793875" h="2295525">
                  <a:moveTo>
                    <a:pt x="0" y="269999"/>
                  </a:moveTo>
                  <a:lnTo>
                    <a:pt x="164998" y="269999"/>
                  </a:lnTo>
                </a:path>
                <a:path w="1793875" h="2295525">
                  <a:moveTo>
                    <a:pt x="0" y="134999"/>
                  </a:moveTo>
                  <a:lnTo>
                    <a:pt x="82500" y="134999"/>
                  </a:lnTo>
                </a:path>
                <a:path w="1793875" h="2295525">
                  <a:moveTo>
                    <a:pt x="0" y="0"/>
                  </a:moveTo>
                  <a:lnTo>
                    <a:pt x="82500" y="0"/>
                  </a:lnTo>
                </a:path>
                <a:path w="1793875" h="2295525">
                  <a:moveTo>
                    <a:pt x="85398" y="2294995"/>
                  </a:moveTo>
                  <a:lnTo>
                    <a:pt x="85398" y="2129996"/>
                  </a:lnTo>
                </a:path>
                <a:path w="1793875" h="2295525">
                  <a:moveTo>
                    <a:pt x="256193" y="2294995"/>
                  </a:moveTo>
                  <a:lnTo>
                    <a:pt x="256193" y="2212494"/>
                  </a:lnTo>
                </a:path>
                <a:path w="1793875" h="2295525">
                  <a:moveTo>
                    <a:pt x="426988" y="2294995"/>
                  </a:moveTo>
                  <a:lnTo>
                    <a:pt x="426988" y="2212494"/>
                  </a:lnTo>
                </a:path>
                <a:path w="1793875" h="2295525">
                  <a:moveTo>
                    <a:pt x="597783" y="2294995"/>
                  </a:moveTo>
                  <a:lnTo>
                    <a:pt x="597783" y="2212494"/>
                  </a:lnTo>
                </a:path>
                <a:path w="1793875" h="2295525">
                  <a:moveTo>
                    <a:pt x="768578" y="2294995"/>
                  </a:moveTo>
                  <a:lnTo>
                    <a:pt x="768578" y="2212494"/>
                  </a:lnTo>
                </a:path>
                <a:path w="1793875" h="2295525">
                  <a:moveTo>
                    <a:pt x="939373" y="2294995"/>
                  </a:moveTo>
                  <a:lnTo>
                    <a:pt x="939373" y="2212494"/>
                  </a:lnTo>
                </a:path>
                <a:path w="1793875" h="2295525">
                  <a:moveTo>
                    <a:pt x="1110168" y="2294995"/>
                  </a:moveTo>
                  <a:lnTo>
                    <a:pt x="1110168" y="2212494"/>
                  </a:lnTo>
                </a:path>
                <a:path w="1793875" h="2295525">
                  <a:moveTo>
                    <a:pt x="1280962" y="2294995"/>
                  </a:moveTo>
                  <a:lnTo>
                    <a:pt x="1280962" y="2212494"/>
                  </a:lnTo>
                </a:path>
                <a:path w="1793875" h="2295525">
                  <a:moveTo>
                    <a:pt x="1451757" y="2294995"/>
                  </a:moveTo>
                  <a:lnTo>
                    <a:pt x="1451757" y="2212494"/>
                  </a:lnTo>
                </a:path>
                <a:path w="1793875" h="2295525">
                  <a:moveTo>
                    <a:pt x="1622561" y="2294995"/>
                  </a:moveTo>
                  <a:lnTo>
                    <a:pt x="1622561" y="2212494"/>
                  </a:lnTo>
                </a:path>
                <a:path w="1793875" h="2295525">
                  <a:moveTo>
                    <a:pt x="1793358" y="2294995"/>
                  </a:moveTo>
                  <a:lnTo>
                    <a:pt x="1793358" y="2129996"/>
                  </a:lnTo>
                </a:path>
              </a:pathLst>
            </a:custGeom>
            <a:ln w="11249">
              <a:solidFill>
                <a:srgbClr val="000000"/>
              </a:solidFill>
            </a:ln>
          </p:spPr>
          <p:txBody>
            <a:bodyPr wrap="square" lIns="0" tIns="0" rIns="0" bIns="0" rtlCol="0"/>
            <a:lstStyle/>
            <a:p>
              <a:endParaRPr/>
            </a:p>
          </p:txBody>
        </p:sp>
        <p:sp>
          <p:nvSpPr>
            <p:cNvPr id="249" name="object 249"/>
            <p:cNvSpPr/>
            <p:nvPr/>
          </p:nvSpPr>
          <p:spPr>
            <a:xfrm>
              <a:off x="7267076" y="1709752"/>
              <a:ext cx="1878964" cy="2295525"/>
            </a:xfrm>
            <a:custGeom>
              <a:avLst/>
              <a:gdLst/>
              <a:ahLst/>
              <a:cxnLst/>
              <a:rect l="l" t="t" r="r" b="b"/>
              <a:pathLst>
                <a:path w="1878965" h="2295525">
                  <a:moveTo>
                    <a:pt x="1878746" y="2294995"/>
                  </a:moveTo>
                  <a:lnTo>
                    <a:pt x="1878746" y="0"/>
                  </a:lnTo>
                  <a:lnTo>
                    <a:pt x="0" y="0"/>
                  </a:lnTo>
                  <a:lnTo>
                    <a:pt x="0" y="2294995"/>
                  </a:lnTo>
                  <a:lnTo>
                    <a:pt x="1878746" y="2294995"/>
                  </a:lnTo>
                  <a:close/>
                </a:path>
              </a:pathLst>
            </a:custGeom>
            <a:ln w="11249">
              <a:solidFill>
                <a:srgbClr val="000000"/>
              </a:solidFill>
            </a:ln>
          </p:spPr>
          <p:txBody>
            <a:bodyPr wrap="square" lIns="0" tIns="0" rIns="0" bIns="0" rtlCol="0"/>
            <a:lstStyle/>
            <a:p>
              <a:endParaRPr/>
            </a:p>
          </p:txBody>
        </p:sp>
      </p:grpSp>
      <p:sp>
        <p:nvSpPr>
          <p:cNvPr id="250" name="object 250"/>
          <p:cNvSpPr txBox="1"/>
          <p:nvPr/>
        </p:nvSpPr>
        <p:spPr>
          <a:xfrm>
            <a:off x="7270949" y="4018012"/>
            <a:ext cx="4081779" cy="322580"/>
          </a:xfrm>
          <a:prstGeom prst="rect">
            <a:avLst/>
          </a:prstGeom>
        </p:spPr>
        <p:txBody>
          <a:bodyPr vert="horz" wrap="square" lIns="0" tIns="12065" rIns="0" bIns="0" rtlCol="0">
            <a:spAutoFit/>
          </a:bodyPr>
          <a:lstStyle/>
          <a:p>
            <a:pPr marL="12700">
              <a:lnSpc>
                <a:spcPct val="100000"/>
              </a:lnSpc>
              <a:spcBef>
                <a:spcPts val="95"/>
              </a:spcBef>
              <a:tabLst>
                <a:tab pos="1582420" algn="l"/>
                <a:tab pos="2205990" algn="l"/>
                <a:tab pos="3655060" algn="l"/>
              </a:tabLst>
            </a:pPr>
            <a:r>
              <a:rPr sz="1950" spc="-5" dirty="0">
                <a:latin typeface="Arial"/>
                <a:cs typeface="Arial"/>
              </a:rPr>
              <a:t>0	100	0	100</a:t>
            </a:r>
            <a:endParaRPr sz="1950">
              <a:latin typeface="Arial"/>
              <a:cs typeface="Arial"/>
            </a:endParaRPr>
          </a:p>
        </p:txBody>
      </p:sp>
      <p:grpSp>
        <p:nvGrpSpPr>
          <p:cNvPr id="251" name="object 251"/>
          <p:cNvGrpSpPr/>
          <p:nvPr/>
        </p:nvGrpSpPr>
        <p:grpSpPr>
          <a:xfrm>
            <a:off x="9455197" y="1704127"/>
            <a:ext cx="1890395" cy="2306320"/>
            <a:chOff x="9455197" y="1704127"/>
            <a:chExt cx="1890395" cy="2306320"/>
          </a:xfrm>
        </p:grpSpPr>
        <p:sp>
          <p:nvSpPr>
            <p:cNvPr id="252" name="object 252"/>
            <p:cNvSpPr/>
            <p:nvPr/>
          </p:nvSpPr>
          <p:spPr>
            <a:xfrm>
              <a:off x="9546209" y="3839748"/>
              <a:ext cx="1708150" cy="165100"/>
            </a:xfrm>
            <a:custGeom>
              <a:avLst/>
              <a:gdLst/>
              <a:ahLst/>
              <a:cxnLst/>
              <a:rect l="l" t="t" r="r" b="b"/>
              <a:pathLst>
                <a:path w="1708150" h="165100">
                  <a:moveTo>
                    <a:pt x="0" y="164998"/>
                  </a:moveTo>
                  <a:lnTo>
                    <a:pt x="0" y="0"/>
                  </a:lnTo>
                </a:path>
                <a:path w="1708150" h="165100">
                  <a:moveTo>
                    <a:pt x="170797" y="164998"/>
                  </a:moveTo>
                  <a:lnTo>
                    <a:pt x="170797" y="82498"/>
                  </a:lnTo>
                </a:path>
                <a:path w="1708150" h="165100">
                  <a:moveTo>
                    <a:pt x="341594" y="164998"/>
                  </a:moveTo>
                  <a:lnTo>
                    <a:pt x="341594" y="82498"/>
                  </a:lnTo>
                </a:path>
                <a:path w="1708150" h="165100">
                  <a:moveTo>
                    <a:pt x="512391" y="164998"/>
                  </a:moveTo>
                  <a:lnTo>
                    <a:pt x="512391" y="82498"/>
                  </a:lnTo>
                </a:path>
                <a:path w="1708150" h="165100">
                  <a:moveTo>
                    <a:pt x="683188" y="164998"/>
                  </a:moveTo>
                  <a:lnTo>
                    <a:pt x="683188" y="82498"/>
                  </a:lnTo>
                </a:path>
                <a:path w="1708150" h="165100">
                  <a:moveTo>
                    <a:pt x="853985" y="164998"/>
                  </a:moveTo>
                  <a:lnTo>
                    <a:pt x="853985" y="82498"/>
                  </a:lnTo>
                </a:path>
                <a:path w="1708150" h="165100">
                  <a:moveTo>
                    <a:pt x="1024782" y="164998"/>
                  </a:moveTo>
                  <a:lnTo>
                    <a:pt x="1024782" y="82498"/>
                  </a:lnTo>
                </a:path>
                <a:path w="1708150" h="165100">
                  <a:moveTo>
                    <a:pt x="1195580" y="164998"/>
                  </a:moveTo>
                  <a:lnTo>
                    <a:pt x="1195580" y="82498"/>
                  </a:lnTo>
                </a:path>
                <a:path w="1708150" h="165100">
                  <a:moveTo>
                    <a:pt x="1366377" y="164998"/>
                  </a:moveTo>
                  <a:lnTo>
                    <a:pt x="1366377" y="82498"/>
                  </a:lnTo>
                </a:path>
                <a:path w="1708150" h="165100">
                  <a:moveTo>
                    <a:pt x="1537174" y="164998"/>
                  </a:moveTo>
                  <a:lnTo>
                    <a:pt x="1537174" y="82498"/>
                  </a:lnTo>
                </a:path>
                <a:path w="1708150" h="165100">
                  <a:moveTo>
                    <a:pt x="1707949" y="164998"/>
                  </a:moveTo>
                  <a:lnTo>
                    <a:pt x="1707949" y="0"/>
                  </a:lnTo>
                </a:path>
              </a:pathLst>
            </a:custGeom>
            <a:ln w="11249">
              <a:solidFill>
                <a:srgbClr val="000000"/>
              </a:solidFill>
            </a:ln>
          </p:spPr>
          <p:txBody>
            <a:bodyPr wrap="square" lIns="0" tIns="0" rIns="0" bIns="0" rtlCol="0"/>
            <a:lstStyle/>
            <a:p>
              <a:endParaRPr/>
            </a:p>
          </p:txBody>
        </p:sp>
        <p:sp>
          <p:nvSpPr>
            <p:cNvPr id="253" name="object 253"/>
            <p:cNvSpPr/>
            <p:nvPr/>
          </p:nvSpPr>
          <p:spPr>
            <a:xfrm>
              <a:off x="9460822" y="1709752"/>
              <a:ext cx="1878964" cy="2295525"/>
            </a:xfrm>
            <a:custGeom>
              <a:avLst/>
              <a:gdLst/>
              <a:ahLst/>
              <a:cxnLst/>
              <a:rect l="l" t="t" r="r" b="b"/>
              <a:pathLst>
                <a:path w="1878965" h="2295525">
                  <a:moveTo>
                    <a:pt x="1878746" y="2294995"/>
                  </a:moveTo>
                  <a:lnTo>
                    <a:pt x="1878746" y="0"/>
                  </a:lnTo>
                  <a:lnTo>
                    <a:pt x="0" y="0"/>
                  </a:lnTo>
                  <a:lnTo>
                    <a:pt x="0" y="2294995"/>
                  </a:lnTo>
                  <a:lnTo>
                    <a:pt x="1878746" y="2294995"/>
                  </a:lnTo>
                  <a:close/>
                </a:path>
              </a:pathLst>
            </a:custGeom>
            <a:ln w="11249">
              <a:solidFill>
                <a:srgbClr val="000000"/>
              </a:solidFill>
            </a:ln>
          </p:spPr>
          <p:txBody>
            <a:bodyPr wrap="square" lIns="0" tIns="0" rIns="0" bIns="0" rtlCol="0"/>
            <a:lstStyle/>
            <a:p>
              <a:endParaRPr/>
            </a:p>
          </p:txBody>
        </p:sp>
      </p:grpSp>
      <p:pic>
        <p:nvPicPr>
          <p:cNvPr id="255" name="图片 254">
            <a:extLst>
              <a:ext uri="{FF2B5EF4-FFF2-40B4-BE49-F238E27FC236}">
                <a16:creationId xmlns:a16="http://schemas.microsoft.com/office/drawing/2014/main" id="{6861FA8B-E551-4E41-923D-8EB37F7CD6F8}"/>
              </a:ext>
            </a:extLst>
          </p:cNvPr>
          <p:cNvPicPr>
            <a:picLocks noChangeAspect="1"/>
          </p:cNvPicPr>
          <p:nvPr/>
        </p:nvPicPr>
        <p:blipFill>
          <a:blip r:embed="rId10"/>
          <a:stretch>
            <a:fillRect/>
          </a:stretch>
        </p:blipFill>
        <p:spPr>
          <a:xfrm>
            <a:off x="9067800" y="152400"/>
            <a:ext cx="2800350" cy="9434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89483"/>
            <a:ext cx="2766060" cy="635000"/>
          </a:xfrm>
          <a:prstGeom prst="rect">
            <a:avLst/>
          </a:prstGeom>
        </p:spPr>
        <p:txBody>
          <a:bodyPr vert="horz" wrap="square" lIns="0" tIns="12700" rIns="0" bIns="0" rtlCol="0">
            <a:spAutoFit/>
          </a:bodyPr>
          <a:lstStyle/>
          <a:p>
            <a:pPr marL="12700">
              <a:lnSpc>
                <a:spcPct val="100000"/>
              </a:lnSpc>
              <a:spcBef>
                <a:spcPts val="100"/>
              </a:spcBef>
            </a:pPr>
            <a:r>
              <a:rPr spc="120" dirty="0"/>
              <a:t>A</a:t>
            </a:r>
            <a:r>
              <a:rPr spc="105" dirty="0"/>
              <a:t>p</a:t>
            </a:r>
            <a:r>
              <a:rPr spc="-145" dirty="0"/>
              <a:t>p</a:t>
            </a:r>
            <a:r>
              <a:rPr spc="-195" dirty="0"/>
              <a:t>l</a:t>
            </a:r>
            <a:r>
              <a:rPr spc="-210" dirty="0"/>
              <a:t>i</a:t>
            </a:r>
            <a:r>
              <a:rPr spc="-175" dirty="0"/>
              <a:t>cat</a:t>
            </a:r>
            <a:r>
              <a:rPr spc="-210" dirty="0"/>
              <a:t>i</a:t>
            </a:r>
            <a:r>
              <a:rPr spc="20" dirty="0"/>
              <a:t>o</a:t>
            </a:r>
            <a:r>
              <a:rPr spc="-204" dirty="0"/>
              <a:t>n</a:t>
            </a:r>
            <a:r>
              <a:rPr spc="-110" dirty="0"/>
              <a:t>s</a:t>
            </a:r>
          </a:p>
        </p:txBody>
      </p:sp>
      <p:sp>
        <p:nvSpPr>
          <p:cNvPr id="3" name="object 3"/>
          <p:cNvSpPr txBox="1"/>
          <p:nvPr/>
        </p:nvSpPr>
        <p:spPr>
          <a:xfrm>
            <a:off x="1201040" y="5891113"/>
            <a:ext cx="9581515" cy="465512"/>
          </a:xfrm>
          <a:prstGeom prst="rect">
            <a:avLst/>
          </a:prstGeom>
          <a:noFill/>
        </p:spPr>
        <p:txBody>
          <a:bodyPr vert="horz" wrap="square" lIns="0" tIns="95250" rIns="0" bIns="0" rtlCol="0">
            <a:spAutoFit/>
          </a:bodyPr>
          <a:lstStyle/>
          <a:p>
            <a:pPr marL="277495">
              <a:lnSpc>
                <a:spcPct val="100000"/>
              </a:lnSpc>
              <a:spcBef>
                <a:spcPts val="750"/>
              </a:spcBef>
            </a:pPr>
            <a:r>
              <a:rPr sz="2400" spc="-75" dirty="0">
                <a:latin typeface="Arial"/>
                <a:cs typeface="Arial"/>
              </a:rPr>
              <a:t>Concordia </a:t>
            </a:r>
            <a:r>
              <a:rPr sz="2400" spc="-80" dirty="0">
                <a:latin typeface="Arial"/>
                <a:cs typeface="Arial"/>
              </a:rPr>
              <a:t>supports </a:t>
            </a:r>
            <a:r>
              <a:rPr sz="2400" spc="-110" dirty="0">
                <a:latin typeface="Arial"/>
                <a:cs typeface="Arial"/>
              </a:rPr>
              <a:t>various </a:t>
            </a:r>
            <a:r>
              <a:rPr sz="2400" spc="-120" dirty="0">
                <a:latin typeface="Arial"/>
                <a:cs typeface="Arial"/>
              </a:rPr>
              <a:t>applications, </a:t>
            </a:r>
            <a:r>
              <a:rPr sz="2400" spc="-190" dirty="0">
                <a:latin typeface="Arial"/>
                <a:cs typeface="Arial"/>
              </a:rPr>
              <a:t>and </a:t>
            </a:r>
            <a:r>
              <a:rPr sz="2400" spc="-100" dirty="0">
                <a:latin typeface="Arial"/>
                <a:cs typeface="Arial"/>
              </a:rPr>
              <a:t>boosts </a:t>
            </a:r>
            <a:r>
              <a:rPr sz="2400" spc="-10" dirty="0">
                <a:latin typeface="Arial"/>
                <a:cs typeface="Arial"/>
              </a:rPr>
              <a:t>their</a:t>
            </a:r>
            <a:r>
              <a:rPr sz="2400" spc="-75" dirty="0">
                <a:latin typeface="Arial"/>
                <a:cs typeface="Arial"/>
              </a:rPr>
              <a:t> </a:t>
            </a:r>
            <a:r>
              <a:rPr sz="2400" spc="-100" dirty="0">
                <a:latin typeface="Arial"/>
                <a:cs typeface="Arial"/>
              </a:rPr>
              <a:t>performance</a:t>
            </a:r>
            <a:endParaRPr sz="2400" dirty="0">
              <a:latin typeface="Arial"/>
              <a:cs typeface="Arial"/>
            </a:endParaRPr>
          </a:p>
        </p:txBody>
      </p:sp>
      <p:grpSp>
        <p:nvGrpSpPr>
          <p:cNvPr id="4" name="object 4"/>
          <p:cNvGrpSpPr/>
          <p:nvPr/>
        </p:nvGrpSpPr>
        <p:grpSpPr>
          <a:xfrm>
            <a:off x="707093" y="2788864"/>
            <a:ext cx="1428115" cy="1864360"/>
            <a:chOff x="707093" y="2788864"/>
            <a:chExt cx="1428115" cy="1864360"/>
          </a:xfrm>
        </p:grpSpPr>
        <p:sp>
          <p:nvSpPr>
            <p:cNvPr id="5" name="object 5"/>
            <p:cNvSpPr/>
            <p:nvPr/>
          </p:nvSpPr>
          <p:spPr>
            <a:xfrm>
              <a:off x="812903" y="3044380"/>
              <a:ext cx="1216660" cy="1604010"/>
            </a:xfrm>
            <a:custGeom>
              <a:avLst/>
              <a:gdLst/>
              <a:ahLst/>
              <a:cxnLst/>
              <a:rect l="l" t="t" r="r" b="b"/>
              <a:pathLst>
                <a:path w="1216660" h="1604010">
                  <a:moveTo>
                    <a:pt x="0" y="108800"/>
                  </a:moveTo>
                  <a:lnTo>
                    <a:pt x="0" y="1603924"/>
                  </a:lnTo>
                </a:path>
                <a:path w="1216660" h="1604010">
                  <a:moveTo>
                    <a:pt x="405461" y="742251"/>
                  </a:moveTo>
                  <a:lnTo>
                    <a:pt x="405461" y="1603924"/>
                  </a:lnTo>
                </a:path>
                <a:path w="1216660" h="1604010">
                  <a:moveTo>
                    <a:pt x="810923" y="357987"/>
                  </a:moveTo>
                  <a:lnTo>
                    <a:pt x="810923" y="1603924"/>
                  </a:lnTo>
                </a:path>
                <a:path w="1216660" h="1604010">
                  <a:moveTo>
                    <a:pt x="1216382" y="0"/>
                  </a:moveTo>
                  <a:lnTo>
                    <a:pt x="1216382" y="1603924"/>
                  </a:lnTo>
                </a:path>
              </a:pathLst>
            </a:custGeom>
            <a:ln w="8749">
              <a:solidFill>
                <a:srgbClr val="000000"/>
              </a:solidFill>
              <a:prstDash val="dot"/>
            </a:ln>
          </p:spPr>
          <p:txBody>
            <a:bodyPr wrap="square" lIns="0" tIns="0" rIns="0" bIns="0" rtlCol="0"/>
            <a:lstStyle/>
            <a:p>
              <a:endParaRPr/>
            </a:p>
          </p:txBody>
        </p:sp>
        <p:sp>
          <p:nvSpPr>
            <p:cNvPr id="6" name="object 6"/>
            <p:cNvSpPr/>
            <p:nvPr/>
          </p:nvSpPr>
          <p:spPr>
            <a:xfrm>
              <a:off x="711538" y="4086185"/>
              <a:ext cx="1419225" cy="0"/>
            </a:xfrm>
            <a:custGeom>
              <a:avLst/>
              <a:gdLst/>
              <a:ahLst/>
              <a:cxnLst/>
              <a:rect l="l" t="t" r="r" b="b"/>
              <a:pathLst>
                <a:path w="1419225">
                  <a:moveTo>
                    <a:pt x="0" y="0"/>
                  </a:moveTo>
                  <a:lnTo>
                    <a:pt x="1419124" y="0"/>
                  </a:lnTo>
                </a:path>
              </a:pathLst>
            </a:custGeom>
            <a:ln w="8749">
              <a:solidFill>
                <a:srgbClr val="000000"/>
              </a:solidFill>
              <a:prstDash val="dot"/>
            </a:ln>
          </p:spPr>
          <p:txBody>
            <a:bodyPr wrap="square" lIns="0" tIns="0" rIns="0" bIns="0" rtlCol="0"/>
            <a:lstStyle/>
            <a:p>
              <a:endParaRPr/>
            </a:p>
          </p:txBody>
        </p:sp>
        <p:sp>
          <p:nvSpPr>
            <p:cNvPr id="7" name="object 7"/>
            <p:cNvSpPr/>
            <p:nvPr/>
          </p:nvSpPr>
          <p:spPr>
            <a:xfrm>
              <a:off x="1218365" y="3153181"/>
              <a:ext cx="0" cy="546100"/>
            </a:xfrm>
            <a:custGeom>
              <a:avLst/>
              <a:gdLst/>
              <a:ahLst/>
              <a:cxnLst/>
              <a:rect l="l" t="t" r="r" b="b"/>
              <a:pathLst>
                <a:path h="546100">
                  <a:moveTo>
                    <a:pt x="0" y="0"/>
                  </a:moveTo>
                  <a:lnTo>
                    <a:pt x="0" y="545960"/>
                  </a:lnTo>
                </a:path>
              </a:pathLst>
            </a:custGeom>
            <a:ln w="8749">
              <a:solidFill>
                <a:srgbClr val="000000"/>
              </a:solidFill>
              <a:prstDash val="dot"/>
            </a:ln>
          </p:spPr>
          <p:txBody>
            <a:bodyPr wrap="square" lIns="0" tIns="0" rIns="0" bIns="0" rtlCol="0"/>
            <a:lstStyle/>
            <a:p>
              <a:endParaRPr/>
            </a:p>
          </p:txBody>
        </p:sp>
        <p:sp>
          <p:nvSpPr>
            <p:cNvPr id="8" name="object 8"/>
            <p:cNvSpPr/>
            <p:nvPr/>
          </p:nvSpPr>
          <p:spPr>
            <a:xfrm>
              <a:off x="711538" y="3524065"/>
              <a:ext cx="1419225" cy="0"/>
            </a:xfrm>
            <a:custGeom>
              <a:avLst/>
              <a:gdLst/>
              <a:ahLst/>
              <a:cxnLst/>
              <a:rect l="l" t="t" r="r" b="b"/>
              <a:pathLst>
                <a:path w="1419225">
                  <a:moveTo>
                    <a:pt x="0" y="0"/>
                  </a:moveTo>
                  <a:lnTo>
                    <a:pt x="665814" y="0"/>
                  </a:lnTo>
                </a:path>
                <a:path w="1419225">
                  <a:moveTo>
                    <a:pt x="753304" y="0"/>
                  </a:moveTo>
                  <a:lnTo>
                    <a:pt x="1419124" y="0"/>
                  </a:lnTo>
                </a:path>
              </a:pathLst>
            </a:custGeom>
            <a:ln w="8749">
              <a:solidFill>
                <a:srgbClr val="000000"/>
              </a:solidFill>
              <a:prstDash val="dot"/>
            </a:ln>
          </p:spPr>
          <p:txBody>
            <a:bodyPr wrap="square" lIns="0" tIns="0" rIns="0" bIns="0" rtlCol="0"/>
            <a:lstStyle/>
            <a:p>
              <a:endParaRPr/>
            </a:p>
          </p:txBody>
        </p:sp>
        <p:sp>
          <p:nvSpPr>
            <p:cNvPr id="9" name="object 9"/>
            <p:cNvSpPr/>
            <p:nvPr/>
          </p:nvSpPr>
          <p:spPr>
            <a:xfrm>
              <a:off x="812903" y="4320588"/>
              <a:ext cx="1216660" cy="202565"/>
            </a:xfrm>
            <a:custGeom>
              <a:avLst/>
              <a:gdLst/>
              <a:ahLst/>
              <a:cxnLst/>
              <a:rect l="l" t="t" r="r" b="b"/>
              <a:pathLst>
                <a:path w="1216660" h="202564">
                  <a:moveTo>
                    <a:pt x="0" y="202317"/>
                  </a:moveTo>
                  <a:lnTo>
                    <a:pt x="202731" y="169765"/>
                  </a:lnTo>
                  <a:lnTo>
                    <a:pt x="405461" y="133657"/>
                  </a:lnTo>
                  <a:lnTo>
                    <a:pt x="608192" y="97025"/>
                  </a:lnTo>
                  <a:lnTo>
                    <a:pt x="810923" y="63474"/>
                  </a:lnTo>
                  <a:lnTo>
                    <a:pt x="1013653" y="35295"/>
                  </a:lnTo>
                  <a:lnTo>
                    <a:pt x="1216382" y="0"/>
                  </a:lnTo>
                </a:path>
              </a:pathLst>
            </a:custGeom>
            <a:ln w="8749">
              <a:solidFill>
                <a:srgbClr val="000000"/>
              </a:solidFill>
            </a:ln>
          </p:spPr>
          <p:txBody>
            <a:bodyPr wrap="square" lIns="0" tIns="0" rIns="0" bIns="0" rtlCol="0"/>
            <a:lstStyle/>
            <a:p>
              <a:endParaRPr/>
            </a:p>
          </p:txBody>
        </p:sp>
        <p:sp>
          <p:nvSpPr>
            <p:cNvPr id="10" name="object 10"/>
            <p:cNvSpPr/>
            <p:nvPr/>
          </p:nvSpPr>
          <p:spPr>
            <a:xfrm>
              <a:off x="764778" y="4474781"/>
              <a:ext cx="96249" cy="9624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967510" y="4442229"/>
              <a:ext cx="96249" cy="9624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170240" y="4406121"/>
              <a:ext cx="96249" cy="96249"/>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372970" y="4369489"/>
              <a:ext cx="96249" cy="96249"/>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575702" y="4335938"/>
              <a:ext cx="96249" cy="9624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778432" y="4307759"/>
              <a:ext cx="96249" cy="9624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1981161" y="4272464"/>
              <a:ext cx="96249" cy="9624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812903" y="3961048"/>
              <a:ext cx="1216660" cy="153670"/>
            </a:xfrm>
            <a:custGeom>
              <a:avLst/>
              <a:gdLst/>
              <a:ahLst/>
              <a:cxnLst/>
              <a:rect l="l" t="t" r="r" b="b"/>
              <a:pathLst>
                <a:path w="1216660" h="153670">
                  <a:moveTo>
                    <a:pt x="0" y="153427"/>
                  </a:moveTo>
                  <a:lnTo>
                    <a:pt x="202731" y="99153"/>
                  </a:lnTo>
                  <a:lnTo>
                    <a:pt x="405461" y="87429"/>
                  </a:lnTo>
                  <a:lnTo>
                    <a:pt x="608192" y="0"/>
                  </a:lnTo>
                  <a:lnTo>
                    <a:pt x="810923" y="65087"/>
                  </a:lnTo>
                  <a:lnTo>
                    <a:pt x="1013653" y="50658"/>
                  </a:lnTo>
                  <a:lnTo>
                    <a:pt x="1216382" y="29567"/>
                  </a:lnTo>
                </a:path>
              </a:pathLst>
            </a:custGeom>
            <a:ln w="8749">
              <a:solidFill>
                <a:srgbClr val="000000"/>
              </a:solidFill>
            </a:ln>
          </p:spPr>
          <p:txBody>
            <a:bodyPr wrap="square" lIns="0" tIns="0" rIns="0" bIns="0" rtlCol="0"/>
            <a:lstStyle/>
            <a:p>
              <a:endParaRPr/>
            </a:p>
          </p:txBody>
        </p:sp>
        <p:sp>
          <p:nvSpPr>
            <p:cNvPr id="18" name="object 18"/>
            <p:cNvSpPr/>
            <p:nvPr/>
          </p:nvSpPr>
          <p:spPr>
            <a:xfrm>
              <a:off x="770641" y="4066351"/>
              <a:ext cx="84526" cy="74374"/>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973371" y="4012076"/>
              <a:ext cx="84526" cy="7437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1176101" y="4000353"/>
              <a:ext cx="84528" cy="74374"/>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1378833" y="3912923"/>
              <a:ext cx="84526" cy="74374"/>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581563" y="3978011"/>
              <a:ext cx="84526" cy="74374"/>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1784295" y="3963582"/>
              <a:ext cx="84526" cy="74374"/>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1987023" y="3942491"/>
              <a:ext cx="84524" cy="74374"/>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1623827" y="2793309"/>
              <a:ext cx="405765" cy="521970"/>
            </a:xfrm>
            <a:custGeom>
              <a:avLst/>
              <a:gdLst/>
              <a:ahLst/>
              <a:cxnLst/>
              <a:rect l="l" t="t" r="r" b="b"/>
              <a:pathLst>
                <a:path w="405764" h="521970">
                  <a:moveTo>
                    <a:pt x="0" y="359872"/>
                  </a:moveTo>
                  <a:lnTo>
                    <a:pt x="0" y="521555"/>
                  </a:lnTo>
                </a:path>
                <a:path w="405764" h="521970">
                  <a:moveTo>
                    <a:pt x="405458" y="0"/>
                  </a:moveTo>
                  <a:lnTo>
                    <a:pt x="405458" y="163568"/>
                  </a:lnTo>
                </a:path>
              </a:pathLst>
            </a:custGeom>
            <a:ln w="8749">
              <a:solidFill>
                <a:srgbClr val="000000"/>
              </a:solidFill>
              <a:prstDash val="dot"/>
            </a:ln>
          </p:spPr>
          <p:txBody>
            <a:bodyPr wrap="square" lIns="0" tIns="0" rIns="0" bIns="0" rtlCol="0"/>
            <a:lstStyle/>
            <a:p>
              <a:endParaRPr/>
            </a:p>
          </p:txBody>
        </p:sp>
        <p:sp>
          <p:nvSpPr>
            <p:cNvPr id="26" name="object 26"/>
            <p:cNvSpPr/>
            <p:nvPr/>
          </p:nvSpPr>
          <p:spPr>
            <a:xfrm>
              <a:off x="711538" y="2961938"/>
              <a:ext cx="1419225" cy="0"/>
            </a:xfrm>
            <a:custGeom>
              <a:avLst/>
              <a:gdLst/>
              <a:ahLst/>
              <a:cxnLst/>
              <a:rect l="l" t="t" r="r" b="b"/>
              <a:pathLst>
                <a:path w="1419225">
                  <a:moveTo>
                    <a:pt x="1024406" y="0"/>
                  </a:moveTo>
                  <a:lnTo>
                    <a:pt x="1274004" y="0"/>
                  </a:lnTo>
                </a:path>
                <a:path w="1419225">
                  <a:moveTo>
                    <a:pt x="1361507" y="0"/>
                  </a:moveTo>
                  <a:lnTo>
                    <a:pt x="1419124" y="0"/>
                  </a:lnTo>
                </a:path>
                <a:path w="1419225">
                  <a:moveTo>
                    <a:pt x="0" y="0"/>
                  </a:moveTo>
                  <a:lnTo>
                    <a:pt x="55125" y="0"/>
                  </a:lnTo>
                </a:path>
              </a:pathLst>
            </a:custGeom>
            <a:ln w="8749">
              <a:solidFill>
                <a:srgbClr val="000000"/>
              </a:solidFill>
              <a:prstDash val="dot"/>
            </a:ln>
          </p:spPr>
          <p:txBody>
            <a:bodyPr wrap="square" lIns="0" tIns="0" rIns="0" bIns="0" rtlCol="0"/>
            <a:lstStyle/>
            <a:p>
              <a:endParaRPr/>
            </a:p>
          </p:txBody>
        </p:sp>
        <p:sp>
          <p:nvSpPr>
            <p:cNvPr id="27" name="object 27"/>
            <p:cNvSpPr/>
            <p:nvPr/>
          </p:nvSpPr>
          <p:spPr>
            <a:xfrm>
              <a:off x="812903" y="3000631"/>
              <a:ext cx="1216660" cy="1148715"/>
            </a:xfrm>
            <a:custGeom>
              <a:avLst/>
              <a:gdLst/>
              <a:ahLst/>
              <a:cxnLst/>
              <a:rect l="l" t="t" r="r" b="b"/>
              <a:pathLst>
                <a:path w="1216660" h="1148714">
                  <a:moveTo>
                    <a:pt x="0" y="1148517"/>
                  </a:moveTo>
                  <a:lnTo>
                    <a:pt x="202731" y="939270"/>
                  </a:lnTo>
                  <a:lnTo>
                    <a:pt x="405461" y="742262"/>
                  </a:lnTo>
                  <a:lnTo>
                    <a:pt x="608192" y="548560"/>
                  </a:lnTo>
                  <a:lnTo>
                    <a:pt x="810923" y="357989"/>
                  </a:lnTo>
                  <a:lnTo>
                    <a:pt x="1013653" y="177187"/>
                  </a:lnTo>
                  <a:lnTo>
                    <a:pt x="1216382" y="0"/>
                  </a:lnTo>
                </a:path>
              </a:pathLst>
            </a:custGeom>
            <a:ln w="8749">
              <a:solidFill>
                <a:srgbClr val="000000"/>
              </a:solidFill>
            </a:ln>
          </p:spPr>
          <p:txBody>
            <a:bodyPr wrap="square" lIns="0" tIns="0" rIns="0" bIns="0" rtlCol="0"/>
            <a:lstStyle/>
            <a:p>
              <a:endParaRPr/>
            </a:p>
          </p:txBody>
        </p:sp>
        <p:sp>
          <p:nvSpPr>
            <p:cNvPr id="28" name="object 28"/>
            <p:cNvSpPr/>
            <p:nvPr/>
          </p:nvSpPr>
          <p:spPr>
            <a:xfrm>
              <a:off x="769156" y="4105389"/>
              <a:ext cx="87630" cy="87630"/>
            </a:xfrm>
            <a:custGeom>
              <a:avLst/>
              <a:gdLst/>
              <a:ahLst/>
              <a:cxnLst/>
              <a:rect l="l" t="t" r="r" b="b"/>
              <a:pathLst>
                <a:path w="87630" h="87629">
                  <a:moveTo>
                    <a:pt x="87499" y="0"/>
                  </a:moveTo>
                  <a:lnTo>
                    <a:pt x="0" y="0"/>
                  </a:lnTo>
                  <a:lnTo>
                    <a:pt x="0" y="87502"/>
                  </a:lnTo>
                  <a:lnTo>
                    <a:pt x="87499" y="87502"/>
                  </a:lnTo>
                  <a:lnTo>
                    <a:pt x="87499" y="0"/>
                  </a:lnTo>
                  <a:close/>
                </a:path>
              </a:pathLst>
            </a:custGeom>
            <a:solidFill>
              <a:srgbClr val="AA67B2"/>
            </a:solidFill>
          </p:spPr>
          <p:txBody>
            <a:bodyPr wrap="square" lIns="0" tIns="0" rIns="0" bIns="0" rtlCol="0"/>
            <a:lstStyle/>
            <a:p>
              <a:endParaRPr/>
            </a:p>
          </p:txBody>
        </p:sp>
        <p:sp>
          <p:nvSpPr>
            <p:cNvPr id="29" name="object 29"/>
            <p:cNvSpPr/>
            <p:nvPr/>
          </p:nvSpPr>
          <p:spPr>
            <a:xfrm>
              <a:off x="769153" y="4105398"/>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30" name="object 30"/>
            <p:cNvSpPr/>
            <p:nvPr/>
          </p:nvSpPr>
          <p:spPr>
            <a:xfrm>
              <a:off x="971887" y="3896144"/>
              <a:ext cx="87630" cy="87630"/>
            </a:xfrm>
            <a:custGeom>
              <a:avLst/>
              <a:gdLst/>
              <a:ahLst/>
              <a:cxnLst/>
              <a:rect l="l" t="t" r="r" b="b"/>
              <a:pathLst>
                <a:path w="87630" h="87629">
                  <a:moveTo>
                    <a:pt x="87499" y="0"/>
                  </a:moveTo>
                  <a:lnTo>
                    <a:pt x="0" y="0"/>
                  </a:lnTo>
                  <a:lnTo>
                    <a:pt x="0" y="87502"/>
                  </a:lnTo>
                  <a:lnTo>
                    <a:pt x="87499" y="87502"/>
                  </a:lnTo>
                  <a:lnTo>
                    <a:pt x="87499" y="0"/>
                  </a:lnTo>
                  <a:close/>
                </a:path>
              </a:pathLst>
            </a:custGeom>
            <a:solidFill>
              <a:srgbClr val="AA67B2"/>
            </a:solidFill>
          </p:spPr>
          <p:txBody>
            <a:bodyPr wrap="square" lIns="0" tIns="0" rIns="0" bIns="0" rtlCol="0"/>
            <a:lstStyle/>
            <a:p>
              <a:endParaRPr/>
            </a:p>
          </p:txBody>
        </p:sp>
        <p:sp>
          <p:nvSpPr>
            <p:cNvPr id="31" name="object 31"/>
            <p:cNvSpPr/>
            <p:nvPr/>
          </p:nvSpPr>
          <p:spPr>
            <a:xfrm>
              <a:off x="971885" y="3896151"/>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32" name="object 32"/>
            <p:cNvSpPr/>
            <p:nvPr/>
          </p:nvSpPr>
          <p:spPr>
            <a:xfrm>
              <a:off x="1174617" y="3699141"/>
              <a:ext cx="87630" cy="87630"/>
            </a:xfrm>
            <a:custGeom>
              <a:avLst/>
              <a:gdLst/>
              <a:ahLst/>
              <a:cxnLst/>
              <a:rect l="l" t="t" r="r" b="b"/>
              <a:pathLst>
                <a:path w="87630" h="87629">
                  <a:moveTo>
                    <a:pt x="87500" y="0"/>
                  </a:moveTo>
                  <a:lnTo>
                    <a:pt x="0" y="0"/>
                  </a:lnTo>
                  <a:lnTo>
                    <a:pt x="0" y="87490"/>
                  </a:lnTo>
                  <a:lnTo>
                    <a:pt x="87500" y="87490"/>
                  </a:lnTo>
                  <a:lnTo>
                    <a:pt x="87500" y="0"/>
                  </a:lnTo>
                  <a:close/>
                </a:path>
              </a:pathLst>
            </a:custGeom>
            <a:solidFill>
              <a:srgbClr val="AA67B2"/>
            </a:solidFill>
          </p:spPr>
          <p:txBody>
            <a:bodyPr wrap="square" lIns="0" tIns="0" rIns="0" bIns="0" rtlCol="0"/>
            <a:lstStyle/>
            <a:p>
              <a:endParaRPr/>
            </a:p>
          </p:txBody>
        </p:sp>
        <p:sp>
          <p:nvSpPr>
            <p:cNvPr id="33" name="object 33"/>
            <p:cNvSpPr/>
            <p:nvPr/>
          </p:nvSpPr>
          <p:spPr>
            <a:xfrm>
              <a:off x="1174615" y="3699144"/>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34" name="object 34"/>
            <p:cNvSpPr/>
            <p:nvPr/>
          </p:nvSpPr>
          <p:spPr>
            <a:xfrm>
              <a:off x="1377353" y="3505428"/>
              <a:ext cx="87630" cy="87630"/>
            </a:xfrm>
            <a:custGeom>
              <a:avLst/>
              <a:gdLst/>
              <a:ahLst/>
              <a:cxnLst/>
              <a:rect l="l" t="t" r="r" b="b"/>
              <a:pathLst>
                <a:path w="87630" h="87629">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35" name="object 35"/>
            <p:cNvSpPr/>
            <p:nvPr/>
          </p:nvSpPr>
          <p:spPr>
            <a:xfrm>
              <a:off x="1377345" y="3505442"/>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36" name="object 36"/>
            <p:cNvSpPr/>
            <p:nvPr/>
          </p:nvSpPr>
          <p:spPr>
            <a:xfrm>
              <a:off x="1580083" y="3314865"/>
              <a:ext cx="87630" cy="87630"/>
            </a:xfrm>
            <a:custGeom>
              <a:avLst/>
              <a:gdLst/>
              <a:ahLst/>
              <a:cxnLst/>
              <a:rect l="l" t="t" r="r" b="b"/>
              <a:pathLst>
                <a:path w="87630" h="87629">
                  <a:moveTo>
                    <a:pt x="87503" y="0"/>
                  </a:moveTo>
                  <a:lnTo>
                    <a:pt x="0" y="0"/>
                  </a:lnTo>
                  <a:lnTo>
                    <a:pt x="0" y="87503"/>
                  </a:lnTo>
                  <a:lnTo>
                    <a:pt x="87503" y="87503"/>
                  </a:lnTo>
                  <a:lnTo>
                    <a:pt x="87503" y="0"/>
                  </a:lnTo>
                  <a:close/>
                </a:path>
              </a:pathLst>
            </a:custGeom>
            <a:solidFill>
              <a:srgbClr val="AA67B2"/>
            </a:solidFill>
          </p:spPr>
          <p:txBody>
            <a:bodyPr wrap="square" lIns="0" tIns="0" rIns="0" bIns="0" rtlCol="0"/>
            <a:lstStyle/>
            <a:p>
              <a:endParaRPr/>
            </a:p>
          </p:txBody>
        </p:sp>
        <p:sp>
          <p:nvSpPr>
            <p:cNvPr id="37" name="object 37"/>
            <p:cNvSpPr/>
            <p:nvPr/>
          </p:nvSpPr>
          <p:spPr>
            <a:xfrm>
              <a:off x="1580077" y="3314871"/>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38" name="object 38"/>
            <p:cNvSpPr/>
            <p:nvPr/>
          </p:nvSpPr>
          <p:spPr>
            <a:xfrm>
              <a:off x="1782813" y="3134067"/>
              <a:ext cx="87630" cy="87630"/>
            </a:xfrm>
            <a:custGeom>
              <a:avLst/>
              <a:gdLst/>
              <a:ahLst/>
              <a:cxnLst/>
              <a:rect l="l" t="t" r="r" b="b"/>
              <a:pathLst>
                <a:path w="87630" h="87630">
                  <a:moveTo>
                    <a:pt x="87503" y="0"/>
                  </a:moveTo>
                  <a:lnTo>
                    <a:pt x="0" y="0"/>
                  </a:lnTo>
                  <a:lnTo>
                    <a:pt x="0" y="87502"/>
                  </a:lnTo>
                  <a:lnTo>
                    <a:pt x="87503" y="87502"/>
                  </a:lnTo>
                  <a:lnTo>
                    <a:pt x="87503" y="0"/>
                  </a:lnTo>
                  <a:close/>
                </a:path>
              </a:pathLst>
            </a:custGeom>
            <a:solidFill>
              <a:srgbClr val="AA67B2"/>
            </a:solidFill>
          </p:spPr>
          <p:txBody>
            <a:bodyPr wrap="square" lIns="0" tIns="0" rIns="0" bIns="0" rtlCol="0"/>
            <a:lstStyle/>
            <a:p>
              <a:endParaRPr/>
            </a:p>
          </p:txBody>
        </p:sp>
        <p:sp>
          <p:nvSpPr>
            <p:cNvPr id="39" name="object 39"/>
            <p:cNvSpPr/>
            <p:nvPr/>
          </p:nvSpPr>
          <p:spPr>
            <a:xfrm>
              <a:off x="1782807" y="3134068"/>
              <a:ext cx="87630" cy="87630"/>
            </a:xfrm>
            <a:custGeom>
              <a:avLst/>
              <a:gdLst/>
              <a:ahLst/>
              <a:cxnLst/>
              <a:rect l="l" t="t" r="r" b="b"/>
              <a:pathLst>
                <a:path w="87630"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40" name="object 40"/>
            <p:cNvSpPr/>
            <p:nvPr/>
          </p:nvSpPr>
          <p:spPr>
            <a:xfrm>
              <a:off x="1985543" y="2956877"/>
              <a:ext cx="87630" cy="87630"/>
            </a:xfrm>
            <a:custGeom>
              <a:avLst/>
              <a:gdLst/>
              <a:ahLst/>
              <a:cxnLst/>
              <a:rect l="l" t="t" r="r" b="b"/>
              <a:pathLst>
                <a:path w="87630" h="87630">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41" name="object 41"/>
            <p:cNvSpPr/>
            <p:nvPr/>
          </p:nvSpPr>
          <p:spPr>
            <a:xfrm>
              <a:off x="1985536" y="2956881"/>
              <a:ext cx="87630" cy="87630"/>
            </a:xfrm>
            <a:custGeom>
              <a:avLst/>
              <a:gdLst/>
              <a:ahLst/>
              <a:cxnLst/>
              <a:rect l="l" t="t" r="r" b="b"/>
              <a:pathLst>
                <a:path w="87630"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42" name="object 42"/>
            <p:cNvSpPr/>
            <p:nvPr/>
          </p:nvSpPr>
          <p:spPr>
            <a:xfrm>
              <a:off x="812903" y="2793309"/>
              <a:ext cx="811530" cy="70485"/>
            </a:xfrm>
            <a:custGeom>
              <a:avLst/>
              <a:gdLst/>
              <a:ahLst/>
              <a:cxnLst/>
              <a:rect l="l" t="t" r="r" b="b"/>
              <a:pathLst>
                <a:path w="811530" h="70485">
                  <a:moveTo>
                    <a:pt x="0" y="0"/>
                  </a:moveTo>
                  <a:lnTo>
                    <a:pt x="0" y="69984"/>
                  </a:lnTo>
                </a:path>
                <a:path w="811530" h="70485">
                  <a:moveTo>
                    <a:pt x="405461" y="0"/>
                  </a:moveTo>
                  <a:lnTo>
                    <a:pt x="405461" y="69984"/>
                  </a:lnTo>
                </a:path>
                <a:path w="811530" h="70485">
                  <a:moveTo>
                    <a:pt x="810923" y="0"/>
                  </a:moveTo>
                  <a:lnTo>
                    <a:pt x="810923" y="69984"/>
                  </a:lnTo>
                </a:path>
              </a:pathLst>
            </a:custGeom>
            <a:ln w="8749">
              <a:solidFill>
                <a:srgbClr val="000000"/>
              </a:solidFill>
              <a:prstDash val="dot"/>
            </a:ln>
          </p:spPr>
          <p:txBody>
            <a:bodyPr wrap="square" lIns="0" tIns="0" rIns="0" bIns="0" rtlCol="0"/>
            <a:lstStyle/>
            <a:p>
              <a:endParaRPr/>
            </a:p>
          </p:txBody>
        </p:sp>
        <p:sp>
          <p:nvSpPr>
            <p:cNvPr id="43" name="object 43"/>
            <p:cNvSpPr/>
            <p:nvPr/>
          </p:nvSpPr>
          <p:spPr>
            <a:xfrm>
              <a:off x="766664" y="2863293"/>
              <a:ext cx="969644" cy="290195"/>
            </a:xfrm>
            <a:custGeom>
              <a:avLst/>
              <a:gdLst/>
              <a:ahLst/>
              <a:cxnLst/>
              <a:rect l="l" t="t" r="r" b="b"/>
              <a:pathLst>
                <a:path w="969644" h="290194">
                  <a:moveTo>
                    <a:pt x="969280" y="0"/>
                  </a:moveTo>
                  <a:lnTo>
                    <a:pt x="0" y="0"/>
                  </a:lnTo>
                  <a:lnTo>
                    <a:pt x="0" y="289887"/>
                  </a:lnTo>
                  <a:lnTo>
                    <a:pt x="969280" y="289887"/>
                  </a:lnTo>
                  <a:lnTo>
                    <a:pt x="969280" y="0"/>
                  </a:lnTo>
                  <a:close/>
                </a:path>
              </a:pathLst>
            </a:custGeom>
            <a:solidFill>
              <a:srgbClr val="FFFFFF"/>
            </a:solidFill>
          </p:spPr>
          <p:txBody>
            <a:bodyPr wrap="square" lIns="0" tIns="0" rIns="0" bIns="0" rtlCol="0"/>
            <a:lstStyle/>
            <a:p>
              <a:endParaRPr/>
            </a:p>
          </p:txBody>
        </p:sp>
      </p:grpSp>
      <p:grpSp>
        <p:nvGrpSpPr>
          <p:cNvPr id="44" name="object 44"/>
          <p:cNvGrpSpPr/>
          <p:nvPr/>
        </p:nvGrpSpPr>
        <p:grpSpPr>
          <a:xfrm>
            <a:off x="2528717" y="2788864"/>
            <a:ext cx="1428115" cy="1864360"/>
            <a:chOff x="2528717" y="2788864"/>
            <a:chExt cx="1428115" cy="1864360"/>
          </a:xfrm>
        </p:grpSpPr>
        <p:sp>
          <p:nvSpPr>
            <p:cNvPr id="45" name="object 45"/>
            <p:cNvSpPr/>
            <p:nvPr/>
          </p:nvSpPr>
          <p:spPr>
            <a:xfrm>
              <a:off x="2634522" y="3143694"/>
              <a:ext cx="1216660" cy="1504950"/>
            </a:xfrm>
            <a:custGeom>
              <a:avLst/>
              <a:gdLst/>
              <a:ahLst/>
              <a:cxnLst/>
              <a:rect l="l" t="t" r="r" b="b"/>
              <a:pathLst>
                <a:path w="1216660" h="1504950">
                  <a:moveTo>
                    <a:pt x="0" y="894880"/>
                  </a:moveTo>
                  <a:lnTo>
                    <a:pt x="0" y="1504610"/>
                  </a:lnTo>
                </a:path>
                <a:path w="1216660" h="1504950">
                  <a:moveTo>
                    <a:pt x="405456" y="516394"/>
                  </a:moveTo>
                  <a:lnTo>
                    <a:pt x="405456" y="1504610"/>
                  </a:lnTo>
                </a:path>
                <a:path w="1216660" h="1504950">
                  <a:moveTo>
                    <a:pt x="810913" y="186334"/>
                  </a:moveTo>
                  <a:lnTo>
                    <a:pt x="810913" y="1504610"/>
                  </a:lnTo>
                </a:path>
                <a:path w="1216660" h="1504950">
                  <a:moveTo>
                    <a:pt x="1216387" y="0"/>
                  </a:moveTo>
                  <a:lnTo>
                    <a:pt x="1216387" y="1504610"/>
                  </a:lnTo>
                </a:path>
              </a:pathLst>
            </a:custGeom>
            <a:ln w="8749">
              <a:solidFill>
                <a:srgbClr val="000000"/>
              </a:solidFill>
              <a:prstDash val="dot"/>
            </a:ln>
          </p:spPr>
          <p:txBody>
            <a:bodyPr wrap="square" lIns="0" tIns="0" rIns="0" bIns="0" rtlCol="0"/>
            <a:lstStyle/>
            <a:p>
              <a:endParaRPr/>
            </a:p>
          </p:txBody>
        </p:sp>
        <p:sp>
          <p:nvSpPr>
            <p:cNvPr id="46" name="object 46"/>
            <p:cNvSpPr/>
            <p:nvPr/>
          </p:nvSpPr>
          <p:spPr>
            <a:xfrm>
              <a:off x="2533162" y="4086185"/>
              <a:ext cx="1419225" cy="0"/>
            </a:xfrm>
            <a:custGeom>
              <a:avLst/>
              <a:gdLst/>
              <a:ahLst/>
              <a:cxnLst/>
              <a:rect l="l" t="t" r="r" b="b"/>
              <a:pathLst>
                <a:path w="1419225">
                  <a:moveTo>
                    <a:pt x="0" y="0"/>
                  </a:moveTo>
                  <a:lnTo>
                    <a:pt x="1419107" y="0"/>
                  </a:lnTo>
                </a:path>
              </a:pathLst>
            </a:custGeom>
            <a:ln w="8749">
              <a:solidFill>
                <a:srgbClr val="000000"/>
              </a:solidFill>
              <a:prstDash val="dot"/>
            </a:ln>
          </p:spPr>
          <p:txBody>
            <a:bodyPr wrap="square" lIns="0" tIns="0" rIns="0" bIns="0" rtlCol="0"/>
            <a:lstStyle/>
            <a:p>
              <a:endParaRPr/>
            </a:p>
          </p:txBody>
        </p:sp>
        <p:sp>
          <p:nvSpPr>
            <p:cNvPr id="47" name="object 47"/>
            <p:cNvSpPr/>
            <p:nvPr/>
          </p:nvSpPr>
          <p:spPr>
            <a:xfrm>
              <a:off x="2634522" y="3135680"/>
              <a:ext cx="405765" cy="815975"/>
            </a:xfrm>
            <a:custGeom>
              <a:avLst/>
              <a:gdLst/>
              <a:ahLst/>
              <a:cxnLst/>
              <a:rect l="l" t="t" r="r" b="b"/>
              <a:pathLst>
                <a:path w="405764" h="815975">
                  <a:moveTo>
                    <a:pt x="0" y="0"/>
                  </a:moveTo>
                  <a:lnTo>
                    <a:pt x="0" y="815390"/>
                  </a:lnTo>
                </a:path>
                <a:path w="405764" h="815975">
                  <a:moveTo>
                    <a:pt x="405456" y="0"/>
                  </a:moveTo>
                  <a:lnTo>
                    <a:pt x="405456" y="436905"/>
                  </a:lnTo>
                </a:path>
              </a:pathLst>
            </a:custGeom>
            <a:ln w="8749">
              <a:solidFill>
                <a:srgbClr val="000000"/>
              </a:solidFill>
              <a:prstDash val="dot"/>
            </a:ln>
          </p:spPr>
          <p:txBody>
            <a:bodyPr wrap="square" lIns="0" tIns="0" rIns="0" bIns="0" rtlCol="0"/>
            <a:lstStyle/>
            <a:p>
              <a:endParaRPr/>
            </a:p>
          </p:txBody>
        </p:sp>
        <p:sp>
          <p:nvSpPr>
            <p:cNvPr id="48" name="object 48"/>
            <p:cNvSpPr/>
            <p:nvPr/>
          </p:nvSpPr>
          <p:spPr>
            <a:xfrm>
              <a:off x="2533162" y="3524065"/>
              <a:ext cx="1419225" cy="0"/>
            </a:xfrm>
            <a:custGeom>
              <a:avLst/>
              <a:gdLst/>
              <a:ahLst/>
              <a:cxnLst/>
              <a:rect l="l" t="t" r="r" b="b"/>
              <a:pathLst>
                <a:path w="1419225">
                  <a:moveTo>
                    <a:pt x="0" y="0"/>
                  </a:moveTo>
                  <a:lnTo>
                    <a:pt x="1419107" y="0"/>
                  </a:lnTo>
                </a:path>
              </a:pathLst>
            </a:custGeom>
            <a:ln w="8749">
              <a:solidFill>
                <a:srgbClr val="000000"/>
              </a:solidFill>
              <a:prstDash val="dot"/>
            </a:ln>
          </p:spPr>
          <p:txBody>
            <a:bodyPr wrap="square" lIns="0" tIns="0" rIns="0" bIns="0" rtlCol="0"/>
            <a:lstStyle/>
            <a:p>
              <a:endParaRPr/>
            </a:p>
          </p:txBody>
        </p:sp>
        <p:sp>
          <p:nvSpPr>
            <p:cNvPr id="49" name="object 49"/>
            <p:cNvSpPr/>
            <p:nvPr/>
          </p:nvSpPr>
          <p:spPr>
            <a:xfrm>
              <a:off x="2634522" y="3995562"/>
              <a:ext cx="1216660" cy="403225"/>
            </a:xfrm>
            <a:custGeom>
              <a:avLst/>
              <a:gdLst/>
              <a:ahLst/>
              <a:cxnLst/>
              <a:rect l="l" t="t" r="r" b="b"/>
              <a:pathLst>
                <a:path w="1216660" h="403225">
                  <a:moveTo>
                    <a:pt x="0" y="402768"/>
                  </a:moveTo>
                  <a:lnTo>
                    <a:pt x="202719" y="337509"/>
                  </a:lnTo>
                  <a:lnTo>
                    <a:pt x="405456" y="265047"/>
                  </a:lnTo>
                  <a:lnTo>
                    <a:pt x="608193" y="194869"/>
                  </a:lnTo>
                  <a:lnTo>
                    <a:pt x="810913" y="126403"/>
                  </a:lnTo>
                  <a:lnTo>
                    <a:pt x="1013650" y="72409"/>
                  </a:lnTo>
                  <a:lnTo>
                    <a:pt x="1216387" y="0"/>
                  </a:lnTo>
                </a:path>
              </a:pathLst>
            </a:custGeom>
            <a:ln w="8749">
              <a:solidFill>
                <a:srgbClr val="000000"/>
              </a:solidFill>
            </a:ln>
          </p:spPr>
          <p:txBody>
            <a:bodyPr wrap="square" lIns="0" tIns="0" rIns="0" bIns="0" rtlCol="0"/>
            <a:lstStyle/>
            <a:p>
              <a:endParaRPr/>
            </a:p>
          </p:txBody>
        </p:sp>
        <p:sp>
          <p:nvSpPr>
            <p:cNvPr id="50" name="object 50"/>
            <p:cNvSpPr/>
            <p:nvPr/>
          </p:nvSpPr>
          <p:spPr>
            <a:xfrm>
              <a:off x="2586397" y="4350205"/>
              <a:ext cx="96249" cy="96249"/>
            </a:xfrm>
            <a:prstGeom prst="rect">
              <a:avLst/>
            </a:prstGeom>
            <a:blipFill>
              <a:blip r:embed="rId5" cstate="print"/>
              <a:stretch>
                <a:fillRect/>
              </a:stretch>
            </a:blipFill>
          </p:spPr>
          <p:txBody>
            <a:bodyPr wrap="square" lIns="0" tIns="0" rIns="0" bIns="0" rtlCol="0"/>
            <a:lstStyle/>
            <a:p>
              <a:endParaRPr/>
            </a:p>
          </p:txBody>
        </p:sp>
        <p:sp>
          <p:nvSpPr>
            <p:cNvPr id="51" name="object 51"/>
            <p:cNvSpPr/>
            <p:nvPr/>
          </p:nvSpPr>
          <p:spPr>
            <a:xfrm>
              <a:off x="2789117" y="4284946"/>
              <a:ext cx="96249" cy="96249"/>
            </a:xfrm>
            <a:prstGeom prst="rect">
              <a:avLst/>
            </a:prstGeom>
            <a:blipFill>
              <a:blip r:embed="rId12" cstate="print"/>
              <a:stretch>
                <a:fillRect/>
              </a:stretch>
            </a:blipFill>
          </p:spPr>
          <p:txBody>
            <a:bodyPr wrap="square" lIns="0" tIns="0" rIns="0" bIns="0" rtlCol="0"/>
            <a:lstStyle/>
            <a:p>
              <a:endParaRPr/>
            </a:p>
          </p:txBody>
        </p:sp>
        <p:sp>
          <p:nvSpPr>
            <p:cNvPr id="52" name="object 52"/>
            <p:cNvSpPr/>
            <p:nvPr/>
          </p:nvSpPr>
          <p:spPr>
            <a:xfrm>
              <a:off x="2991854" y="4212484"/>
              <a:ext cx="96249" cy="96249"/>
            </a:xfrm>
            <a:prstGeom prst="rect">
              <a:avLst/>
            </a:prstGeom>
            <a:blipFill>
              <a:blip r:embed="rId13" cstate="print"/>
              <a:stretch>
                <a:fillRect/>
              </a:stretch>
            </a:blipFill>
          </p:spPr>
          <p:txBody>
            <a:bodyPr wrap="square" lIns="0" tIns="0" rIns="0" bIns="0" rtlCol="0"/>
            <a:lstStyle/>
            <a:p>
              <a:endParaRPr/>
            </a:p>
          </p:txBody>
        </p:sp>
        <p:sp>
          <p:nvSpPr>
            <p:cNvPr id="53" name="object 53"/>
            <p:cNvSpPr/>
            <p:nvPr/>
          </p:nvSpPr>
          <p:spPr>
            <a:xfrm>
              <a:off x="3194591" y="4142306"/>
              <a:ext cx="96249" cy="96249"/>
            </a:xfrm>
            <a:prstGeom prst="rect">
              <a:avLst/>
            </a:prstGeom>
            <a:blipFill>
              <a:blip r:embed="rId14" cstate="print"/>
              <a:stretch>
                <a:fillRect/>
              </a:stretch>
            </a:blipFill>
          </p:spPr>
          <p:txBody>
            <a:bodyPr wrap="square" lIns="0" tIns="0" rIns="0" bIns="0" rtlCol="0"/>
            <a:lstStyle/>
            <a:p>
              <a:endParaRPr/>
            </a:p>
          </p:txBody>
        </p:sp>
        <p:sp>
          <p:nvSpPr>
            <p:cNvPr id="54" name="object 54"/>
            <p:cNvSpPr/>
            <p:nvPr/>
          </p:nvSpPr>
          <p:spPr>
            <a:xfrm>
              <a:off x="3397310" y="4073841"/>
              <a:ext cx="96249" cy="96249"/>
            </a:xfrm>
            <a:prstGeom prst="rect">
              <a:avLst/>
            </a:prstGeom>
            <a:blipFill>
              <a:blip r:embed="rId15" cstate="print"/>
              <a:stretch>
                <a:fillRect/>
              </a:stretch>
            </a:blipFill>
          </p:spPr>
          <p:txBody>
            <a:bodyPr wrap="square" lIns="0" tIns="0" rIns="0" bIns="0" rtlCol="0"/>
            <a:lstStyle/>
            <a:p>
              <a:endParaRPr/>
            </a:p>
          </p:txBody>
        </p:sp>
        <p:sp>
          <p:nvSpPr>
            <p:cNvPr id="55" name="object 55"/>
            <p:cNvSpPr/>
            <p:nvPr/>
          </p:nvSpPr>
          <p:spPr>
            <a:xfrm>
              <a:off x="3600047" y="4019846"/>
              <a:ext cx="96249" cy="96249"/>
            </a:xfrm>
            <a:prstGeom prst="rect">
              <a:avLst/>
            </a:prstGeom>
            <a:blipFill>
              <a:blip r:embed="rId13" cstate="print"/>
              <a:stretch>
                <a:fillRect/>
              </a:stretch>
            </a:blipFill>
          </p:spPr>
          <p:txBody>
            <a:bodyPr wrap="square" lIns="0" tIns="0" rIns="0" bIns="0" rtlCol="0"/>
            <a:lstStyle/>
            <a:p>
              <a:endParaRPr/>
            </a:p>
          </p:txBody>
        </p:sp>
        <p:sp>
          <p:nvSpPr>
            <p:cNvPr id="56" name="object 56"/>
            <p:cNvSpPr/>
            <p:nvPr/>
          </p:nvSpPr>
          <p:spPr>
            <a:xfrm>
              <a:off x="3802784" y="3947437"/>
              <a:ext cx="96249" cy="96249"/>
            </a:xfrm>
            <a:prstGeom prst="rect">
              <a:avLst/>
            </a:prstGeom>
            <a:blipFill>
              <a:blip r:embed="rId16" cstate="print"/>
              <a:stretch>
                <a:fillRect/>
              </a:stretch>
            </a:blipFill>
          </p:spPr>
          <p:txBody>
            <a:bodyPr wrap="square" lIns="0" tIns="0" rIns="0" bIns="0" rtlCol="0"/>
            <a:lstStyle/>
            <a:p>
              <a:endParaRPr/>
            </a:p>
          </p:txBody>
        </p:sp>
        <p:sp>
          <p:nvSpPr>
            <p:cNvPr id="57" name="object 57"/>
            <p:cNvSpPr/>
            <p:nvPr/>
          </p:nvSpPr>
          <p:spPr>
            <a:xfrm>
              <a:off x="2634522" y="4127494"/>
              <a:ext cx="1216660" cy="161290"/>
            </a:xfrm>
            <a:custGeom>
              <a:avLst/>
              <a:gdLst/>
              <a:ahLst/>
              <a:cxnLst/>
              <a:rect l="l" t="t" r="r" b="b"/>
              <a:pathLst>
                <a:path w="1216660" h="161289">
                  <a:moveTo>
                    <a:pt x="0" y="0"/>
                  </a:moveTo>
                  <a:lnTo>
                    <a:pt x="202719" y="153380"/>
                  </a:lnTo>
                  <a:lnTo>
                    <a:pt x="405456" y="141779"/>
                  </a:lnTo>
                  <a:lnTo>
                    <a:pt x="608193" y="161031"/>
                  </a:lnTo>
                  <a:lnTo>
                    <a:pt x="1013650" y="149708"/>
                  </a:lnTo>
                  <a:lnTo>
                    <a:pt x="1216387" y="158022"/>
                  </a:lnTo>
                </a:path>
              </a:pathLst>
            </a:custGeom>
            <a:ln w="8749">
              <a:solidFill>
                <a:srgbClr val="000000"/>
              </a:solidFill>
            </a:ln>
          </p:spPr>
          <p:txBody>
            <a:bodyPr wrap="square" lIns="0" tIns="0" rIns="0" bIns="0" rtlCol="0"/>
            <a:lstStyle/>
            <a:p>
              <a:endParaRPr/>
            </a:p>
          </p:txBody>
        </p:sp>
        <p:sp>
          <p:nvSpPr>
            <p:cNvPr id="58" name="object 58"/>
            <p:cNvSpPr/>
            <p:nvPr/>
          </p:nvSpPr>
          <p:spPr>
            <a:xfrm>
              <a:off x="2592259" y="4079369"/>
              <a:ext cx="84524" cy="74374"/>
            </a:xfrm>
            <a:prstGeom prst="rect">
              <a:avLst/>
            </a:prstGeom>
            <a:blipFill>
              <a:blip r:embed="rId17" cstate="print"/>
              <a:stretch>
                <a:fillRect/>
              </a:stretch>
            </a:blipFill>
          </p:spPr>
          <p:txBody>
            <a:bodyPr wrap="square" lIns="0" tIns="0" rIns="0" bIns="0" rtlCol="0"/>
            <a:lstStyle/>
            <a:p>
              <a:endParaRPr/>
            </a:p>
          </p:txBody>
        </p:sp>
        <p:sp>
          <p:nvSpPr>
            <p:cNvPr id="59" name="object 59"/>
            <p:cNvSpPr/>
            <p:nvPr/>
          </p:nvSpPr>
          <p:spPr>
            <a:xfrm>
              <a:off x="2794979" y="4232749"/>
              <a:ext cx="84524" cy="74374"/>
            </a:xfrm>
            <a:prstGeom prst="rect">
              <a:avLst/>
            </a:prstGeom>
            <a:blipFill>
              <a:blip r:embed="rId18" cstate="print"/>
              <a:stretch>
                <a:fillRect/>
              </a:stretch>
            </a:blipFill>
          </p:spPr>
          <p:txBody>
            <a:bodyPr wrap="square" lIns="0" tIns="0" rIns="0" bIns="0" rtlCol="0"/>
            <a:lstStyle/>
            <a:p>
              <a:endParaRPr/>
            </a:p>
          </p:txBody>
        </p:sp>
        <p:sp>
          <p:nvSpPr>
            <p:cNvPr id="60" name="object 60"/>
            <p:cNvSpPr/>
            <p:nvPr/>
          </p:nvSpPr>
          <p:spPr>
            <a:xfrm>
              <a:off x="2997716" y="4221148"/>
              <a:ext cx="84524" cy="74374"/>
            </a:xfrm>
            <a:prstGeom prst="rect">
              <a:avLst/>
            </a:prstGeom>
            <a:blipFill>
              <a:blip r:embed="rId9" cstate="print"/>
              <a:stretch>
                <a:fillRect/>
              </a:stretch>
            </a:blipFill>
          </p:spPr>
          <p:txBody>
            <a:bodyPr wrap="square" lIns="0" tIns="0" rIns="0" bIns="0" rtlCol="0"/>
            <a:lstStyle/>
            <a:p>
              <a:endParaRPr/>
            </a:p>
          </p:txBody>
        </p:sp>
        <p:sp>
          <p:nvSpPr>
            <p:cNvPr id="61" name="object 61"/>
            <p:cNvSpPr/>
            <p:nvPr/>
          </p:nvSpPr>
          <p:spPr>
            <a:xfrm>
              <a:off x="3200453" y="4240400"/>
              <a:ext cx="84524" cy="74374"/>
            </a:xfrm>
            <a:prstGeom prst="rect">
              <a:avLst/>
            </a:prstGeom>
            <a:blipFill>
              <a:blip r:embed="rId9" cstate="print"/>
              <a:stretch>
                <a:fillRect/>
              </a:stretch>
            </a:blipFill>
          </p:spPr>
          <p:txBody>
            <a:bodyPr wrap="square" lIns="0" tIns="0" rIns="0" bIns="0" rtlCol="0"/>
            <a:lstStyle/>
            <a:p>
              <a:endParaRPr/>
            </a:p>
          </p:txBody>
        </p:sp>
        <p:sp>
          <p:nvSpPr>
            <p:cNvPr id="62" name="object 62"/>
            <p:cNvSpPr/>
            <p:nvPr/>
          </p:nvSpPr>
          <p:spPr>
            <a:xfrm>
              <a:off x="3403173" y="4234854"/>
              <a:ext cx="84524" cy="74374"/>
            </a:xfrm>
            <a:prstGeom prst="rect">
              <a:avLst/>
            </a:prstGeom>
            <a:blipFill>
              <a:blip r:embed="rId11" cstate="print"/>
              <a:stretch>
                <a:fillRect/>
              </a:stretch>
            </a:blipFill>
          </p:spPr>
          <p:txBody>
            <a:bodyPr wrap="square" lIns="0" tIns="0" rIns="0" bIns="0" rtlCol="0"/>
            <a:lstStyle/>
            <a:p>
              <a:endParaRPr/>
            </a:p>
          </p:txBody>
        </p:sp>
        <p:sp>
          <p:nvSpPr>
            <p:cNvPr id="63" name="object 63"/>
            <p:cNvSpPr/>
            <p:nvPr/>
          </p:nvSpPr>
          <p:spPr>
            <a:xfrm>
              <a:off x="3605910" y="4229078"/>
              <a:ext cx="84524" cy="74374"/>
            </a:xfrm>
            <a:prstGeom prst="rect">
              <a:avLst/>
            </a:prstGeom>
            <a:blipFill>
              <a:blip r:embed="rId9" cstate="print"/>
              <a:stretch>
                <a:fillRect/>
              </a:stretch>
            </a:blipFill>
          </p:spPr>
          <p:txBody>
            <a:bodyPr wrap="square" lIns="0" tIns="0" rIns="0" bIns="0" rtlCol="0"/>
            <a:lstStyle/>
            <a:p>
              <a:endParaRPr/>
            </a:p>
          </p:txBody>
        </p:sp>
        <p:sp>
          <p:nvSpPr>
            <p:cNvPr id="64" name="object 64"/>
            <p:cNvSpPr/>
            <p:nvPr/>
          </p:nvSpPr>
          <p:spPr>
            <a:xfrm>
              <a:off x="3808647" y="4237392"/>
              <a:ext cx="84524" cy="74374"/>
            </a:xfrm>
            <a:prstGeom prst="rect">
              <a:avLst/>
            </a:prstGeom>
            <a:blipFill>
              <a:blip r:embed="rId19" cstate="print"/>
              <a:stretch>
                <a:fillRect/>
              </a:stretch>
            </a:blipFill>
          </p:spPr>
          <p:txBody>
            <a:bodyPr wrap="square" lIns="0" tIns="0" rIns="0" bIns="0" rtlCol="0"/>
            <a:lstStyle/>
            <a:p>
              <a:endParaRPr/>
            </a:p>
          </p:txBody>
        </p:sp>
        <p:sp>
          <p:nvSpPr>
            <p:cNvPr id="65" name="object 65"/>
            <p:cNvSpPr/>
            <p:nvPr/>
          </p:nvSpPr>
          <p:spPr>
            <a:xfrm>
              <a:off x="3445435" y="2793309"/>
              <a:ext cx="405765" cy="449580"/>
            </a:xfrm>
            <a:custGeom>
              <a:avLst/>
              <a:gdLst/>
              <a:ahLst/>
              <a:cxnLst/>
              <a:rect l="l" t="t" r="r" b="b"/>
              <a:pathLst>
                <a:path w="405764" h="449580">
                  <a:moveTo>
                    <a:pt x="0" y="342371"/>
                  </a:moveTo>
                  <a:lnTo>
                    <a:pt x="0" y="449216"/>
                  </a:lnTo>
                </a:path>
                <a:path w="405764" h="449580">
                  <a:moveTo>
                    <a:pt x="405474" y="0"/>
                  </a:moveTo>
                  <a:lnTo>
                    <a:pt x="405474" y="262882"/>
                  </a:lnTo>
                </a:path>
              </a:pathLst>
            </a:custGeom>
            <a:ln w="8749">
              <a:solidFill>
                <a:srgbClr val="000000"/>
              </a:solidFill>
              <a:prstDash val="dot"/>
            </a:ln>
          </p:spPr>
          <p:txBody>
            <a:bodyPr wrap="square" lIns="0" tIns="0" rIns="0" bIns="0" rtlCol="0"/>
            <a:lstStyle/>
            <a:p>
              <a:endParaRPr/>
            </a:p>
          </p:txBody>
        </p:sp>
        <p:sp>
          <p:nvSpPr>
            <p:cNvPr id="66" name="object 66"/>
            <p:cNvSpPr/>
            <p:nvPr/>
          </p:nvSpPr>
          <p:spPr>
            <a:xfrm>
              <a:off x="3590941" y="2961938"/>
              <a:ext cx="361950" cy="0"/>
            </a:xfrm>
            <a:custGeom>
              <a:avLst/>
              <a:gdLst/>
              <a:ahLst/>
              <a:cxnLst/>
              <a:rect l="l" t="t" r="r" b="b"/>
              <a:pathLst>
                <a:path w="361950">
                  <a:moveTo>
                    <a:pt x="0" y="0"/>
                  </a:moveTo>
                  <a:lnTo>
                    <a:pt x="361328" y="0"/>
                  </a:lnTo>
                </a:path>
              </a:pathLst>
            </a:custGeom>
            <a:ln w="8749">
              <a:solidFill>
                <a:srgbClr val="000000"/>
              </a:solidFill>
              <a:prstDash val="dot"/>
            </a:ln>
          </p:spPr>
          <p:txBody>
            <a:bodyPr wrap="square" lIns="0" tIns="0" rIns="0" bIns="0" rtlCol="0"/>
            <a:lstStyle/>
            <a:p>
              <a:endParaRPr/>
            </a:p>
          </p:txBody>
        </p:sp>
        <p:sp>
          <p:nvSpPr>
            <p:cNvPr id="67" name="object 67"/>
            <p:cNvSpPr/>
            <p:nvPr/>
          </p:nvSpPr>
          <p:spPr>
            <a:xfrm>
              <a:off x="2634522" y="3099943"/>
              <a:ext cx="1216660" cy="895350"/>
            </a:xfrm>
            <a:custGeom>
              <a:avLst/>
              <a:gdLst/>
              <a:ahLst/>
              <a:cxnLst/>
              <a:rect l="l" t="t" r="r" b="b"/>
              <a:pathLst>
                <a:path w="1216660" h="895350">
                  <a:moveTo>
                    <a:pt x="0" y="894888"/>
                  </a:moveTo>
                  <a:lnTo>
                    <a:pt x="202719" y="703769"/>
                  </a:lnTo>
                  <a:lnTo>
                    <a:pt x="405456" y="516399"/>
                  </a:lnTo>
                  <a:lnTo>
                    <a:pt x="608193" y="339693"/>
                  </a:lnTo>
                  <a:lnTo>
                    <a:pt x="810913" y="186339"/>
                  </a:lnTo>
                  <a:lnTo>
                    <a:pt x="1013650" y="70349"/>
                  </a:lnTo>
                  <a:lnTo>
                    <a:pt x="1216387" y="0"/>
                  </a:lnTo>
                </a:path>
              </a:pathLst>
            </a:custGeom>
            <a:ln w="8749">
              <a:solidFill>
                <a:srgbClr val="000000"/>
              </a:solidFill>
            </a:ln>
          </p:spPr>
          <p:txBody>
            <a:bodyPr wrap="square" lIns="0" tIns="0" rIns="0" bIns="0" rtlCol="0"/>
            <a:lstStyle/>
            <a:p>
              <a:endParaRPr/>
            </a:p>
          </p:txBody>
        </p:sp>
        <p:sp>
          <p:nvSpPr>
            <p:cNvPr id="68" name="object 68"/>
            <p:cNvSpPr/>
            <p:nvPr/>
          </p:nvSpPr>
          <p:spPr>
            <a:xfrm>
              <a:off x="2590774" y="3951071"/>
              <a:ext cx="87630" cy="87630"/>
            </a:xfrm>
            <a:custGeom>
              <a:avLst/>
              <a:gdLst/>
              <a:ahLst/>
              <a:cxnLst/>
              <a:rect l="l" t="t" r="r" b="b"/>
              <a:pathLst>
                <a:path w="87630" h="87629">
                  <a:moveTo>
                    <a:pt x="87503" y="0"/>
                  </a:moveTo>
                  <a:lnTo>
                    <a:pt x="0" y="0"/>
                  </a:lnTo>
                  <a:lnTo>
                    <a:pt x="0" y="87502"/>
                  </a:lnTo>
                  <a:lnTo>
                    <a:pt x="87503" y="87502"/>
                  </a:lnTo>
                  <a:lnTo>
                    <a:pt x="87503" y="0"/>
                  </a:lnTo>
                  <a:close/>
                </a:path>
              </a:pathLst>
            </a:custGeom>
            <a:solidFill>
              <a:srgbClr val="AA67B2"/>
            </a:solidFill>
          </p:spPr>
          <p:txBody>
            <a:bodyPr wrap="square" lIns="0" tIns="0" rIns="0" bIns="0" rtlCol="0"/>
            <a:lstStyle/>
            <a:p>
              <a:endParaRPr/>
            </a:p>
          </p:txBody>
        </p:sp>
        <p:sp>
          <p:nvSpPr>
            <p:cNvPr id="69" name="object 69"/>
            <p:cNvSpPr/>
            <p:nvPr/>
          </p:nvSpPr>
          <p:spPr>
            <a:xfrm>
              <a:off x="2590772" y="3951082"/>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70" name="object 70"/>
            <p:cNvSpPr/>
            <p:nvPr/>
          </p:nvSpPr>
          <p:spPr>
            <a:xfrm>
              <a:off x="2793504" y="3759962"/>
              <a:ext cx="87630" cy="87630"/>
            </a:xfrm>
            <a:custGeom>
              <a:avLst/>
              <a:gdLst/>
              <a:ahLst/>
              <a:cxnLst/>
              <a:rect l="l" t="t" r="r" b="b"/>
              <a:pathLst>
                <a:path w="87630" h="87629">
                  <a:moveTo>
                    <a:pt x="87502" y="0"/>
                  </a:moveTo>
                  <a:lnTo>
                    <a:pt x="0" y="0"/>
                  </a:lnTo>
                  <a:lnTo>
                    <a:pt x="0" y="87490"/>
                  </a:lnTo>
                  <a:lnTo>
                    <a:pt x="87502" y="87490"/>
                  </a:lnTo>
                  <a:lnTo>
                    <a:pt x="87502" y="0"/>
                  </a:lnTo>
                  <a:close/>
                </a:path>
              </a:pathLst>
            </a:custGeom>
            <a:solidFill>
              <a:srgbClr val="AA67B2"/>
            </a:solidFill>
          </p:spPr>
          <p:txBody>
            <a:bodyPr wrap="square" lIns="0" tIns="0" rIns="0" bIns="0" rtlCol="0"/>
            <a:lstStyle/>
            <a:p>
              <a:endParaRPr/>
            </a:p>
          </p:txBody>
        </p:sp>
        <p:sp>
          <p:nvSpPr>
            <p:cNvPr id="71" name="object 71"/>
            <p:cNvSpPr/>
            <p:nvPr/>
          </p:nvSpPr>
          <p:spPr>
            <a:xfrm>
              <a:off x="2793492" y="3759963"/>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72" name="object 72"/>
            <p:cNvSpPr/>
            <p:nvPr/>
          </p:nvSpPr>
          <p:spPr>
            <a:xfrm>
              <a:off x="2996234" y="3572586"/>
              <a:ext cx="87630" cy="87630"/>
            </a:xfrm>
            <a:custGeom>
              <a:avLst/>
              <a:gdLst/>
              <a:ahLst/>
              <a:cxnLst/>
              <a:rect l="l" t="t" r="r" b="b"/>
              <a:pathLst>
                <a:path w="87630" h="87629">
                  <a:moveTo>
                    <a:pt x="87502" y="0"/>
                  </a:moveTo>
                  <a:lnTo>
                    <a:pt x="0" y="0"/>
                  </a:lnTo>
                  <a:lnTo>
                    <a:pt x="0" y="87503"/>
                  </a:lnTo>
                  <a:lnTo>
                    <a:pt x="87502" y="87503"/>
                  </a:lnTo>
                  <a:lnTo>
                    <a:pt x="87502" y="0"/>
                  </a:lnTo>
                  <a:close/>
                </a:path>
              </a:pathLst>
            </a:custGeom>
            <a:solidFill>
              <a:srgbClr val="AA67B2"/>
            </a:solidFill>
          </p:spPr>
          <p:txBody>
            <a:bodyPr wrap="square" lIns="0" tIns="0" rIns="0" bIns="0" rtlCol="0"/>
            <a:lstStyle/>
            <a:p>
              <a:endParaRPr/>
            </a:p>
          </p:txBody>
        </p:sp>
        <p:sp>
          <p:nvSpPr>
            <p:cNvPr id="73" name="object 73"/>
            <p:cNvSpPr/>
            <p:nvPr/>
          </p:nvSpPr>
          <p:spPr>
            <a:xfrm>
              <a:off x="2996229" y="3572593"/>
              <a:ext cx="87630" cy="87630"/>
            </a:xfrm>
            <a:custGeom>
              <a:avLst/>
              <a:gdLst/>
              <a:ahLst/>
              <a:cxnLst/>
              <a:rect l="l" t="t" r="r" b="b"/>
              <a:pathLst>
                <a:path w="87630"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74" name="object 74"/>
            <p:cNvSpPr/>
            <p:nvPr/>
          </p:nvSpPr>
          <p:spPr>
            <a:xfrm>
              <a:off x="3198964" y="3395878"/>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75" name="object 75"/>
            <p:cNvSpPr/>
            <p:nvPr/>
          </p:nvSpPr>
          <p:spPr>
            <a:xfrm>
              <a:off x="3198966" y="3395887"/>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76" name="object 76"/>
            <p:cNvSpPr/>
            <p:nvPr/>
          </p:nvSpPr>
          <p:spPr>
            <a:xfrm>
              <a:off x="3401694" y="3242525"/>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77" name="object 77"/>
            <p:cNvSpPr/>
            <p:nvPr/>
          </p:nvSpPr>
          <p:spPr>
            <a:xfrm>
              <a:off x="3401685" y="3242533"/>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78" name="object 78"/>
            <p:cNvSpPr/>
            <p:nvPr/>
          </p:nvSpPr>
          <p:spPr>
            <a:xfrm>
              <a:off x="3604425" y="3126524"/>
              <a:ext cx="87630" cy="87630"/>
            </a:xfrm>
            <a:custGeom>
              <a:avLst/>
              <a:gdLst/>
              <a:ahLst/>
              <a:cxnLst/>
              <a:rect l="l" t="t" r="r" b="b"/>
              <a:pathLst>
                <a:path w="87629" h="87630">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79" name="object 79"/>
            <p:cNvSpPr/>
            <p:nvPr/>
          </p:nvSpPr>
          <p:spPr>
            <a:xfrm>
              <a:off x="3604422" y="3126543"/>
              <a:ext cx="87630" cy="87630"/>
            </a:xfrm>
            <a:custGeom>
              <a:avLst/>
              <a:gdLst/>
              <a:ahLst/>
              <a:cxnLst/>
              <a:rect l="l" t="t" r="r" b="b"/>
              <a:pathLst>
                <a:path w="87629"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80" name="object 80"/>
            <p:cNvSpPr/>
            <p:nvPr/>
          </p:nvSpPr>
          <p:spPr>
            <a:xfrm>
              <a:off x="3807167" y="3056191"/>
              <a:ext cx="87630" cy="87630"/>
            </a:xfrm>
            <a:custGeom>
              <a:avLst/>
              <a:gdLst/>
              <a:ahLst/>
              <a:cxnLst/>
              <a:rect l="l" t="t" r="r" b="b"/>
              <a:pathLst>
                <a:path w="87629" h="87630">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81" name="object 81"/>
            <p:cNvSpPr/>
            <p:nvPr/>
          </p:nvSpPr>
          <p:spPr>
            <a:xfrm>
              <a:off x="3807159" y="3056193"/>
              <a:ext cx="87630" cy="87630"/>
            </a:xfrm>
            <a:custGeom>
              <a:avLst/>
              <a:gdLst/>
              <a:ahLst/>
              <a:cxnLst/>
              <a:rect l="l" t="t" r="r" b="b"/>
              <a:pathLst>
                <a:path w="87629"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82" name="object 82"/>
            <p:cNvSpPr/>
            <p:nvPr/>
          </p:nvSpPr>
          <p:spPr>
            <a:xfrm>
              <a:off x="2533162" y="2961938"/>
              <a:ext cx="88900" cy="0"/>
            </a:xfrm>
            <a:custGeom>
              <a:avLst/>
              <a:gdLst/>
              <a:ahLst/>
              <a:cxnLst/>
              <a:rect l="l" t="t" r="r" b="b"/>
              <a:pathLst>
                <a:path w="88900">
                  <a:moveTo>
                    <a:pt x="0" y="0"/>
                  </a:moveTo>
                  <a:lnTo>
                    <a:pt x="88498" y="0"/>
                  </a:lnTo>
                </a:path>
              </a:pathLst>
            </a:custGeom>
            <a:ln w="8749">
              <a:solidFill>
                <a:srgbClr val="000000"/>
              </a:solidFill>
              <a:prstDash val="dot"/>
            </a:ln>
          </p:spPr>
          <p:txBody>
            <a:bodyPr wrap="square" lIns="0" tIns="0" rIns="0" bIns="0" rtlCol="0"/>
            <a:lstStyle/>
            <a:p>
              <a:endParaRPr/>
            </a:p>
          </p:txBody>
        </p:sp>
        <p:sp>
          <p:nvSpPr>
            <p:cNvPr id="83" name="object 83"/>
            <p:cNvSpPr/>
            <p:nvPr/>
          </p:nvSpPr>
          <p:spPr>
            <a:xfrm>
              <a:off x="2533162" y="2793309"/>
              <a:ext cx="0" cy="1855470"/>
            </a:xfrm>
            <a:custGeom>
              <a:avLst/>
              <a:gdLst/>
              <a:ahLst/>
              <a:cxnLst/>
              <a:rect l="l" t="t" r="r" b="b"/>
              <a:pathLst>
                <a:path h="1855470">
                  <a:moveTo>
                    <a:pt x="0" y="1854996"/>
                  </a:moveTo>
                  <a:lnTo>
                    <a:pt x="0" y="0"/>
                  </a:lnTo>
                </a:path>
              </a:pathLst>
            </a:custGeom>
            <a:ln w="8749">
              <a:solidFill>
                <a:srgbClr val="000000"/>
              </a:solidFill>
            </a:ln>
          </p:spPr>
          <p:txBody>
            <a:bodyPr wrap="square" lIns="0" tIns="0" rIns="0" bIns="0" rtlCol="0"/>
            <a:lstStyle/>
            <a:p>
              <a:endParaRPr/>
            </a:p>
          </p:txBody>
        </p:sp>
        <p:sp>
          <p:nvSpPr>
            <p:cNvPr id="84" name="object 84"/>
            <p:cNvSpPr/>
            <p:nvPr/>
          </p:nvSpPr>
          <p:spPr>
            <a:xfrm>
              <a:off x="2634522" y="2793309"/>
              <a:ext cx="811530" cy="52705"/>
            </a:xfrm>
            <a:custGeom>
              <a:avLst/>
              <a:gdLst/>
              <a:ahLst/>
              <a:cxnLst/>
              <a:rect l="l" t="t" r="r" b="b"/>
              <a:pathLst>
                <a:path w="811529" h="52705">
                  <a:moveTo>
                    <a:pt x="0" y="0"/>
                  </a:moveTo>
                  <a:lnTo>
                    <a:pt x="0" y="52485"/>
                  </a:lnTo>
                </a:path>
                <a:path w="811529" h="52705">
                  <a:moveTo>
                    <a:pt x="405456" y="0"/>
                  </a:moveTo>
                  <a:lnTo>
                    <a:pt x="405456" y="52485"/>
                  </a:lnTo>
                </a:path>
                <a:path w="811529" h="52705">
                  <a:moveTo>
                    <a:pt x="810913" y="0"/>
                  </a:moveTo>
                  <a:lnTo>
                    <a:pt x="810913" y="52485"/>
                  </a:lnTo>
                </a:path>
              </a:pathLst>
            </a:custGeom>
            <a:ln w="8749">
              <a:solidFill>
                <a:srgbClr val="000000"/>
              </a:solidFill>
              <a:prstDash val="dot"/>
            </a:ln>
          </p:spPr>
          <p:txBody>
            <a:bodyPr wrap="square" lIns="0" tIns="0" rIns="0" bIns="0" rtlCol="0"/>
            <a:lstStyle/>
            <a:p>
              <a:endParaRPr/>
            </a:p>
          </p:txBody>
        </p:sp>
      </p:grpSp>
      <p:sp>
        <p:nvSpPr>
          <p:cNvPr id="85" name="object 85"/>
          <p:cNvSpPr txBox="1"/>
          <p:nvPr/>
        </p:nvSpPr>
        <p:spPr>
          <a:xfrm>
            <a:off x="238621" y="2824517"/>
            <a:ext cx="218440" cy="2152015"/>
          </a:xfrm>
          <a:prstGeom prst="rect">
            <a:avLst/>
          </a:prstGeom>
        </p:spPr>
        <p:txBody>
          <a:bodyPr vert="vert270" wrap="square" lIns="0" tIns="0" rIns="0" bIns="0" rtlCol="0">
            <a:spAutoFit/>
          </a:bodyPr>
          <a:lstStyle/>
          <a:p>
            <a:pPr marL="12700">
              <a:lnSpc>
                <a:spcPts val="1565"/>
              </a:lnSpc>
            </a:pPr>
            <a:r>
              <a:rPr sz="1500" spc="-30" dirty="0">
                <a:latin typeface="Arial"/>
                <a:cs typeface="Arial"/>
              </a:rPr>
              <a:t>Total </a:t>
            </a:r>
            <a:r>
              <a:rPr sz="1500" spc="5" dirty="0">
                <a:latin typeface="Arial"/>
                <a:cs typeface="Arial"/>
              </a:rPr>
              <a:t>Throughput</a:t>
            </a:r>
            <a:r>
              <a:rPr sz="1500" spc="-35" dirty="0">
                <a:latin typeface="Arial"/>
                <a:cs typeface="Arial"/>
              </a:rPr>
              <a:t> </a:t>
            </a:r>
            <a:r>
              <a:rPr sz="1500" spc="5" dirty="0">
                <a:latin typeface="Arial"/>
                <a:cs typeface="Arial"/>
              </a:rPr>
              <a:t>[Mop/s]</a:t>
            </a:r>
            <a:endParaRPr sz="1500">
              <a:latin typeface="Arial"/>
              <a:cs typeface="Arial"/>
            </a:endParaRPr>
          </a:p>
        </p:txBody>
      </p:sp>
      <p:sp>
        <p:nvSpPr>
          <p:cNvPr id="86" name="object 86"/>
          <p:cNvSpPr txBox="1"/>
          <p:nvPr/>
        </p:nvSpPr>
        <p:spPr>
          <a:xfrm>
            <a:off x="2358850" y="4503916"/>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0</a:t>
            </a:r>
            <a:endParaRPr sz="1500">
              <a:latin typeface="Arial"/>
              <a:cs typeface="Arial"/>
            </a:endParaRPr>
          </a:p>
        </p:txBody>
      </p:sp>
      <p:sp>
        <p:nvSpPr>
          <p:cNvPr id="87" name="object 87"/>
          <p:cNvSpPr txBox="1"/>
          <p:nvPr/>
        </p:nvSpPr>
        <p:spPr>
          <a:xfrm>
            <a:off x="2198305" y="3941794"/>
            <a:ext cx="293370"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0.5</a:t>
            </a:r>
            <a:endParaRPr sz="1500">
              <a:latin typeface="Arial"/>
              <a:cs typeface="Arial"/>
            </a:endParaRPr>
          </a:p>
        </p:txBody>
      </p:sp>
      <p:grpSp>
        <p:nvGrpSpPr>
          <p:cNvPr id="88" name="object 88"/>
          <p:cNvGrpSpPr/>
          <p:nvPr/>
        </p:nvGrpSpPr>
        <p:grpSpPr>
          <a:xfrm>
            <a:off x="2528717" y="2845074"/>
            <a:ext cx="1062355" cy="1807845"/>
            <a:chOff x="2528717" y="2845074"/>
            <a:chExt cx="1062355" cy="1807845"/>
          </a:xfrm>
        </p:grpSpPr>
        <p:sp>
          <p:nvSpPr>
            <p:cNvPr id="89" name="object 89"/>
            <p:cNvSpPr/>
            <p:nvPr/>
          </p:nvSpPr>
          <p:spPr>
            <a:xfrm>
              <a:off x="2533162" y="2849519"/>
              <a:ext cx="80645" cy="1798955"/>
            </a:xfrm>
            <a:custGeom>
              <a:avLst/>
              <a:gdLst/>
              <a:ahLst/>
              <a:cxnLst/>
              <a:rect l="l" t="t" r="r" b="b"/>
              <a:pathLst>
                <a:path w="80644" h="1798954">
                  <a:moveTo>
                    <a:pt x="0" y="1798786"/>
                  </a:moveTo>
                  <a:lnTo>
                    <a:pt x="80202" y="1798786"/>
                  </a:lnTo>
                </a:path>
                <a:path w="80644" h="1798954">
                  <a:moveTo>
                    <a:pt x="0" y="1686363"/>
                  </a:moveTo>
                  <a:lnTo>
                    <a:pt x="32077" y="1686363"/>
                  </a:lnTo>
                </a:path>
                <a:path w="80644" h="1798954">
                  <a:moveTo>
                    <a:pt x="0" y="1573938"/>
                  </a:moveTo>
                  <a:lnTo>
                    <a:pt x="32077" y="1573938"/>
                  </a:lnTo>
                </a:path>
                <a:path w="80644" h="1798954">
                  <a:moveTo>
                    <a:pt x="0" y="1461514"/>
                  </a:moveTo>
                  <a:lnTo>
                    <a:pt x="32077" y="1461514"/>
                  </a:lnTo>
                </a:path>
                <a:path w="80644" h="1798954">
                  <a:moveTo>
                    <a:pt x="0" y="1349089"/>
                  </a:moveTo>
                  <a:lnTo>
                    <a:pt x="32077" y="1349089"/>
                  </a:lnTo>
                </a:path>
                <a:path w="80644" h="1798954">
                  <a:moveTo>
                    <a:pt x="0" y="1236666"/>
                  </a:moveTo>
                  <a:lnTo>
                    <a:pt x="80202" y="1236666"/>
                  </a:lnTo>
                </a:path>
                <a:path w="80644" h="1798954">
                  <a:moveTo>
                    <a:pt x="0" y="1124241"/>
                  </a:moveTo>
                  <a:lnTo>
                    <a:pt x="32077" y="1124241"/>
                  </a:lnTo>
                </a:path>
                <a:path w="80644" h="1798954">
                  <a:moveTo>
                    <a:pt x="0" y="1011818"/>
                  </a:moveTo>
                  <a:lnTo>
                    <a:pt x="32077" y="1011818"/>
                  </a:lnTo>
                </a:path>
                <a:path w="80644" h="1798954">
                  <a:moveTo>
                    <a:pt x="0" y="899394"/>
                  </a:moveTo>
                  <a:lnTo>
                    <a:pt x="32077" y="899394"/>
                  </a:lnTo>
                </a:path>
                <a:path w="80644" h="1798954">
                  <a:moveTo>
                    <a:pt x="0" y="786969"/>
                  </a:moveTo>
                  <a:lnTo>
                    <a:pt x="32077" y="786969"/>
                  </a:lnTo>
                </a:path>
                <a:path w="80644" h="1798954">
                  <a:moveTo>
                    <a:pt x="0" y="674546"/>
                  </a:moveTo>
                  <a:lnTo>
                    <a:pt x="80202" y="674546"/>
                  </a:lnTo>
                </a:path>
                <a:path w="80644" h="1798954">
                  <a:moveTo>
                    <a:pt x="0" y="562121"/>
                  </a:moveTo>
                  <a:lnTo>
                    <a:pt x="32077" y="562121"/>
                  </a:lnTo>
                </a:path>
                <a:path w="80644" h="1798954">
                  <a:moveTo>
                    <a:pt x="0" y="449696"/>
                  </a:moveTo>
                  <a:lnTo>
                    <a:pt x="32077" y="449696"/>
                  </a:lnTo>
                </a:path>
                <a:path w="80644" h="1798954">
                  <a:moveTo>
                    <a:pt x="0" y="337276"/>
                  </a:moveTo>
                  <a:lnTo>
                    <a:pt x="32077" y="337276"/>
                  </a:lnTo>
                </a:path>
                <a:path w="80644" h="1798954">
                  <a:moveTo>
                    <a:pt x="0" y="224857"/>
                  </a:moveTo>
                  <a:lnTo>
                    <a:pt x="32077" y="224857"/>
                  </a:lnTo>
                </a:path>
                <a:path w="80644" h="1798954">
                  <a:moveTo>
                    <a:pt x="0" y="112419"/>
                  </a:moveTo>
                  <a:lnTo>
                    <a:pt x="80202" y="112419"/>
                  </a:lnTo>
                </a:path>
                <a:path w="80644" h="1798954">
                  <a:moveTo>
                    <a:pt x="0" y="0"/>
                  </a:moveTo>
                  <a:lnTo>
                    <a:pt x="32077" y="0"/>
                  </a:lnTo>
                </a:path>
              </a:pathLst>
            </a:custGeom>
            <a:ln w="8749">
              <a:solidFill>
                <a:srgbClr val="000000"/>
              </a:solidFill>
            </a:ln>
          </p:spPr>
          <p:txBody>
            <a:bodyPr wrap="square" lIns="0" tIns="0" rIns="0" bIns="0" rtlCol="0"/>
            <a:lstStyle/>
            <a:p>
              <a:endParaRPr/>
            </a:p>
          </p:txBody>
        </p:sp>
        <p:sp>
          <p:nvSpPr>
            <p:cNvPr id="90" name="object 90"/>
            <p:cNvSpPr/>
            <p:nvPr/>
          </p:nvSpPr>
          <p:spPr>
            <a:xfrm>
              <a:off x="2621660" y="2845794"/>
              <a:ext cx="969644" cy="290195"/>
            </a:xfrm>
            <a:custGeom>
              <a:avLst/>
              <a:gdLst/>
              <a:ahLst/>
              <a:cxnLst/>
              <a:rect l="l" t="t" r="r" b="b"/>
              <a:pathLst>
                <a:path w="969645" h="290194">
                  <a:moveTo>
                    <a:pt x="969280" y="0"/>
                  </a:moveTo>
                  <a:lnTo>
                    <a:pt x="0" y="0"/>
                  </a:lnTo>
                  <a:lnTo>
                    <a:pt x="0" y="289886"/>
                  </a:lnTo>
                  <a:lnTo>
                    <a:pt x="969280" y="289886"/>
                  </a:lnTo>
                  <a:lnTo>
                    <a:pt x="969280" y="0"/>
                  </a:lnTo>
                  <a:close/>
                </a:path>
              </a:pathLst>
            </a:custGeom>
            <a:solidFill>
              <a:srgbClr val="FFFFFF"/>
            </a:solidFill>
          </p:spPr>
          <p:txBody>
            <a:bodyPr wrap="square" lIns="0" tIns="0" rIns="0" bIns="0" rtlCol="0"/>
            <a:lstStyle/>
            <a:p>
              <a:endParaRPr/>
            </a:p>
          </p:txBody>
        </p:sp>
      </p:grpSp>
      <p:sp>
        <p:nvSpPr>
          <p:cNvPr id="91" name="object 91"/>
          <p:cNvSpPr txBox="1"/>
          <p:nvPr/>
        </p:nvSpPr>
        <p:spPr>
          <a:xfrm>
            <a:off x="1148825" y="4855001"/>
            <a:ext cx="859790"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 </a:t>
            </a:r>
            <a:r>
              <a:rPr sz="1500" dirty="0">
                <a:latin typeface="Arial"/>
                <a:cs typeface="Arial"/>
              </a:rPr>
              <a:t>of</a:t>
            </a:r>
            <a:r>
              <a:rPr sz="1500" spc="-70" dirty="0">
                <a:latin typeface="Arial"/>
                <a:cs typeface="Arial"/>
              </a:rPr>
              <a:t> </a:t>
            </a:r>
            <a:r>
              <a:rPr sz="1500" dirty="0">
                <a:latin typeface="Arial"/>
                <a:cs typeface="Arial"/>
              </a:rPr>
              <a:t>Node</a:t>
            </a:r>
            <a:endParaRPr sz="1500">
              <a:latin typeface="Arial"/>
              <a:cs typeface="Arial"/>
            </a:endParaRPr>
          </a:p>
        </p:txBody>
      </p:sp>
      <p:sp>
        <p:nvSpPr>
          <p:cNvPr id="92" name="object 92"/>
          <p:cNvSpPr txBox="1"/>
          <p:nvPr/>
        </p:nvSpPr>
        <p:spPr>
          <a:xfrm>
            <a:off x="821338" y="2867881"/>
            <a:ext cx="860425" cy="256540"/>
          </a:xfrm>
          <a:prstGeom prst="rect">
            <a:avLst/>
          </a:prstGeom>
        </p:spPr>
        <p:txBody>
          <a:bodyPr vert="horz" wrap="square" lIns="0" tIns="14604" rIns="0" bIns="0" rtlCol="0">
            <a:spAutoFit/>
          </a:bodyPr>
          <a:lstStyle/>
          <a:p>
            <a:pPr marL="12700">
              <a:lnSpc>
                <a:spcPct val="100000"/>
              </a:lnSpc>
              <a:spcBef>
                <a:spcPts val="114"/>
              </a:spcBef>
            </a:pPr>
            <a:r>
              <a:rPr sz="1500" spc="10" dirty="0">
                <a:solidFill>
                  <a:srgbClr val="005493"/>
                </a:solidFill>
                <a:latin typeface="Arial"/>
                <a:cs typeface="Arial"/>
              </a:rPr>
              <a:t>95%</a:t>
            </a:r>
            <a:r>
              <a:rPr sz="1500" spc="-80" dirty="0">
                <a:solidFill>
                  <a:srgbClr val="005493"/>
                </a:solidFill>
                <a:latin typeface="Arial"/>
                <a:cs typeface="Arial"/>
              </a:rPr>
              <a:t> </a:t>
            </a:r>
            <a:r>
              <a:rPr sz="1500" spc="10" dirty="0">
                <a:solidFill>
                  <a:srgbClr val="005493"/>
                </a:solidFill>
                <a:latin typeface="Arial"/>
                <a:cs typeface="Arial"/>
              </a:rPr>
              <a:t>GET</a:t>
            </a:r>
            <a:endParaRPr sz="1500">
              <a:latin typeface="Arial"/>
              <a:cs typeface="Arial"/>
            </a:endParaRPr>
          </a:p>
        </p:txBody>
      </p:sp>
      <p:sp>
        <p:nvSpPr>
          <p:cNvPr id="93" name="object 93"/>
          <p:cNvSpPr txBox="1"/>
          <p:nvPr/>
        </p:nvSpPr>
        <p:spPr>
          <a:xfrm>
            <a:off x="2676334" y="2850381"/>
            <a:ext cx="860425" cy="256540"/>
          </a:xfrm>
          <a:prstGeom prst="rect">
            <a:avLst/>
          </a:prstGeom>
        </p:spPr>
        <p:txBody>
          <a:bodyPr vert="horz" wrap="square" lIns="0" tIns="14604" rIns="0" bIns="0" rtlCol="0">
            <a:spAutoFit/>
          </a:bodyPr>
          <a:lstStyle/>
          <a:p>
            <a:pPr marL="12700">
              <a:lnSpc>
                <a:spcPct val="100000"/>
              </a:lnSpc>
              <a:spcBef>
                <a:spcPts val="114"/>
              </a:spcBef>
            </a:pPr>
            <a:r>
              <a:rPr sz="1500" spc="10" dirty="0">
                <a:solidFill>
                  <a:srgbClr val="005493"/>
                </a:solidFill>
                <a:latin typeface="Arial"/>
                <a:cs typeface="Arial"/>
              </a:rPr>
              <a:t>50%</a:t>
            </a:r>
            <a:r>
              <a:rPr sz="1500" spc="-80" dirty="0">
                <a:solidFill>
                  <a:srgbClr val="005493"/>
                </a:solidFill>
                <a:latin typeface="Arial"/>
                <a:cs typeface="Arial"/>
              </a:rPr>
              <a:t> </a:t>
            </a:r>
            <a:r>
              <a:rPr sz="1500" spc="10" dirty="0">
                <a:solidFill>
                  <a:srgbClr val="005493"/>
                </a:solidFill>
                <a:latin typeface="Arial"/>
                <a:cs typeface="Arial"/>
              </a:rPr>
              <a:t>GET</a:t>
            </a:r>
            <a:endParaRPr sz="1500">
              <a:latin typeface="Arial"/>
              <a:cs typeface="Arial"/>
            </a:endParaRPr>
          </a:p>
        </p:txBody>
      </p:sp>
      <p:sp>
        <p:nvSpPr>
          <p:cNvPr id="94" name="object 94"/>
          <p:cNvSpPr txBox="1"/>
          <p:nvPr/>
        </p:nvSpPr>
        <p:spPr>
          <a:xfrm>
            <a:off x="2568290" y="4655800"/>
            <a:ext cx="1349375" cy="455930"/>
          </a:xfrm>
          <a:prstGeom prst="rect">
            <a:avLst/>
          </a:prstGeom>
        </p:spPr>
        <p:txBody>
          <a:bodyPr vert="horz" wrap="square" lIns="0" tIns="14604" rIns="0" bIns="0" rtlCol="0">
            <a:spAutoFit/>
          </a:bodyPr>
          <a:lstStyle/>
          <a:p>
            <a:pPr marR="5080" algn="r">
              <a:lnSpc>
                <a:spcPts val="1685"/>
              </a:lnSpc>
              <a:spcBef>
                <a:spcPts val="114"/>
              </a:spcBef>
              <a:tabLst>
                <a:tab pos="405130" algn="l"/>
                <a:tab pos="810260" algn="l"/>
                <a:tab pos="1216025" algn="l"/>
              </a:tabLst>
            </a:pPr>
            <a:r>
              <a:rPr sz="1500" spc="5" dirty="0">
                <a:latin typeface="Arial"/>
                <a:cs typeface="Arial"/>
              </a:rPr>
              <a:t>2	4	6	8</a:t>
            </a:r>
            <a:endParaRPr sz="1500" dirty="0">
              <a:latin typeface="Arial"/>
              <a:cs typeface="Arial"/>
            </a:endParaRPr>
          </a:p>
          <a:p>
            <a:pPr marR="31750" algn="r">
              <a:lnSpc>
                <a:spcPts val="1685"/>
              </a:lnSpc>
            </a:pPr>
            <a:r>
              <a:rPr sz="1500" spc="5" dirty="0">
                <a:latin typeface="Arial"/>
                <a:cs typeface="Arial"/>
              </a:rPr>
              <a:t># </a:t>
            </a:r>
            <a:r>
              <a:rPr sz="1500" dirty="0">
                <a:latin typeface="Arial"/>
                <a:cs typeface="Arial"/>
              </a:rPr>
              <a:t>of</a:t>
            </a:r>
            <a:r>
              <a:rPr sz="1500" spc="-80" dirty="0">
                <a:latin typeface="Arial"/>
                <a:cs typeface="Arial"/>
              </a:rPr>
              <a:t> </a:t>
            </a:r>
            <a:r>
              <a:rPr sz="1500" dirty="0">
                <a:latin typeface="Arial"/>
                <a:cs typeface="Arial"/>
              </a:rPr>
              <a:t>Node</a:t>
            </a:r>
          </a:p>
        </p:txBody>
      </p:sp>
      <p:sp>
        <p:nvSpPr>
          <p:cNvPr id="95" name="object 95"/>
          <p:cNvSpPr/>
          <p:nvPr/>
        </p:nvSpPr>
        <p:spPr>
          <a:xfrm>
            <a:off x="632001" y="2630174"/>
            <a:ext cx="184843" cy="96249"/>
          </a:xfrm>
          <a:prstGeom prst="rect">
            <a:avLst/>
          </a:prstGeom>
          <a:blipFill>
            <a:blip r:embed="rId20" cstate="print"/>
            <a:stretch>
              <a:fillRect/>
            </a:stretch>
          </a:blipFill>
        </p:spPr>
        <p:txBody>
          <a:bodyPr wrap="square" lIns="0" tIns="0" rIns="0" bIns="0" rtlCol="0"/>
          <a:lstStyle/>
          <a:p>
            <a:endParaRPr/>
          </a:p>
        </p:txBody>
      </p:sp>
      <p:sp>
        <p:nvSpPr>
          <p:cNvPr id="96" name="object 96"/>
          <p:cNvSpPr/>
          <p:nvPr/>
        </p:nvSpPr>
        <p:spPr>
          <a:xfrm>
            <a:off x="1681999" y="2630174"/>
            <a:ext cx="184841" cy="74374"/>
          </a:xfrm>
          <a:prstGeom prst="rect">
            <a:avLst/>
          </a:prstGeom>
          <a:blipFill>
            <a:blip r:embed="rId21" cstate="print"/>
            <a:stretch>
              <a:fillRect/>
            </a:stretch>
          </a:blipFill>
        </p:spPr>
        <p:txBody>
          <a:bodyPr wrap="square" lIns="0" tIns="0" rIns="0" bIns="0" rtlCol="0"/>
          <a:lstStyle/>
          <a:p>
            <a:endParaRPr/>
          </a:p>
        </p:txBody>
      </p:sp>
      <p:grpSp>
        <p:nvGrpSpPr>
          <p:cNvPr id="97" name="object 97"/>
          <p:cNvGrpSpPr/>
          <p:nvPr/>
        </p:nvGrpSpPr>
        <p:grpSpPr>
          <a:xfrm>
            <a:off x="2731997" y="2630174"/>
            <a:ext cx="185420" cy="96520"/>
            <a:chOff x="2731997" y="2630174"/>
            <a:chExt cx="185420" cy="96520"/>
          </a:xfrm>
        </p:grpSpPr>
        <p:sp>
          <p:nvSpPr>
            <p:cNvPr id="98" name="object 98"/>
            <p:cNvSpPr/>
            <p:nvPr/>
          </p:nvSpPr>
          <p:spPr>
            <a:xfrm>
              <a:off x="2731997" y="2678299"/>
              <a:ext cx="185420" cy="0"/>
            </a:xfrm>
            <a:custGeom>
              <a:avLst/>
              <a:gdLst/>
              <a:ahLst/>
              <a:cxnLst/>
              <a:rect l="l" t="t" r="r" b="b"/>
              <a:pathLst>
                <a:path w="185419">
                  <a:moveTo>
                    <a:pt x="0" y="0"/>
                  </a:moveTo>
                  <a:lnTo>
                    <a:pt x="48705" y="0"/>
                  </a:lnTo>
                </a:path>
                <a:path w="185419">
                  <a:moveTo>
                    <a:pt x="136208" y="0"/>
                  </a:moveTo>
                  <a:lnTo>
                    <a:pt x="184834" y="0"/>
                  </a:lnTo>
                </a:path>
              </a:pathLst>
            </a:custGeom>
            <a:ln w="8749">
              <a:solidFill>
                <a:srgbClr val="000000"/>
              </a:solidFill>
            </a:ln>
          </p:spPr>
          <p:txBody>
            <a:bodyPr wrap="square" lIns="0" tIns="0" rIns="0" bIns="0" rtlCol="0"/>
            <a:lstStyle/>
            <a:p>
              <a:endParaRPr/>
            </a:p>
          </p:txBody>
        </p:sp>
        <p:sp>
          <p:nvSpPr>
            <p:cNvPr id="99" name="object 99"/>
            <p:cNvSpPr/>
            <p:nvPr/>
          </p:nvSpPr>
          <p:spPr>
            <a:xfrm>
              <a:off x="2780703" y="2634538"/>
              <a:ext cx="87630" cy="87630"/>
            </a:xfrm>
            <a:custGeom>
              <a:avLst/>
              <a:gdLst/>
              <a:ahLst/>
              <a:cxnLst/>
              <a:rect l="l" t="t" r="r" b="b"/>
              <a:pathLst>
                <a:path w="87630" h="87630">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100" name="object 100"/>
            <p:cNvSpPr/>
            <p:nvPr/>
          </p:nvSpPr>
          <p:spPr>
            <a:xfrm>
              <a:off x="2780699" y="2634549"/>
              <a:ext cx="87630" cy="87630"/>
            </a:xfrm>
            <a:custGeom>
              <a:avLst/>
              <a:gdLst/>
              <a:ahLst/>
              <a:cxnLst/>
              <a:rect l="l" t="t" r="r" b="b"/>
              <a:pathLst>
                <a:path w="87630"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grpSp>
      <p:sp>
        <p:nvSpPr>
          <p:cNvPr id="101" name="object 101"/>
          <p:cNvSpPr txBox="1"/>
          <p:nvPr/>
        </p:nvSpPr>
        <p:spPr>
          <a:xfrm>
            <a:off x="537237" y="2817551"/>
            <a:ext cx="1954530" cy="256540"/>
          </a:xfrm>
          <a:prstGeom prst="rect">
            <a:avLst/>
          </a:prstGeom>
        </p:spPr>
        <p:txBody>
          <a:bodyPr vert="horz" wrap="square" lIns="0" tIns="14604" rIns="0" bIns="0" rtlCol="0">
            <a:spAutoFit/>
          </a:bodyPr>
          <a:lstStyle/>
          <a:p>
            <a:pPr marL="12700">
              <a:lnSpc>
                <a:spcPct val="100000"/>
              </a:lnSpc>
              <a:spcBef>
                <a:spcPts val="114"/>
              </a:spcBef>
              <a:tabLst>
                <a:tab pos="1673225" algn="l"/>
              </a:tabLst>
            </a:pPr>
            <a:r>
              <a:rPr sz="1500" spc="5" dirty="0">
                <a:latin typeface="Arial"/>
                <a:cs typeface="Arial"/>
              </a:rPr>
              <a:t>3	1.5</a:t>
            </a:r>
            <a:endParaRPr sz="1500">
              <a:latin typeface="Arial"/>
              <a:cs typeface="Arial"/>
            </a:endParaRPr>
          </a:p>
        </p:txBody>
      </p:sp>
      <p:sp>
        <p:nvSpPr>
          <p:cNvPr id="102" name="object 102"/>
          <p:cNvSpPr txBox="1"/>
          <p:nvPr/>
        </p:nvSpPr>
        <p:spPr>
          <a:xfrm>
            <a:off x="537237" y="4503916"/>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0</a:t>
            </a:r>
            <a:endParaRPr sz="1500">
              <a:latin typeface="Arial"/>
              <a:cs typeface="Arial"/>
            </a:endParaRPr>
          </a:p>
        </p:txBody>
      </p:sp>
      <p:sp>
        <p:nvSpPr>
          <p:cNvPr id="103" name="object 103"/>
          <p:cNvSpPr txBox="1"/>
          <p:nvPr/>
        </p:nvSpPr>
        <p:spPr>
          <a:xfrm>
            <a:off x="537237" y="3941794"/>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1</a:t>
            </a:r>
            <a:endParaRPr sz="1500">
              <a:latin typeface="Arial"/>
              <a:cs typeface="Arial"/>
            </a:endParaRPr>
          </a:p>
        </p:txBody>
      </p:sp>
      <p:sp>
        <p:nvSpPr>
          <p:cNvPr id="104" name="object 104"/>
          <p:cNvSpPr txBox="1"/>
          <p:nvPr/>
        </p:nvSpPr>
        <p:spPr>
          <a:xfrm>
            <a:off x="537237" y="3379675"/>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2</a:t>
            </a:r>
            <a:endParaRPr sz="1500">
              <a:latin typeface="Arial"/>
              <a:cs typeface="Arial"/>
            </a:endParaRPr>
          </a:p>
        </p:txBody>
      </p:sp>
      <p:grpSp>
        <p:nvGrpSpPr>
          <p:cNvPr id="105" name="object 105"/>
          <p:cNvGrpSpPr/>
          <p:nvPr/>
        </p:nvGrpSpPr>
        <p:grpSpPr>
          <a:xfrm>
            <a:off x="707093" y="2788864"/>
            <a:ext cx="1428115" cy="1864360"/>
            <a:chOff x="707093" y="2788864"/>
            <a:chExt cx="1428115" cy="1864360"/>
          </a:xfrm>
        </p:grpSpPr>
        <p:sp>
          <p:nvSpPr>
            <p:cNvPr id="106" name="object 106"/>
            <p:cNvSpPr/>
            <p:nvPr/>
          </p:nvSpPr>
          <p:spPr>
            <a:xfrm>
              <a:off x="711538" y="2961938"/>
              <a:ext cx="1318260" cy="1686560"/>
            </a:xfrm>
            <a:custGeom>
              <a:avLst/>
              <a:gdLst/>
              <a:ahLst/>
              <a:cxnLst/>
              <a:rect l="l" t="t" r="r" b="b"/>
              <a:pathLst>
                <a:path w="1318260" h="1686560">
                  <a:moveTo>
                    <a:pt x="0" y="1686366"/>
                  </a:moveTo>
                  <a:lnTo>
                    <a:pt x="80207" y="1686366"/>
                  </a:lnTo>
                </a:path>
                <a:path w="1318260" h="1686560">
                  <a:moveTo>
                    <a:pt x="0" y="1405306"/>
                  </a:moveTo>
                  <a:lnTo>
                    <a:pt x="32082" y="1405306"/>
                  </a:lnTo>
                </a:path>
                <a:path w="1318260" h="1686560">
                  <a:moveTo>
                    <a:pt x="0" y="1124246"/>
                  </a:moveTo>
                  <a:lnTo>
                    <a:pt x="80207" y="1124246"/>
                  </a:lnTo>
                </a:path>
                <a:path w="1318260" h="1686560">
                  <a:moveTo>
                    <a:pt x="0" y="843186"/>
                  </a:moveTo>
                  <a:lnTo>
                    <a:pt x="32082" y="843186"/>
                  </a:lnTo>
                </a:path>
                <a:path w="1318260" h="1686560">
                  <a:moveTo>
                    <a:pt x="0" y="562126"/>
                  </a:moveTo>
                  <a:lnTo>
                    <a:pt x="80207" y="562126"/>
                  </a:lnTo>
                </a:path>
                <a:path w="1318260" h="1686560">
                  <a:moveTo>
                    <a:pt x="0" y="281066"/>
                  </a:moveTo>
                  <a:lnTo>
                    <a:pt x="32082" y="281066"/>
                  </a:lnTo>
                </a:path>
                <a:path w="1318260" h="1686560">
                  <a:moveTo>
                    <a:pt x="0" y="0"/>
                  </a:moveTo>
                  <a:lnTo>
                    <a:pt x="80207" y="0"/>
                  </a:lnTo>
                </a:path>
                <a:path w="1318260" h="1686560">
                  <a:moveTo>
                    <a:pt x="101365" y="1686366"/>
                  </a:moveTo>
                  <a:lnTo>
                    <a:pt x="101365" y="1606158"/>
                  </a:lnTo>
                </a:path>
                <a:path w="1318260" h="1686560">
                  <a:moveTo>
                    <a:pt x="304096" y="1686366"/>
                  </a:moveTo>
                  <a:lnTo>
                    <a:pt x="304096" y="1654283"/>
                  </a:lnTo>
                </a:path>
                <a:path w="1318260" h="1686560">
                  <a:moveTo>
                    <a:pt x="506826" y="1686366"/>
                  </a:moveTo>
                  <a:lnTo>
                    <a:pt x="506826" y="1606158"/>
                  </a:lnTo>
                </a:path>
                <a:path w="1318260" h="1686560">
                  <a:moveTo>
                    <a:pt x="709557" y="1686366"/>
                  </a:moveTo>
                  <a:lnTo>
                    <a:pt x="709557" y="1654283"/>
                  </a:lnTo>
                </a:path>
                <a:path w="1318260" h="1686560">
                  <a:moveTo>
                    <a:pt x="912288" y="1686366"/>
                  </a:moveTo>
                  <a:lnTo>
                    <a:pt x="912288" y="1606158"/>
                  </a:lnTo>
                </a:path>
                <a:path w="1318260" h="1686560">
                  <a:moveTo>
                    <a:pt x="1115018" y="1686366"/>
                  </a:moveTo>
                  <a:lnTo>
                    <a:pt x="1115018" y="1654283"/>
                  </a:lnTo>
                </a:path>
                <a:path w="1318260" h="1686560">
                  <a:moveTo>
                    <a:pt x="1317747" y="1686366"/>
                  </a:moveTo>
                  <a:lnTo>
                    <a:pt x="1317747" y="1606158"/>
                  </a:lnTo>
                </a:path>
              </a:pathLst>
            </a:custGeom>
            <a:ln w="8749">
              <a:solidFill>
                <a:srgbClr val="000000"/>
              </a:solidFill>
            </a:ln>
          </p:spPr>
          <p:txBody>
            <a:bodyPr wrap="square" lIns="0" tIns="0" rIns="0" bIns="0" rtlCol="0"/>
            <a:lstStyle/>
            <a:p>
              <a:endParaRPr/>
            </a:p>
          </p:txBody>
        </p:sp>
        <p:sp>
          <p:nvSpPr>
            <p:cNvPr id="107" name="object 107"/>
            <p:cNvSpPr/>
            <p:nvPr/>
          </p:nvSpPr>
          <p:spPr>
            <a:xfrm>
              <a:off x="711538" y="2793309"/>
              <a:ext cx="1419225" cy="1855470"/>
            </a:xfrm>
            <a:custGeom>
              <a:avLst/>
              <a:gdLst/>
              <a:ahLst/>
              <a:cxnLst/>
              <a:rect l="l" t="t" r="r" b="b"/>
              <a:pathLst>
                <a:path w="1419225" h="1855470">
                  <a:moveTo>
                    <a:pt x="1419124" y="1854996"/>
                  </a:moveTo>
                  <a:lnTo>
                    <a:pt x="1419124" y="0"/>
                  </a:lnTo>
                  <a:lnTo>
                    <a:pt x="0" y="0"/>
                  </a:lnTo>
                  <a:lnTo>
                    <a:pt x="0" y="1854996"/>
                  </a:lnTo>
                  <a:lnTo>
                    <a:pt x="1419124" y="1854996"/>
                  </a:lnTo>
                  <a:close/>
                </a:path>
              </a:pathLst>
            </a:custGeom>
            <a:ln w="8749">
              <a:solidFill>
                <a:srgbClr val="000000"/>
              </a:solidFill>
            </a:ln>
          </p:spPr>
          <p:txBody>
            <a:bodyPr wrap="square" lIns="0" tIns="0" rIns="0" bIns="0" rtlCol="0"/>
            <a:lstStyle/>
            <a:p>
              <a:endParaRPr/>
            </a:p>
          </p:txBody>
        </p:sp>
      </p:grpSp>
      <p:sp>
        <p:nvSpPr>
          <p:cNvPr id="108" name="object 108"/>
          <p:cNvSpPr txBox="1"/>
          <p:nvPr/>
        </p:nvSpPr>
        <p:spPr>
          <a:xfrm>
            <a:off x="746674" y="4655800"/>
            <a:ext cx="1349375" cy="256540"/>
          </a:xfrm>
          <a:prstGeom prst="rect">
            <a:avLst/>
          </a:prstGeom>
        </p:spPr>
        <p:txBody>
          <a:bodyPr vert="horz" wrap="square" lIns="0" tIns="14604" rIns="0" bIns="0" rtlCol="0">
            <a:spAutoFit/>
          </a:bodyPr>
          <a:lstStyle/>
          <a:p>
            <a:pPr marL="12700">
              <a:lnSpc>
                <a:spcPct val="100000"/>
              </a:lnSpc>
              <a:spcBef>
                <a:spcPts val="114"/>
              </a:spcBef>
              <a:tabLst>
                <a:tab pos="417830" algn="l"/>
                <a:tab pos="822960" algn="l"/>
                <a:tab pos="1228725" algn="l"/>
              </a:tabLst>
            </a:pPr>
            <a:r>
              <a:rPr sz="1500" spc="5" dirty="0">
                <a:latin typeface="Arial"/>
                <a:cs typeface="Arial"/>
              </a:rPr>
              <a:t>2	4	6	8</a:t>
            </a:r>
            <a:endParaRPr sz="1500">
              <a:latin typeface="Arial"/>
              <a:cs typeface="Arial"/>
            </a:endParaRPr>
          </a:p>
        </p:txBody>
      </p:sp>
      <p:grpSp>
        <p:nvGrpSpPr>
          <p:cNvPr id="109" name="object 109"/>
          <p:cNvGrpSpPr/>
          <p:nvPr/>
        </p:nvGrpSpPr>
        <p:grpSpPr>
          <a:xfrm>
            <a:off x="2528717" y="2788864"/>
            <a:ext cx="1428115" cy="1864360"/>
            <a:chOff x="2528717" y="2788864"/>
            <a:chExt cx="1428115" cy="1864360"/>
          </a:xfrm>
        </p:grpSpPr>
        <p:sp>
          <p:nvSpPr>
            <p:cNvPr id="110" name="object 110"/>
            <p:cNvSpPr/>
            <p:nvPr/>
          </p:nvSpPr>
          <p:spPr>
            <a:xfrm>
              <a:off x="2634522" y="4568097"/>
              <a:ext cx="1216660" cy="80645"/>
            </a:xfrm>
            <a:custGeom>
              <a:avLst/>
              <a:gdLst/>
              <a:ahLst/>
              <a:cxnLst/>
              <a:rect l="l" t="t" r="r" b="b"/>
              <a:pathLst>
                <a:path w="1216660" h="80645">
                  <a:moveTo>
                    <a:pt x="0" y="80207"/>
                  </a:moveTo>
                  <a:lnTo>
                    <a:pt x="0" y="0"/>
                  </a:lnTo>
                </a:path>
                <a:path w="1216660" h="80645">
                  <a:moveTo>
                    <a:pt x="202719" y="80207"/>
                  </a:moveTo>
                  <a:lnTo>
                    <a:pt x="202719" y="48124"/>
                  </a:lnTo>
                </a:path>
                <a:path w="1216660" h="80645">
                  <a:moveTo>
                    <a:pt x="405456" y="80207"/>
                  </a:moveTo>
                  <a:lnTo>
                    <a:pt x="405456" y="0"/>
                  </a:lnTo>
                </a:path>
                <a:path w="1216660" h="80645">
                  <a:moveTo>
                    <a:pt x="608193" y="80207"/>
                  </a:moveTo>
                  <a:lnTo>
                    <a:pt x="608193" y="48124"/>
                  </a:lnTo>
                </a:path>
                <a:path w="1216660" h="80645">
                  <a:moveTo>
                    <a:pt x="810913" y="80207"/>
                  </a:moveTo>
                  <a:lnTo>
                    <a:pt x="810913" y="0"/>
                  </a:lnTo>
                </a:path>
                <a:path w="1216660" h="80645">
                  <a:moveTo>
                    <a:pt x="1013650" y="80207"/>
                  </a:moveTo>
                  <a:lnTo>
                    <a:pt x="1013650" y="48124"/>
                  </a:lnTo>
                </a:path>
                <a:path w="1216660" h="80645">
                  <a:moveTo>
                    <a:pt x="1216387" y="80207"/>
                  </a:moveTo>
                  <a:lnTo>
                    <a:pt x="1216387" y="0"/>
                  </a:lnTo>
                </a:path>
              </a:pathLst>
            </a:custGeom>
            <a:ln w="8749">
              <a:solidFill>
                <a:srgbClr val="000000"/>
              </a:solidFill>
            </a:ln>
          </p:spPr>
          <p:txBody>
            <a:bodyPr wrap="square" lIns="0" tIns="0" rIns="0" bIns="0" rtlCol="0"/>
            <a:lstStyle/>
            <a:p>
              <a:endParaRPr/>
            </a:p>
          </p:txBody>
        </p:sp>
        <p:sp>
          <p:nvSpPr>
            <p:cNvPr id="111" name="object 111"/>
            <p:cNvSpPr/>
            <p:nvPr/>
          </p:nvSpPr>
          <p:spPr>
            <a:xfrm>
              <a:off x="2533162" y="2793309"/>
              <a:ext cx="1419225" cy="1855470"/>
            </a:xfrm>
            <a:custGeom>
              <a:avLst/>
              <a:gdLst/>
              <a:ahLst/>
              <a:cxnLst/>
              <a:rect l="l" t="t" r="r" b="b"/>
              <a:pathLst>
                <a:path w="1419225" h="1855470">
                  <a:moveTo>
                    <a:pt x="1419107" y="1854996"/>
                  </a:moveTo>
                  <a:lnTo>
                    <a:pt x="1419107" y="0"/>
                  </a:lnTo>
                  <a:lnTo>
                    <a:pt x="0" y="0"/>
                  </a:lnTo>
                  <a:lnTo>
                    <a:pt x="0" y="1854996"/>
                  </a:lnTo>
                  <a:lnTo>
                    <a:pt x="1419107" y="1854996"/>
                  </a:lnTo>
                  <a:close/>
                </a:path>
              </a:pathLst>
            </a:custGeom>
            <a:ln w="8749">
              <a:solidFill>
                <a:srgbClr val="000000"/>
              </a:solidFill>
            </a:ln>
          </p:spPr>
          <p:txBody>
            <a:bodyPr wrap="square" lIns="0" tIns="0" rIns="0" bIns="0" rtlCol="0"/>
            <a:lstStyle/>
            <a:p>
              <a:endParaRPr/>
            </a:p>
          </p:txBody>
        </p:sp>
      </p:grpSp>
      <p:sp>
        <p:nvSpPr>
          <p:cNvPr id="112" name="object 112"/>
          <p:cNvSpPr txBox="1"/>
          <p:nvPr/>
        </p:nvSpPr>
        <p:spPr>
          <a:xfrm>
            <a:off x="268517" y="1255267"/>
            <a:ext cx="3600450" cy="1535430"/>
          </a:xfrm>
          <a:prstGeom prst="rect">
            <a:avLst/>
          </a:prstGeom>
        </p:spPr>
        <p:txBody>
          <a:bodyPr vert="horz" wrap="square" lIns="0" tIns="12700" rIns="0" bIns="0" rtlCol="0">
            <a:spAutoFit/>
          </a:bodyPr>
          <a:lstStyle/>
          <a:p>
            <a:pPr marL="354965" indent="-342900">
              <a:lnSpc>
                <a:spcPct val="100000"/>
              </a:lnSpc>
              <a:spcBef>
                <a:spcPts val="100"/>
              </a:spcBef>
              <a:buSzPct val="79166"/>
              <a:buFont typeface="Wingdings" pitchFamily="2" charset="2"/>
              <a:buChar char="l"/>
              <a:tabLst>
                <a:tab pos="325755" algn="l"/>
              </a:tabLst>
            </a:pPr>
            <a:r>
              <a:rPr sz="2400" spc="-100" dirty="0">
                <a:latin typeface="Arial"/>
                <a:cs typeface="Arial"/>
              </a:rPr>
              <a:t>Zipfan</a:t>
            </a:r>
            <a:r>
              <a:rPr sz="2400" spc="-10" dirty="0">
                <a:latin typeface="Arial"/>
                <a:cs typeface="Arial"/>
              </a:rPr>
              <a:t> </a:t>
            </a:r>
            <a:r>
              <a:rPr sz="2400" spc="-140" dirty="0">
                <a:latin typeface="Arial"/>
                <a:cs typeface="Arial"/>
              </a:rPr>
              <a:t>0.99</a:t>
            </a:r>
            <a:endParaRPr sz="2400" dirty="0">
              <a:latin typeface="Arial"/>
              <a:cs typeface="Arial"/>
            </a:endParaRPr>
          </a:p>
          <a:p>
            <a:pPr marL="354965" indent="-342900">
              <a:lnSpc>
                <a:spcPct val="100000"/>
              </a:lnSpc>
              <a:spcBef>
                <a:spcPts val="120"/>
              </a:spcBef>
              <a:buSzPct val="79166"/>
              <a:buFont typeface="Wingdings" pitchFamily="2" charset="2"/>
              <a:buChar char="l"/>
              <a:tabLst>
                <a:tab pos="325755" algn="l"/>
              </a:tabLst>
            </a:pPr>
            <a:r>
              <a:rPr sz="2400" spc="-90" dirty="0">
                <a:latin typeface="Arial"/>
                <a:cs typeface="Arial"/>
              </a:rPr>
              <a:t>8-byte </a:t>
            </a:r>
            <a:r>
              <a:rPr sz="2400" spc="-210" dirty="0">
                <a:latin typeface="Arial"/>
                <a:cs typeface="Arial"/>
              </a:rPr>
              <a:t>key, </a:t>
            </a:r>
            <a:r>
              <a:rPr sz="2400" spc="-100" dirty="0">
                <a:latin typeface="Arial"/>
                <a:cs typeface="Arial"/>
              </a:rPr>
              <a:t>128-byte</a:t>
            </a:r>
            <a:r>
              <a:rPr sz="2400" spc="-15" dirty="0">
                <a:latin typeface="Arial"/>
                <a:cs typeface="Arial"/>
              </a:rPr>
              <a:t> </a:t>
            </a:r>
            <a:r>
              <a:rPr sz="2400" spc="-160" dirty="0">
                <a:latin typeface="Arial"/>
                <a:cs typeface="Arial"/>
              </a:rPr>
              <a:t>value</a:t>
            </a:r>
            <a:endParaRPr sz="2400" dirty="0">
              <a:latin typeface="Arial"/>
              <a:cs typeface="Arial"/>
            </a:endParaRPr>
          </a:p>
          <a:p>
            <a:pPr marL="354965" indent="-342900">
              <a:lnSpc>
                <a:spcPct val="100000"/>
              </a:lnSpc>
              <a:spcBef>
                <a:spcPts val="120"/>
              </a:spcBef>
              <a:buSzPct val="79166"/>
              <a:buFont typeface="Wingdings" pitchFamily="2" charset="2"/>
              <a:buChar char="l"/>
              <a:tabLst>
                <a:tab pos="325755" algn="l"/>
              </a:tabLst>
            </a:pPr>
            <a:r>
              <a:rPr sz="2400" spc="-180" dirty="0">
                <a:latin typeface="Arial"/>
                <a:cs typeface="Arial"/>
              </a:rPr>
              <a:t>Hash </a:t>
            </a:r>
            <a:r>
              <a:rPr sz="2400" spc="-105" dirty="0">
                <a:latin typeface="Arial"/>
                <a:cs typeface="Arial"/>
              </a:rPr>
              <a:t>table</a:t>
            </a:r>
            <a:r>
              <a:rPr sz="2400" spc="-325" dirty="0">
                <a:latin typeface="Arial"/>
                <a:cs typeface="Arial"/>
              </a:rPr>
              <a:t> </a:t>
            </a:r>
            <a:r>
              <a:rPr sz="2400" spc="-90" dirty="0">
                <a:latin typeface="Arial"/>
                <a:cs typeface="Arial"/>
              </a:rPr>
              <a:t>index</a:t>
            </a:r>
            <a:endParaRPr sz="2400" dirty="0">
              <a:latin typeface="Arial"/>
              <a:cs typeface="Arial"/>
            </a:endParaRPr>
          </a:p>
          <a:p>
            <a:pPr marL="609600">
              <a:lnSpc>
                <a:spcPct val="100000"/>
              </a:lnSpc>
              <a:spcBef>
                <a:spcPts val="1200"/>
              </a:spcBef>
              <a:tabLst>
                <a:tab pos="1659255" algn="l"/>
                <a:tab pos="2709545" algn="l"/>
              </a:tabLst>
            </a:pPr>
            <a:r>
              <a:rPr sz="1500" spc="5" dirty="0">
                <a:latin typeface="Arial"/>
                <a:cs typeface="Arial"/>
              </a:rPr>
              <a:t>Grappa	</a:t>
            </a:r>
            <a:r>
              <a:rPr sz="1500" spc="10" dirty="0">
                <a:latin typeface="Arial"/>
                <a:cs typeface="Arial"/>
              </a:rPr>
              <a:t>GAM	</a:t>
            </a:r>
            <a:r>
              <a:rPr sz="1500" spc="5" dirty="0">
                <a:latin typeface="Arial"/>
                <a:cs typeface="Arial"/>
              </a:rPr>
              <a:t>Concordia</a:t>
            </a:r>
            <a:endParaRPr sz="1500" dirty="0">
              <a:latin typeface="Arial"/>
              <a:cs typeface="Arial"/>
            </a:endParaRPr>
          </a:p>
        </p:txBody>
      </p:sp>
      <p:sp>
        <p:nvSpPr>
          <p:cNvPr id="113" name="object 113"/>
          <p:cNvSpPr txBox="1"/>
          <p:nvPr/>
        </p:nvSpPr>
        <p:spPr>
          <a:xfrm>
            <a:off x="268517" y="5153659"/>
            <a:ext cx="7595870" cy="391160"/>
          </a:xfrm>
          <a:prstGeom prst="rect">
            <a:avLst/>
          </a:prstGeom>
        </p:spPr>
        <p:txBody>
          <a:bodyPr vert="horz" wrap="square" lIns="0" tIns="12700" rIns="0" bIns="0" rtlCol="0">
            <a:spAutoFit/>
          </a:bodyPr>
          <a:lstStyle/>
          <a:p>
            <a:pPr marL="12700">
              <a:lnSpc>
                <a:spcPct val="100000"/>
              </a:lnSpc>
              <a:spcBef>
                <a:spcPts val="100"/>
              </a:spcBef>
              <a:tabLst>
                <a:tab pos="4696460" algn="l"/>
              </a:tabLst>
            </a:pPr>
            <a:r>
              <a:rPr sz="2400" spc="-20" dirty="0">
                <a:latin typeface="Arial"/>
                <a:cs typeface="Arial"/>
              </a:rPr>
              <a:t>(A) </a:t>
            </a:r>
            <a:r>
              <a:rPr sz="2400" spc="-155" dirty="0">
                <a:latin typeface="Arial"/>
                <a:cs typeface="Arial"/>
              </a:rPr>
              <a:t>Key-value</a:t>
            </a:r>
            <a:r>
              <a:rPr sz="2400" spc="25" dirty="0">
                <a:latin typeface="Arial"/>
                <a:cs typeface="Arial"/>
              </a:rPr>
              <a:t> </a:t>
            </a:r>
            <a:r>
              <a:rPr sz="2400" spc="-95" dirty="0">
                <a:latin typeface="Arial"/>
                <a:cs typeface="Arial"/>
              </a:rPr>
              <a:t>Store</a:t>
            </a:r>
            <a:r>
              <a:rPr sz="2400" spc="5" dirty="0">
                <a:latin typeface="Arial"/>
                <a:cs typeface="Arial"/>
              </a:rPr>
              <a:t> </a:t>
            </a:r>
            <a:r>
              <a:rPr sz="2400" spc="-125" dirty="0">
                <a:latin typeface="Arial"/>
                <a:cs typeface="Arial"/>
              </a:rPr>
              <a:t>(YCSB-like)	</a:t>
            </a:r>
            <a:r>
              <a:rPr sz="2400" spc="-105" dirty="0">
                <a:latin typeface="Arial"/>
                <a:cs typeface="Arial"/>
              </a:rPr>
              <a:t>(B) </a:t>
            </a:r>
            <a:r>
              <a:rPr sz="2400" spc="-130" dirty="0">
                <a:latin typeface="Arial"/>
                <a:cs typeface="Arial"/>
              </a:rPr>
              <a:t>Transaction</a:t>
            </a:r>
            <a:r>
              <a:rPr sz="2400" spc="-225" dirty="0">
                <a:latin typeface="Arial"/>
                <a:cs typeface="Arial"/>
              </a:rPr>
              <a:t> </a:t>
            </a:r>
            <a:r>
              <a:rPr sz="2400" spc="-90" dirty="0">
                <a:latin typeface="Arial"/>
                <a:cs typeface="Arial"/>
              </a:rPr>
              <a:t>(TPCC)</a:t>
            </a:r>
            <a:endParaRPr sz="2400" dirty="0">
              <a:latin typeface="Arial"/>
              <a:cs typeface="Arial"/>
            </a:endParaRPr>
          </a:p>
        </p:txBody>
      </p:sp>
      <p:grpSp>
        <p:nvGrpSpPr>
          <p:cNvPr id="122" name="object 122"/>
          <p:cNvGrpSpPr/>
          <p:nvPr/>
        </p:nvGrpSpPr>
        <p:grpSpPr>
          <a:xfrm>
            <a:off x="4853623" y="2788864"/>
            <a:ext cx="1278255" cy="1864360"/>
            <a:chOff x="4853623" y="2788864"/>
            <a:chExt cx="1278255" cy="1864360"/>
          </a:xfrm>
        </p:grpSpPr>
        <p:sp>
          <p:nvSpPr>
            <p:cNvPr id="123" name="object 123"/>
            <p:cNvSpPr/>
            <p:nvPr/>
          </p:nvSpPr>
          <p:spPr>
            <a:xfrm>
              <a:off x="4915740" y="2793309"/>
              <a:ext cx="0" cy="1855470"/>
            </a:xfrm>
            <a:custGeom>
              <a:avLst/>
              <a:gdLst/>
              <a:ahLst/>
              <a:cxnLst/>
              <a:rect l="l" t="t" r="r" b="b"/>
              <a:pathLst>
                <a:path h="1855470">
                  <a:moveTo>
                    <a:pt x="0" y="1854996"/>
                  </a:moveTo>
                  <a:lnTo>
                    <a:pt x="0" y="0"/>
                  </a:lnTo>
                </a:path>
              </a:pathLst>
            </a:custGeom>
            <a:ln w="8749">
              <a:solidFill>
                <a:srgbClr val="000000"/>
              </a:solidFill>
              <a:prstDash val="dot"/>
            </a:ln>
          </p:spPr>
          <p:txBody>
            <a:bodyPr wrap="square" lIns="0" tIns="0" rIns="0" bIns="0" rtlCol="0"/>
            <a:lstStyle/>
            <a:p>
              <a:endParaRPr/>
            </a:p>
          </p:txBody>
        </p:sp>
        <p:sp>
          <p:nvSpPr>
            <p:cNvPr id="124" name="object 124"/>
            <p:cNvSpPr/>
            <p:nvPr/>
          </p:nvSpPr>
          <p:spPr>
            <a:xfrm>
              <a:off x="4858068" y="3906307"/>
              <a:ext cx="591185" cy="0"/>
            </a:xfrm>
            <a:custGeom>
              <a:avLst/>
              <a:gdLst/>
              <a:ahLst/>
              <a:cxnLst/>
              <a:rect l="l" t="t" r="r" b="b"/>
              <a:pathLst>
                <a:path w="591185">
                  <a:moveTo>
                    <a:pt x="0" y="0"/>
                  </a:moveTo>
                  <a:lnTo>
                    <a:pt x="590624" y="0"/>
                  </a:lnTo>
                </a:path>
              </a:pathLst>
            </a:custGeom>
            <a:ln w="8749">
              <a:solidFill>
                <a:srgbClr val="000000"/>
              </a:solidFill>
              <a:prstDash val="dot"/>
            </a:ln>
          </p:spPr>
          <p:txBody>
            <a:bodyPr wrap="square" lIns="0" tIns="0" rIns="0" bIns="0" rtlCol="0"/>
            <a:lstStyle/>
            <a:p>
              <a:endParaRPr/>
            </a:p>
          </p:txBody>
        </p:sp>
        <p:sp>
          <p:nvSpPr>
            <p:cNvPr id="125" name="object 125"/>
            <p:cNvSpPr/>
            <p:nvPr/>
          </p:nvSpPr>
          <p:spPr>
            <a:xfrm>
              <a:off x="6069153" y="2793309"/>
              <a:ext cx="0" cy="1136015"/>
            </a:xfrm>
            <a:custGeom>
              <a:avLst/>
              <a:gdLst/>
              <a:ahLst/>
              <a:cxnLst/>
              <a:rect l="l" t="t" r="r" b="b"/>
              <a:pathLst>
                <a:path h="1136014">
                  <a:moveTo>
                    <a:pt x="0" y="0"/>
                  </a:moveTo>
                  <a:lnTo>
                    <a:pt x="0" y="1135804"/>
                  </a:lnTo>
                </a:path>
              </a:pathLst>
            </a:custGeom>
            <a:ln w="8749">
              <a:solidFill>
                <a:srgbClr val="000000"/>
              </a:solidFill>
              <a:prstDash val="dot"/>
            </a:ln>
          </p:spPr>
          <p:txBody>
            <a:bodyPr wrap="square" lIns="0" tIns="0" rIns="0" bIns="0" rtlCol="0"/>
            <a:lstStyle/>
            <a:p>
              <a:endParaRPr/>
            </a:p>
          </p:txBody>
        </p:sp>
        <p:sp>
          <p:nvSpPr>
            <p:cNvPr id="126" name="object 126"/>
            <p:cNvSpPr/>
            <p:nvPr/>
          </p:nvSpPr>
          <p:spPr>
            <a:xfrm>
              <a:off x="5766866" y="3906307"/>
              <a:ext cx="360045" cy="0"/>
            </a:xfrm>
            <a:custGeom>
              <a:avLst/>
              <a:gdLst/>
              <a:ahLst/>
              <a:cxnLst/>
              <a:rect l="l" t="t" r="r" b="b"/>
              <a:pathLst>
                <a:path w="360045">
                  <a:moveTo>
                    <a:pt x="0" y="0"/>
                  </a:moveTo>
                  <a:lnTo>
                    <a:pt x="359949" y="0"/>
                  </a:lnTo>
                </a:path>
              </a:pathLst>
            </a:custGeom>
            <a:ln w="8749">
              <a:solidFill>
                <a:srgbClr val="000000"/>
              </a:solidFill>
              <a:prstDash val="dot"/>
            </a:ln>
          </p:spPr>
          <p:txBody>
            <a:bodyPr wrap="square" lIns="0" tIns="0" rIns="0" bIns="0" rtlCol="0"/>
            <a:lstStyle/>
            <a:p>
              <a:endParaRPr/>
            </a:p>
          </p:txBody>
        </p:sp>
        <p:sp>
          <p:nvSpPr>
            <p:cNvPr id="127" name="object 127"/>
            <p:cNvSpPr/>
            <p:nvPr/>
          </p:nvSpPr>
          <p:spPr>
            <a:xfrm>
              <a:off x="4858068" y="3164308"/>
              <a:ext cx="1269365" cy="0"/>
            </a:xfrm>
            <a:custGeom>
              <a:avLst/>
              <a:gdLst/>
              <a:ahLst/>
              <a:cxnLst/>
              <a:rect l="l" t="t" r="r" b="b"/>
              <a:pathLst>
                <a:path w="1269364">
                  <a:moveTo>
                    <a:pt x="0" y="0"/>
                  </a:moveTo>
                  <a:lnTo>
                    <a:pt x="1268747" y="0"/>
                  </a:lnTo>
                </a:path>
              </a:pathLst>
            </a:custGeom>
            <a:ln w="8749">
              <a:solidFill>
                <a:srgbClr val="000000"/>
              </a:solidFill>
              <a:prstDash val="dot"/>
            </a:ln>
          </p:spPr>
          <p:txBody>
            <a:bodyPr wrap="square" lIns="0" tIns="0" rIns="0" bIns="0" rtlCol="0"/>
            <a:lstStyle/>
            <a:p>
              <a:endParaRPr/>
            </a:p>
          </p:txBody>
        </p:sp>
        <p:sp>
          <p:nvSpPr>
            <p:cNvPr id="128" name="object 128"/>
            <p:cNvSpPr/>
            <p:nvPr/>
          </p:nvSpPr>
          <p:spPr>
            <a:xfrm>
              <a:off x="6069153" y="4016616"/>
              <a:ext cx="0" cy="631825"/>
            </a:xfrm>
            <a:custGeom>
              <a:avLst/>
              <a:gdLst/>
              <a:ahLst/>
              <a:cxnLst/>
              <a:rect l="l" t="t" r="r" b="b"/>
              <a:pathLst>
                <a:path h="631825">
                  <a:moveTo>
                    <a:pt x="0" y="0"/>
                  </a:moveTo>
                  <a:lnTo>
                    <a:pt x="0" y="631689"/>
                  </a:lnTo>
                </a:path>
              </a:pathLst>
            </a:custGeom>
            <a:ln w="8749">
              <a:solidFill>
                <a:srgbClr val="000000"/>
              </a:solidFill>
              <a:prstDash val="dot"/>
            </a:ln>
          </p:spPr>
          <p:txBody>
            <a:bodyPr wrap="square" lIns="0" tIns="0" rIns="0" bIns="0" rtlCol="0"/>
            <a:lstStyle/>
            <a:p>
              <a:endParaRPr/>
            </a:p>
          </p:txBody>
        </p:sp>
        <p:sp>
          <p:nvSpPr>
            <p:cNvPr id="129" name="object 129"/>
            <p:cNvSpPr/>
            <p:nvPr/>
          </p:nvSpPr>
          <p:spPr>
            <a:xfrm>
              <a:off x="5536184" y="3906307"/>
              <a:ext cx="143510" cy="0"/>
            </a:xfrm>
            <a:custGeom>
              <a:avLst/>
              <a:gdLst/>
              <a:ahLst/>
              <a:cxnLst/>
              <a:rect l="l" t="t" r="r" b="b"/>
              <a:pathLst>
                <a:path w="143510">
                  <a:moveTo>
                    <a:pt x="0" y="0"/>
                  </a:moveTo>
                  <a:lnTo>
                    <a:pt x="27851" y="0"/>
                  </a:lnTo>
                </a:path>
                <a:path w="143510">
                  <a:moveTo>
                    <a:pt x="115341" y="0"/>
                  </a:moveTo>
                  <a:lnTo>
                    <a:pt x="143192" y="0"/>
                  </a:lnTo>
                </a:path>
              </a:pathLst>
            </a:custGeom>
            <a:ln w="8749">
              <a:solidFill>
                <a:srgbClr val="000000"/>
              </a:solidFill>
              <a:prstDash val="dot"/>
            </a:ln>
          </p:spPr>
          <p:txBody>
            <a:bodyPr wrap="square" lIns="0" tIns="0" rIns="0" bIns="0" rtlCol="0"/>
            <a:lstStyle/>
            <a:p>
              <a:endParaRPr/>
            </a:p>
          </p:txBody>
        </p:sp>
        <p:sp>
          <p:nvSpPr>
            <p:cNvPr id="130" name="object 130"/>
            <p:cNvSpPr/>
            <p:nvPr/>
          </p:nvSpPr>
          <p:spPr>
            <a:xfrm>
              <a:off x="4915740" y="3059816"/>
              <a:ext cx="1153795" cy="1254760"/>
            </a:xfrm>
            <a:custGeom>
              <a:avLst/>
              <a:gdLst/>
              <a:ahLst/>
              <a:cxnLst/>
              <a:rect l="l" t="t" r="r" b="b"/>
              <a:pathLst>
                <a:path w="1153795" h="1254760">
                  <a:moveTo>
                    <a:pt x="0" y="0"/>
                  </a:moveTo>
                  <a:lnTo>
                    <a:pt x="115340" y="844333"/>
                  </a:lnTo>
                  <a:lnTo>
                    <a:pt x="230681" y="938003"/>
                  </a:lnTo>
                  <a:lnTo>
                    <a:pt x="346021" y="1017225"/>
                  </a:lnTo>
                  <a:lnTo>
                    <a:pt x="461362" y="1059888"/>
                  </a:lnTo>
                  <a:lnTo>
                    <a:pt x="576702" y="1103490"/>
                  </a:lnTo>
                  <a:lnTo>
                    <a:pt x="692043" y="1144487"/>
                  </a:lnTo>
                  <a:lnTo>
                    <a:pt x="807383" y="1180005"/>
                  </a:lnTo>
                  <a:lnTo>
                    <a:pt x="922724" y="1221116"/>
                  </a:lnTo>
                  <a:lnTo>
                    <a:pt x="1038071" y="1238664"/>
                  </a:lnTo>
                  <a:lnTo>
                    <a:pt x="1153413" y="1254378"/>
                  </a:lnTo>
                </a:path>
              </a:pathLst>
            </a:custGeom>
            <a:ln w="8749">
              <a:solidFill>
                <a:srgbClr val="000000"/>
              </a:solidFill>
            </a:ln>
          </p:spPr>
          <p:txBody>
            <a:bodyPr wrap="square" lIns="0" tIns="0" rIns="0" bIns="0" rtlCol="0"/>
            <a:lstStyle/>
            <a:p>
              <a:endParaRPr/>
            </a:p>
          </p:txBody>
        </p:sp>
        <p:sp>
          <p:nvSpPr>
            <p:cNvPr id="131" name="object 131"/>
            <p:cNvSpPr/>
            <p:nvPr/>
          </p:nvSpPr>
          <p:spPr>
            <a:xfrm>
              <a:off x="4873475" y="3011691"/>
              <a:ext cx="84526" cy="74374"/>
            </a:xfrm>
            <a:prstGeom prst="rect">
              <a:avLst/>
            </a:prstGeom>
            <a:blipFill>
              <a:blip r:embed="rId9" cstate="print"/>
              <a:stretch>
                <a:fillRect/>
              </a:stretch>
            </a:blipFill>
          </p:spPr>
          <p:txBody>
            <a:bodyPr wrap="square" lIns="0" tIns="0" rIns="0" bIns="0" rtlCol="0"/>
            <a:lstStyle/>
            <a:p>
              <a:endParaRPr/>
            </a:p>
          </p:txBody>
        </p:sp>
        <p:sp>
          <p:nvSpPr>
            <p:cNvPr id="132" name="object 132"/>
            <p:cNvSpPr/>
            <p:nvPr/>
          </p:nvSpPr>
          <p:spPr>
            <a:xfrm>
              <a:off x="4988816" y="3856024"/>
              <a:ext cx="84526" cy="74374"/>
            </a:xfrm>
            <a:prstGeom prst="rect">
              <a:avLst/>
            </a:prstGeom>
            <a:blipFill>
              <a:blip r:embed="rId19" cstate="print"/>
              <a:stretch>
                <a:fillRect/>
              </a:stretch>
            </a:blipFill>
          </p:spPr>
          <p:txBody>
            <a:bodyPr wrap="square" lIns="0" tIns="0" rIns="0" bIns="0" rtlCol="0"/>
            <a:lstStyle/>
            <a:p>
              <a:endParaRPr/>
            </a:p>
          </p:txBody>
        </p:sp>
        <p:sp>
          <p:nvSpPr>
            <p:cNvPr id="133" name="object 133"/>
            <p:cNvSpPr/>
            <p:nvPr/>
          </p:nvSpPr>
          <p:spPr>
            <a:xfrm>
              <a:off x="5104156" y="3949694"/>
              <a:ext cx="84526" cy="74374"/>
            </a:xfrm>
            <a:prstGeom prst="rect">
              <a:avLst/>
            </a:prstGeom>
            <a:blipFill>
              <a:blip r:embed="rId11" cstate="print"/>
              <a:stretch>
                <a:fillRect/>
              </a:stretch>
            </a:blipFill>
          </p:spPr>
          <p:txBody>
            <a:bodyPr wrap="square" lIns="0" tIns="0" rIns="0" bIns="0" rtlCol="0"/>
            <a:lstStyle/>
            <a:p>
              <a:endParaRPr/>
            </a:p>
          </p:txBody>
        </p:sp>
        <p:sp>
          <p:nvSpPr>
            <p:cNvPr id="134" name="object 134"/>
            <p:cNvSpPr/>
            <p:nvPr/>
          </p:nvSpPr>
          <p:spPr>
            <a:xfrm>
              <a:off x="5219497" y="4028916"/>
              <a:ext cx="84528" cy="74374"/>
            </a:xfrm>
            <a:prstGeom prst="rect">
              <a:avLst/>
            </a:prstGeom>
            <a:blipFill>
              <a:blip r:embed="rId9" cstate="print"/>
              <a:stretch>
                <a:fillRect/>
              </a:stretch>
            </a:blipFill>
          </p:spPr>
          <p:txBody>
            <a:bodyPr wrap="square" lIns="0" tIns="0" rIns="0" bIns="0" rtlCol="0"/>
            <a:lstStyle/>
            <a:p>
              <a:endParaRPr/>
            </a:p>
          </p:txBody>
        </p:sp>
        <p:sp>
          <p:nvSpPr>
            <p:cNvPr id="135" name="object 135"/>
            <p:cNvSpPr/>
            <p:nvPr/>
          </p:nvSpPr>
          <p:spPr>
            <a:xfrm>
              <a:off x="5334837" y="4071580"/>
              <a:ext cx="84528" cy="74374"/>
            </a:xfrm>
            <a:prstGeom prst="rect">
              <a:avLst/>
            </a:prstGeom>
            <a:blipFill>
              <a:blip r:embed="rId9" cstate="print"/>
              <a:stretch>
                <a:fillRect/>
              </a:stretch>
            </a:blipFill>
          </p:spPr>
          <p:txBody>
            <a:bodyPr wrap="square" lIns="0" tIns="0" rIns="0" bIns="0" rtlCol="0"/>
            <a:lstStyle/>
            <a:p>
              <a:endParaRPr/>
            </a:p>
          </p:txBody>
        </p:sp>
        <p:sp>
          <p:nvSpPr>
            <p:cNvPr id="136" name="object 136"/>
            <p:cNvSpPr/>
            <p:nvPr/>
          </p:nvSpPr>
          <p:spPr>
            <a:xfrm>
              <a:off x="5450178" y="4115181"/>
              <a:ext cx="84528" cy="74374"/>
            </a:xfrm>
            <a:prstGeom prst="rect">
              <a:avLst/>
            </a:prstGeom>
            <a:blipFill>
              <a:blip r:embed="rId9" cstate="print"/>
              <a:stretch>
                <a:fillRect/>
              </a:stretch>
            </a:blipFill>
          </p:spPr>
          <p:txBody>
            <a:bodyPr wrap="square" lIns="0" tIns="0" rIns="0" bIns="0" rtlCol="0"/>
            <a:lstStyle/>
            <a:p>
              <a:endParaRPr/>
            </a:p>
          </p:txBody>
        </p:sp>
        <p:sp>
          <p:nvSpPr>
            <p:cNvPr id="137" name="object 137"/>
            <p:cNvSpPr/>
            <p:nvPr/>
          </p:nvSpPr>
          <p:spPr>
            <a:xfrm>
              <a:off x="5565518" y="4156178"/>
              <a:ext cx="84528" cy="74373"/>
            </a:xfrm>
            <a:prstGeom prst="rect">
              <a:avLst/>
            </a:prstGeom>
            <a:blipFill>
              <a:blip r:embed="rId19" cstate="print"/>
              <a:stretch>
                <a:fillRect/>
              </a:stretch>
            </a:blipFill>
          </p:spPr>
          <p:txBody>
            <a:bodyPr wrap="square" lIns="0" tIns="0" rIns="0" bIns="0" rtlCol="0"/>
            <a:lstStyle/>
            <a:p>
              <a:endParaRPr/>
            </a:p>
          </p:txBody>
        </p:sp>
        <p:sp>
          <p:nvSpPr>
            <p:cNvPr id="138" name="object 138"/>
            <p:cNvSpPr/>
            <p:nvPr/>
          </p:nvSpPr>
          <p:spPr>
            <a:xfrm>
              <a:off x="5680861" y="4191696"/>
              <a:ext cx="84526" cy="74374"/>
            </a:xfrm>
            <a:prstGeom prst="rect">
              <a:avLst/>
            </a:prstGeom>
            <a:blipFill>
              <a:blip r:embed="rId9" cstate="print"/>
              <a:stretch>
                <a:fillRect/>
              </a:stretch>
            </a:blipFill>
          </p:spPr>
          <p:txBody>
            <a:bodyPr wrap="square" lIns="0" tIns="0" rIns="0" bIns="0" rtlCol="0"/>
            <a:lstStyle/>
            <a:p>
              <a:endParaRPr/>
            </a:p>
          </p:txBody>
        </p:sp>
        <p:sp>
          <p:nvSpPr>
            <p:cNvPr id="139" name="object 139"/>
            <p:cNvSpPr/>
            <p:nvPr/>
          </p:nvSpPr>
          <p:spPr>
            <a:xfrm>
              <a:off x="5796201" y="4232807"/>
              <a:ext cx="84526" cy="74374"/>
            </a:xfrm>
            <a:prstGeom prst="rect">
              <a:avLst/>
            </a:prstGeom>
            <a:blipFill>
              <a:blip r:embed="rId8" cstate="print"/>
              <a:stretch>
                <a:fillRect/>
              </a:stretch>
            </a:blipFill>
          </p:spPr>
          <p:txBody>
            <a:bodyPr wrap="square" lIns="0" tIns="0" rIns="0" bIns="0" rtlCol="0"/>
            <a:lstStyle/>
            <a:p>
              <a:endParaRPr/>
            </a:p>
          </p:txBody>
        </p:sp>
        <p:sp>
          <p:nvSpPr>
            <p:cNvPr id="140" name="object 140"/>
            <p:cNvSpPr/>
            <p:nvPr/>
          </p:nvSpPr>
          <p:spPr>
            <a:xfrm>
              <a:off x="5911542" y="4250356"/>
              <a:ext cx="84531" cy="74374"/>
            </a:xfrm>
            <a:prstGeom prst="rect">
              <a:avLst/>
            </a:prstGeom>
            <a:blipFill>
              <a:blip r:embed="rId9" cstate="print"/>
              <a:stretch>
                <a:fillRect/>
              </a:stretch>
            </a:blipFill>
          </p:spPr>
          <p:txBody>
            <a:bodyPr wrap="square" lIns="0" tIns="0" rIns="0" bIns="0" rtlCol="0"/>
            <a:lstStyle/>
            <a:p>
              <a:endParaRPr/>
            </a:p>
          </p:txBody>
        </p:sp>
        <p:sp>
          <p:nvSpPr>
            <p:cNvPr id="141" name="object 141"/>
            <p:cNvSpPr/>
            <p:nvPr/>
          </p:nvSpPr>
          <p:spPr>
            <a:xfrm>
              <a:off x="6026891" y="4266069"/>
              <a:ext cx="84524" cy="74374"/>
            </a:xfrm>
            <a:prstGeom prst="rect">
              <a:avLst/>
            </a:prstGeom>
            <a:blipFill>
              <a:blip r:embed="rId22" cstate="print"/>
              <a:stretch>
                <a:fillRect/>
              </a:stretch>
            </a:blipFill>
          </p:spPr>
          <p:txBody>
            <a:bodyPr wrap="square" lIns="0" tIns="0" rIns="0" bIns="0" rtlCol="0"/>
            <a:lstStyle/>
            <a:p>
              <a:endParaRPr/>
            </a:p>
          </p:txBody>
        </p:sp>
        <p:sp>
          <p:nvSpPr>
            <p:cNvPr id="142" name="object 142"/>
            <p:cNvSpPr/>
            <p:nvPr/>
          </p:nvSpPr>
          <p:spPr>
            <a:xfrm>
              <a:off x="4915740" y="3038343"/>
              <a:ext cx="1153795" cy="939800"/>
            </a:xfrm>
            <a:custGeom>
              <a:avLst/>
              <a:gdLst/>
              <a:ahLst/>
              <a:cxnLst/>
              <a:rect l="l" t="t" r="r" b="b"/>
              <a:pathLst>
                <a:path w="1153795" h="939800">
                  <a:moveTo>
                    <a:pt x="0" y="0"/>
                  </a:moveTo>
                  <a:lnTo>
                    <a:pt x="115340" y="448436"/>
                  </a:lnTo>
                  <a:lnTo>
                    <a:pt x="230681" y="599795"/>
                  </a:lnTo>
                  <a:lnTo>
                    <a:pt x="346021" y="664274"/>
                  </a:lnTo>
                  <a:lnTo>
                    <a:pt x="461362" y="785839"/>
                  </a:lnTo>
                  <a:lnTo>
                    <a:pt x="576702" y="857423"/>
                  </a:lnTo>
                  <a:lnTo>
                    <a:pt x="692043" y="860623"/>
                  </a:lnTo>
                  <a:lnTo>
                    <a:pt x="807383" y="894216"/>
                  </a:lnTo>
                  <a:lnTo>
                    <a:pt x="922724" y="933577"/>
                  </a:lnTo>
                  <a:lnTo>
                    <a:pt x="1038071" y="939464"/>
                  </a:lnTo>
                  <a:lnTo>
                    <a:pt x="1153413" y="934529"/>
                  </a:lnTo>
                </a:path>
              </a:pathLst>
            </a:custGeom>
            <a:ln w="8749">
              <a:solidFill>
                <a:srgbClr val="000000"/>
              </a:solidFill>
            </a:ln>
          </p:spPr>
          <p:txBody>
            <a:bodyPr wrap="square" lIns="0" tIns="0" rIns="0" bIns="0" rtlCol="0"/>
            <a:lstStyle/>
            <a:p>
              <a:endParaRPr/>
            </a:p>
          </p:txBody>
        </p:sp>
        <p:sp>
          <p:nvSpPr>
            <p:cNvPr id="143" name="object 143"/>
            <p:cNvSpPr/>
            <p:nvPr/>
          </p:nvSpPr>
          <p:spPr>
            <a:xfrm>
              <a:off x="4871986" y="2994596"/>
              <a:ext cx="87630" cy="87630"/>
            </a:xfrm>
            <a:custGeom>
              <a:avLst/>
              <a:gdLst/>
              <a:ahLst/>
              <a:cxnLst/>
              <a:rect l="l" t="t" r="r" b="b"/>
              <a:pathLst>
                <a:path w="87629" h="87630">
                  <a:moveTo>
                    <a:pt x="87503" y="0"/>
                  </a:moveTo>
                  <a:lnTo>
                    <a:pt x="0" y="0"/>
                  </a:lnTo>
                  <a:lnTo>
                    <a:pt x="0" y="87502"/>
                  </a:lnTo>
                  <a:lnTo>
                    <a:pt x="87503" y="87502"/>
                  </a:lnTo>
                  <a:lnTo>
                    <a:pt x="87503" y="0"/>
                  </a:lnTo>
                  <a:close/>
                </a:path>
              </a:pathLst>
            </a:custGeom>
            <a:solidFill>
              <a:srgbClr val="AA67B2"/>
            </a:solidFill>
          </p:spPr>
          <p:txBody>
            <a:bodyPr wrap="square" lIns="0" tIns="0" rIns="0" bIns="0" rtlCol="0"/>
            <a:lstStyle/>
            <a:p>
              <a:endParaRPr/>
            </a:p>
          </p:txBody>
        </p:sp>
        <p:sp>
          <p:nvSpPr>
            <p:cNvPr id="144" name="object 144"/>
            <p:cNvSpPr/>
            <p:nvPr/>
          </p:nvSpPr>
          <p:spPr>
            <a:xfrm>
              <a:off x="4871990" y="2994593"/>
              <a:ext cx="87630" cy="87630"/>
            </a:xfrm>
            <a:custGeom>
              <a:avLst/>
              <a:gdLst/>
              <a:ahLst/>
              <a:cxnLst/>
              <a:rect l="l" t="t" r="r" b="b"/>
              <a:pathLst>
                <a:path w="87629"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45" name="object 145"/>
            <p:cNvSpPr/>
            <p:nvPr/>
          </p:nvSpPr>
          <p:spPr>
            <a:xfrm>
              <a:off x="4987328" y="3443020"/>
              <a:ext cx="87630" cy="87630"/>
            </a:xfrm>
            <a:custGeom>
              <a:avLst/>
              <a:gdLst/>
              <a:ahLst/>
              <a:cxnLst/>
              <a:rect l="l" t="t" r="r" b="b"/>
              <a:pathLst>
                <a:path w="87629" h="87629">
                  <a:moveTo>
                    <a:pt x="87503" y="0"/>
                  </a:moveTo>
                  <a:lnTo>
                    <a:pt x="0" y="0"/>
                  </a:lnTo>
                  <a:lnTo>
                    <a:pt x="0" y="87503"/>
                  </a:lnTo>
                  <a:lnTo>
                    <a:pt x="87503" y="87503"/>
                  </a:lnTo>
                  <a:lnTo>
                    <a:pt x="87503" y="0"/>
                  </a:lnTo>
                  <a:close/>
                </a:path>
              </a:pathLst>
            </a:custGeom>
            <a:solidFill>
              <a:srgbClr val="AA67B2"/>
            </a:solidFill>
          </p:spPr>
          <p:txBody>
            <a:bodyPr wrap="square" lIns="0" tIns="0" rIns="0" bIns="0" rtlCol="0"/>
            <a:lstStyle/>
            <a:p>
              <a:endParaRPr/>
            </a:p>
          </p:txBody>
        </p:sp>
        <p:sp>
          <p:nvSpPr>
            <p:cNvPr id="146" name="object 146"/>
            <p:cNvSpPr/>
            <p:nvPr/>
          </p:nvSpPr>
          <p:spPr>
            <a:xfrm>
              <a:off x="4987330" y="3443030"/>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47" name="object 147"/>
            <p:cNvSpPr/>
            <p:nvPr/>
          </p:nvSpPr>
          <p:spPr>
            <a:xfrm>
              <a:off x="5102669" y="3594379"/>
              <a:ext cx="87630" cy="87630"/>
            </a:xfrm>
            <a:custGeom>
              <a:avLst/>
              <a:gdLst/>
              <a:ahLst/>
              <a:cxnLst/>
              <a:rect l="l" t="t" r="r" b="b"/>
              <a:pathLst>
                <a:path w="87629" h="87629">
                  <a:moveTo>
                    <a:pt x="87502" y="0"/>
                  </a:moveTo>
                  <a:lnTo>
                    <a:pt x="0" y="0"/>
                  </a:lnTo>
                  <a:lnTo>
                    <a:pt x="0" y="87503"/>
                  </a:lnTo>
                  <a:lnTo>
                    <a:pt x="87502" y="87503"/>
                  </a:lnTo>
                  <a:lnTo>
                    <a:pt x="87502" y="0"/>
                  </a:lnTo>
                  <a:close/>
                </a:path>
              </a:pathLst>
            </a:custGeom>
            <a:solidFill>
              <a:srgbClr val="AA67B2"/>
            </a:solidFill>
          </p:spPr>
          <p:txBody>
            <a:bodyPr wrap="square" lIns="0" tIns="0" rIns="0" bIns="0" rtlCol="0"/>
            <a:lstStyle/>
            <a:p>
              <a:endParaRPr/>
            </a:p>
          </p:txBody>
        </p:sp>
        <p:sp>
          <p:nvSpPr>
            <p:cNvPr id="148" name="object 148"/>
            <p:cNvSpPr/>
            <p:nvPr/>
          </p:nvSpPr>
          <p:spPr>
            <a:xfrm>
              <a:off x="5102671" y="3594389"/>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49" name="object 149"/>
            <p:cNvSpPr/>
            <p:nvPr/>
          </p:nvSpPr>
          <p:spPr>
            <a:xfrm>
              <a:off x="5218011" y="3658857"/>
              <a:ext cx="87630" cy="87630"/>
            </a:xfrm>
            <a:custGeom>
              <a:avLst/>
              <a:gdLst/>
              <a:ahLst/>
              <a:cxnLst/>
              <a:rect l="l" t="t" r="r" b="b"/>
              <a:pathLst>
                <a:path w="87629" h="87629">
                  <a:moveTo>
                    <a:pt x="87502" y="0"/>
                  </a:moveTo>
                  <a:lnTo>
                    <a:pt x="0" y="0"/>
                  </a:lnTo>
                  <a:lnTo>
                    <a:pt x="0" y="87503"/>
                  </a:lnTo>
                  <a:lnTo>
                    <a:pt x="87502" y="87503"/>
                  </a:lnTo>
                  <a:lnTo>
                    <a:pt x="87502" y="0"/>
                  </a:lnTo>
                  <a:close/>
                </a:path>
              </a:pathLst>
            </a:custGeom>
            <a:solidFill>
              <a:srgbClr val="AA67B2"/>
            </a:solidFill>
          </p:spPr>
          <p:txBody>
            <a:bodyPr wrap="square" lIns="0" tIns="0" rIns="0" bIns="0" rtlCol="0"/>
            <a:lstStyle/>
            <a:p>
              <a:endParaRPr/>
            </a:p>
          </p:txBody>
        </p:sp>
        <p:sp>
          <p:nvSpPr>
            <p:cNvPr id="150" name="object 150"/>
            <p:cNvSpPr/>
            <p:nvPr/>
          </p:nvSpPr>
          <p:spPr>
            <a:xfrm>
              <a:off x="5218011" y="3658868"/>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51" name="object 151"/>
            <p:cNvSpPr/>
            <p:nvPr/>
          </p:nvSpPr>
          <p:spPr>
            <a:xfrm>
              <a:off x="5333352" y="3780421"/>
              <a:ext cx="87630" cy="87630"/>
            </a:xfrm>
            <a:custGeom>
              <a:avLst/>
              <a:gdLst/>
              <a:ahLst/>
              <a:cxnLst/>
              <a:rect l="l" t="t" r="r" b="b"/>
              <a:pathLst>
                <a:path w="87629" h="87629">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152" name="object 152"/>
            <p:cNvSpPr/>
            <p:nvPr/>
          </p:nvSpPr>
          <p:spPr>
            <a:xfrm>
              <a:off x="5333352" y="3780433"/>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53" name="object 153"/>
            <p:cNvSpPr/>
            <p:nvPr/>
          </p:nvSpPr>
          <p:spPr>
            <a:xfrm>
              <a:off x="5448693" y="3852011"/>
              <a:ext cx="87630" cy="87630"/>
            </a:xfrm>
            <a:custGeom>
              <a:avLst/>
              <a:gdLst/>
              <a:ahLst/>
              <a:cxnLst/>
              <a:rect l="l" t="t" r="r" b="b"/>
              <a:pathLst>
                <a:path w="87629" h="87629">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154" name="object 154"/>
            <p:cNvSpPr/>
            <p:nvPr/>
          </p:nvSpPr>
          <p:spPr>
            <a:xfrm>
              <a:off x="5448692" y="3852016"/>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55" name="object 155"/>
            <p:cNvSpPr/>
            <p:nvPr/>
          </p:nvSpPr>
          <p:spPr>
            <a:xfrm>
              <a:off x="5564035" y="3855212"/>
              <a:ext cx="87630" cy="87630"/>
            </a:xfrm>
            <a:custGeom>
              <a:avLst/>
              <a:gdLst/>
              <a:ahLst/>
              <a:cxnLst/>
              <a:rect l="l" t="t" r="r" b="b"/>
              <a:pathLst>
                <a:path w="87629" h="87629">
                  <a:moveTo>
                    <a:pt x="87490" y="0"/>
                  </a:moveTo>
                  <a:lnTo>
                    <a:pt x="0" y="0"/>
                  </a:lnTo>
                  <a:lnTo>
                    <a:pt x="0" y="87502"/>
                  </a:lnTo>
                  <a:lnTo>
                    <a:pt x="87490" y="87502"/>
                  </a:lnTo>
                  <a:lnTo>
                    <a:pt x="87490" y="0"/>
                  </a:lnTo>
                  <a:close/>
                </a:path>
              </a:pathLst>
            </a:custGeom>
            <a:solidFill>
              <a:srgbClr val="AA67B2"/>
            </a:solidFill>
          </p:spPr>
          <p:txBody>
            <a:bodyPr wrap="square" lIns="0" tIns="0" rIns="0" bIns="0" rtlCol="0"/>
            <a:lstStyle/>
            <a:p>
              <a:endParaRPr/>
            </a:p>
          </p:txBody>
        </p:sp>
        <p:sp>
          <p:nvSpPr>
            <p:cNvPr id="156" name="object 156"/>
            <p:cNvSpPr/>
            <p:nvPr/>
          </p:nvSpPr>
          <p:spPr>
            <a:xfrm>
              <a:off x="5564033" y="3855217"/>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57" name="object 157"/>
            <p:cNvSpPr/>
            <p:nvPr/>
          </p:nvSpPr>
          <p:spPr>
            <a:xfrm>
              <a:off x="5679376" y="3888803"/>
              <a:ext cx="87630" cy="87630"/>
            </a:xfrm>
            <a:custGeom>
              <a:avLst/>
              <a:gdLst/>
              <a:ahLst/>
              <a:cxnLst/>
              <a:rect l="l" t="t" r="r" b="b"/>
              <a:pathLst>
                <a:path w="87629" h="87629">
                  <a:moveTo>
                    <a:pt x="87490" y="0"/>
                  </a:moveTo>
                  <a:lnTo>
                    <a:pt x="0" y="0"/>
                  </a:lnTo>
                  <a:lnTo>
                    <a:pt x="0" y="87502"/>
                  </a:lnTo>
                  <a:lnTo>
                    <a:pt x="87490" y="87502"/>
                  </a:lnTo>
                  <a:lnTo>
                    <a:pt x="87490" y="0"/>
                  </a:lnTo>
                  <a:close/>
                </a:path>
              </a:pathLst>
            </a:custGeom>
            <a:solidFill>
              <a:srgbClr val="AA67B2"/>
            </a:solidFill>
          </p:spPr>
          <p:txBody>
            <a:bodyPr wrap="square" lIns="0" tIns="0" rIns="0" bIns="0" rtlCol="0"/>
            <a:lstStyle/>
            <a:p>
              <a:endParaRPr/>
            </a:p>
          </p:txBody>
        </p:sp>
        <p:sp>
          <p:nvSpPr>
            <p:cNvPr id="158" name="object 158"/>
            <p:cNvSpPr/>
            <p:nvPr/>
          </p:nvSpPr>
          <p:spPr>
            <a:xfrm>
              <a:off x="5679373" y="3888810"/>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59" name="object 159"/>
            <p:cNvSpPr/>
            <p:nvPr/>
          </p:nvSpPr>
          <p:spPr>
            <a:xfrm>
              <a:off x="5794718" y="3928160"/>
              <a:ext cx="87630" cy="87630"/>
            </a:xfrm>
            <a:custGeom>
              <a:avLst/>
              <a:gdLst/>
              <a:ahLst/>
              <a:cxnLst/>
              <a:rect l="l" t="t" r="r" b="b"/>
              <a:pathLst>
                <a:path w="87629" h="87629">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160" name="object 160"/>
            <p:cNvSpPr/>
            <p:nvPr/>
          </p:nvSpPr>
          <p:spPr>
            <a:xfrm>
              <a:off x="5794714" y="3928171"/>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61" name="object 161"/>
            <p:cNvSpPr/>
            <p:nvPr/>
          </p:nvSpPr>
          <p:spPr>
            <a:xfrm>
              <a:off x="5910046" y="3934053"/>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162" name="object 162"/>
            <p:cNvSpPr/>
            <p:nvPr/>
          </p:nvSpPr>
          <p:spPr>
            <a:xfrm>
              <a:off x="5910054" y="3934058"/>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63" name="object 163"/>
            <p:cNvSpPr/>
            <p:nvPr/>
          </p:nvSpPr>
          <p:spPr>
            <a:xfrm>
              <a:off x="6025388" y="3929113"/>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164" name="object 164"/>
            <p:cNvSpPr/>
            <p:nvPr/>
          </p:nvSpPr>
          <p:spPr>
            <a:xfrm>
              <a:off x="6025404" y="3929123"/>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grpSp>
      <p:grpSp>
        <p:nvGrpSpPr>
          <p:cNvPr id="165" name="object 165"/>
          <p:cNvGrpSpPr/>
          <p:nvPr/>
        </p:nvGrpSpPr>
        <p:grpSpPr>
          <a:xfrm>
            <a:off x="6682370" y="2788864"/>
            <a:ext cx="1278255" cy="1908175"/>
            <a:chOff x="6682370" y="2788864"/>
            <a:chExt cx="1278255" cy="1908175"/>
          </a:xfrm>
        </p:grpSpPr>
        <p:sp>
          <p:nvSpPr>
            <p:cNvPr id="166" name="object 166"/>
            <p:cNvSpPr/>
            <p:nvPr/>
          </p:nvSpPr>
          <p:spPr>
            <a:xfrm>
              <a:off x="6744477" y="2793309"/>
              <a:ext cx="0" cy="1855470"/>
            </a:xfrm>
            <a:custGeom>
              <a:avLst/>
              <a:gdLst/>
              <a:ahLst/>
              <a:cxnLst/>
              <a:rect l="l" t="t" r="r" b="b"/>
              <a:pathLst>
                <a:path h="1855470">
                  <a:moveTo>
                    <a:pt x="0" y="1854996"/>
                  </a:moveTo>
                  <a:lnTo>
                    <a:pt x="0" y="0"/>
                  </a:lnTo>
                </a:path>
              </a:pathLst>
            </a:custGeom>
            <a:ln w="8749">
              <a:solidFill>
                <a:srgbClr val="000000"/>
              </a:solidFill>
              <a:prstDash val="dot"/>
            </a:ln>
          </p:spPr>
          <p:txBody>
            <a:bodyPr wrap="square" lIns="0" tIns="0" rIns="0" bIns="0" rtlCol="0"/>
            <a:lstStyle/>
            <a:p>
              <a:endParaRPr/>
            </a:p>
          </p:txBody>
        </p:sp>
        <p:sp>
          <p:nvSpPr>
            <p:cNvPr id="167" name="object 167"/>
            <p:cNvSpPr/>
            <p:nvPr/>
          </p:nvSpPr>
          <p:spPr>
            <a:xfrm>
              <a:off x="7897882" y="2793309"/>
              <a:ext cx="0" cy="1587500"/>
            </a:xfrm>
            <a:custGeom>
              <a:avLst/>
              <a:gdLst/>
              <a:ahLst/>
              <a:cxnLst/>
              <a:rect l="l" t="t" r="r" b="b"/>
              <a:pathLst>
                <a:path h="1587500">
                  <a:moveTo>
                    <a:pt x="0" y="0"/>
                  </a:moveTo>
                  <a:lnTo>
                    <a:pt x="0" y="1587276"/>
                  </a:lnTo>
                </a:path>
              </a:pathLst>
            </a:custGeom>
            <a:ln w="8749">
              <a:solidFill>
                <a:srgbClr val="000000"/>
              </a:solidFill>
              <a:prstDash val="dot"/>
            </a:ln>
          </p:spPr>
          <p:txBody>
            <a:bodyPr wrap="square" lIns="0" tIns="0" rIns="0" bIns="0" rtlCol="0"/>
            <a:lstStyle/>
            <a:p>
              <a:endParaRPr/>
            </a:p>
          </p:txBody>
        </p:sp>
        <p:sp>
          <p:nvSpPr>
            <p:cNvPr id="168" name="object 168"/>
            <p:cNvSpPr/>
            <p:nvPr/>
          </p:nvSpPr>
          <p:spPr>
            <a:xfrm>
              <a:off x="6686815" y="3164308"/>
              <a:ext cx="1269365" cy="742315"/>
            </a:xfrm>
            <a:custGeom>
              <a:avLst/>
              <a:gdLst/>
              <a:ahLst/>
              <a:cxnLst/>
              <a:rect l="l" t="t" r="r" b="b"/>
              <a:pathLst>
                <a:path w="1269365" h="742314">
                  <a:moveTo>
                    <a:pt x="0" y="741998"/>
                  </a:moveTo>
                  <a:lnTo>
                    <a:pt x="1268747" y="741998"/>
                  </a:lnTo>
                </a:path>
                <a:path w="1269365" h="742314">
                  <a:moveTo>
                    <a:pt x="0" y="0"/>
                  </a:moveTo>
                  <a:lnTo>
                    <a:pt x="1268747" y="0"/>
                  </a:lnTo>
                </a:path>
              </a:pathLst>
            </a:custGeom>
            <a:ln w="8749">
              <a:solidFill>
                <a:srgbClr val="000000"/>
              </a:solidFill>
              <a:prstDash val="dot"/>
            </a:ln>
          </p:spPr>
          <p:txBody>
            <a:bodyPr wrap="square" lIns="0" tIns="0" rIns="0" bIns="0" rtlCol="0"/>
            <a:lstStyle/>
            <a:p>
              <a:endParaRPr/>
            </a:p>
          </p:txBody>
        </p:sp>
        <p:sp>
          <p:nvSpPr>
            <p:cNvPr id="169" name="object 169"/>
            <p:cNvSpPr/>
            <p:nvPr/>
          </p:nvSpPr>
          <p:spPr>
            <a:xfrm>
              <a:off x="7897882" y="4468075"/>
              <a:ext cx="0" cy="180340"/>
            </a:xfrm>
            <a:custGeom>
              <a:avLst/>
              <a:gdLst/>
              <a:ahLst/>
              <a:cxnLst/>
              <a:rect l="l" t="t" r="r" b="b"/>
              <a:pathLst>
                <a:path h="180339">
                  <a:moveTo>
                    <a:pt x="0" y="0"/>
                  </a:moveTo>
                  <a:lnTo>
                    <a:pt x="0" y="180229"/>
                  </a:lnTo>
                </a:path>
              </a:pathLst>
            </a:custGeom>
            <a:ln w="8749">
              <a:solidFill>
                <a:srgbClr val="000000"/>
              </a:solidFill>
              <a:prstDash val="dot"/>
            </a:ln>
          </p:spPr>
          <p:txBody>
            <a:bodyPr wrap="square" lIns="0" tIns="0" rIns="0" bIns="0" rtlCol="0"/>
            <a:lstStyle/>
            <a:p>
              <a:endParaRPr/>
            </a:p>
          </p:txBody>
        </p:sp>
        <p:sp>
          <p:nvSpPr>
            <p:cNvPr id="170" name="object 170"/>
            <p:cNvSpPr/>
            <p:nvPr/>
          </p:nvSpPr>
          <p:spPr>
            <a:xfrm>
              <a:off x="6744477" y="2953521"/>
              <a:ext cx="1153795" cy="1694814"/>
            </a:xfrm>
            <a:custGeom>
              <a:avLst/>
              <a:gdLst/>
              <a:ahLst/>
              <a:cxnLst/>
              <a:rect l="l" t="t" r="r" b="b"/>
              <a:pathLst>
                <a:path w="1153795" h="1694814">
                  <a:moveTo>
                    <a:pt x="0" y="1694784"/>
                  </a:moveTo>
                  <a:lnTo>
                    <a:pt x="115342" y="1235702"/>
                  </a:lnTo>
                  <a:lnTo>
                    <a:pt x="230684" y="1070744"/>
                  </a:lnTo>
                  <a:lnTo>
                    <a:pt x="346026" y="859286"/>
                  </a:lnTo>
                  <a:lnTo>
                    <a:pt x="461369" y="687564"/>
                  </a:lnTo>
                  <a:lnTo>
                    <a:pt x="576711" y="570812"/>
                  </a:lnTo>
                  <a:lnTo>
                    <a:pt x="692053" y="422865"/>
                  </a:lnTo>
                  <a:lnTo>
                    <a:pt x="807395" y="181089"/>
                  </a:lnTo>
                  <a:lnTo>
                    <a:pt x="922738" y="39637"/>
                  </a:lnTo>
                  <a:lnTo>
                    <a:pt x="1038080" y="48859"/>
                  </a:lnTo>
                  <a:lnTo>
                    <a:pt x="1153405" y="0"/>
                  </a:lnTo>
                </a:path>
              </a:pathLst>
            </a:custGeom>
            <a:ln w="8749">
              <a:solidFill>
                <a:srgbClr val="000000"/>
              </a:solidFill>
            </a:ln>
          </p:spPr>
          <p:txBody>
            <a:bodyPr wrap="square" lIns="0" tIns="0" rIns="0" bIns="0" rtlCol="0"/>
            <a:lstStyle/>
            <a:p>
              <a:endParaRPr/>
            </a:p>
          </p:txBody>
        </p:sp>
        <p:sp>
          <p:nvSpPr>
            <p:cNvPr id="171" name="object 171"/>
            <p:cNvSpPr/>
            <p:nvPr/>
          </p:nvSpPr>
          <p:spPr>
            <a:xfrm>
              <a:off x="6702215" y="4600180"/>
              <a:ext cx="84542" cy="74374"/>
            </a:xfrm>
            <a:prstGeom prst="rect">
              <a:avLst/>
            </a:prstGeom>
            <a:blipFill>
              <a:blip r:embed="rId23" cstate="print"/>
              <a:stretch>
                <a:fillRect/>
              </a:stretch>
            </a:blipFill>
          </p:spPr>
          <p:txBody>
            <a:bodyPr wrap="square" lIns="0" tIns="0" rIns="0" bIns="0" rtlCol="0"/>
            <a:lstStyle/>
            <a:p>
              <a:endParaRPr/>
            </a:p>
          </p:txBody>
        </p:sp>
        <p:sp>
          <p:nvSpPr>
            <p:cNvPr id="172" name="object 172"/>
            <p:cNvSpPr/>
            <p:nvPr/>
          </p:nvSpPr>
          <p:spPr>
            <a:xfrm>
              <a:off x="6817557" y="4141098"/>
              <a:ext cx="84524" cy="74374"/>
            </a:xfrm>
            <a:prstGeom prst="rect">
              <a:avLst/>
            </a:prstGeom>
            <a:blipFill>
              <a:blip r:embed="rId19" cstate="print"/>
              <a:stretch>
                <a:fillRect/>
              </a:stretch>
            </a:blipFill>
          </p:spPr>
          <p:txBody>
            <a:bodyPr wrap="square" lIns="0" tIns="0" rIns="0" bIns="0" rtlCol="0"/>
            <a:lstStyle/>
            <a:p>
              <a:endParaRPr/>
            </a:p>
          </p:txBody>
        </p:sp>
        <p:sp>
          <p:nvSpPr>
            <p:cNvPr id="173" name="object 173"/>
            <p:cNvSpPr/>
            <p:nvPr/>
          </p:nvSpPr>
          <p:spPr>
            <a:xfrm>
              <a:off x="6932899" y="3976140"/>
              <a:ext cx="84524" cy="74374"/>
            </a:xfrm>
            <a:prstGeom prst="rect">
              <a:avLst/>
            </a:prstGeom>
            <a:blipFill>
              <a:blip r:embed="rId11" cstate="print"/>
              <a:stretch>
                <a:fillRect/>
              </a:stretch>
            </a:blipFill>
          </p:spPr>
          <p:txBody>
            <a:bodyPr wrap="square" lIns="0" tIns="0" rIns="0" bIns="0" rtlCol="0"/>
            <a:lstStyle/>
            <a:p>
              <a:endParaRPr/>
            </a:p>
          </p:txBody>
        </p:sp>
        <p:sp>
          <p:nvSpPr>
            <p:cNvPr id="174" name="object 174"/>
            <p:cNvSpPr/>
            <p:nvPr/>
          </p:nvSpPr>
          <p:spPr>
            <a:xfrm>
              <a:off x="7048242" y="3764683"/>
              <a:ext cx="84524" cy="74374"/>
            </a:xfrm>
            <a:prstGeom prst="rect">
              <a:avLst/>
            </a:prstGeom>
            <a:blipFill>
              <a:blip r:embed="rId9" cstate="print"/>
              <a:stretch>
                <a:fillRect/>
              </a:stretch>
            </a:blipFill>
          </p:spPr>
          <p:txBody>
            <a:bodyPr wrap="square" lIns="0" tIns="0" rIns="0" bIns="0" rtlCol="0"/>
            <a:lstStyle/>
            <a:p>
              <a:endParaRPr/>
            </a:p>
          </p:txBody>
        </p:sp>
        <p:sp>
          <p:nvSpPr>
            <p:cNvPr id="175" name="object 175"/>
            <p:cNvSpPr/>
            <p:nvPr/>
          </p:nvSpPr>
          <p:spPr>
            <a:xfrm>
              <a:off x="7163584" y="3592961"/>
              <a:ext cx="84524" cy="74374"/>
            </a:xfrm>
            <a:prstGeom prst="rect">
              <a:avLst/>
            </a:prstGeom>
            <a:blipFill>
              <a:blip r:embed="rId9" cstate="print"/>
              <a:stretch>
                <a:fillRect/>
              </a:stretch>
            </a:blipFill>
          </p:spPr>
          <p:txBody>
            <a:bodyPr wrap="square" lIns="0" tIns="0" rIns="0" bIns="0" rtlCol="0"/>
            <a:lstStyle/>
            <a:p>
              <a:endParaRPr/>
            </a:p>
          </p:txBody>
        </p:sp>
        <p:sp>
          <p:nvSpPr>
            <p:cNvPr id="176" name="object 176"/>
            <p:cNvSpPr/>
            <p:nvPr/>
          </p:nvSpPr>
          <p:spPr>
            <a:xfrm>
              <a:off x="7278926" y="3476208"/>
              <a:ext cx="84524" cy="74374"/>
            </a:xfrm>
            <a:prstGeom prst="rect">
              <a:avLst/>
            </a:prstGeom>
            <a:blipFill>
              <a:blip r:embed="rId9" cstate="print"/>
              <a:stretch>
                <a:fillRect/>
              </a:stretch>
            </a:blipFill>
          </p:spPr>
          <p:txBody>
            <a:bodyPr wrap="square" lIns="0" tIns="0" rIns="0" bIns="0" rtlCol="0"/>
            <a:lstStyle/>
            <a:p>
              <a:endParaRPr/>
            </a:p>
          </p:txBody>
        </p:sp>
        <p:sp>
          <p:nvSpPr>
            <p:cNvPr id="177" name="object 177"/>
            <p:cNvSpPr/>
            <p:nvPr/>
          </p:nvSpPr>
          <p:spPr>
            <a:xfrm>
              <a:off x="7394268" y="3328265"/>
              <a:ext cx="84524" cy="74371"/>
            </a:xfrm>
            <a:prstGeom prst="rect">
              <a:avLst/>
            </a:prstGeom>
            <a:blipFill>
              <a:blip r:embed="rId19" cstate="print"/>
              <a:stretch>
                <a:fillRect/>
              </a:stretch>
            </a:blipFill>
          </p:spPr>
          <p:txBody>
            <a:bodyPr wrap="square" lIns="0" tIns="0" rIns="0" bIns="0" rtlCol="0"/>
            <a:lstStyle/>
            <a:p>
              <a:endParaRPr/>
            </a:p>
          </p:txBody>
        </p:sp>
        <p:sp>
          <p:nvSpPr>
            <p:cNvPr id="178" name="object 178"/>
            <p:cNvSpPr/>
            <p:nvPr/>
          </p:nvSpPr>
          <p:spPr>
            <a:xfrm>
              <a:off x="7509611" y="3086486"/>
              <a:ext cx="84524" cy="74374"/>
            </a:xfrm>
            <a:prstGeom prst="rect">
              <a:avLst/>
            </a:prstGeom>
            <a:blipFill>
              <a:blip r:embed="rId9" cstate="print"/>
              <a:stretch>
                <a:fillRect/>
              </a:stretch>
            </a:blipFill>
          </p:spPr>
          <p:txBody>
            <a:bodyPr wrap="square" lIns="0" tIns="0" rIns="0" bIns="0" rtlCol="0"/>
            <a:lstStyle/>
            <a:p>
              <a:endParaRPr/>
            </a:p>
          </p:txBody>
        </p:sp>
        <p:sp>
          <p:nvSpPr>
            <p:cNvPr id="179" name="object 179"/>
            <p:cNvSpPr/>
            <p:nvPr/>
          </p:nvSpPr>
          <p:spPr>
            <a:xfrm>
              <a:off x="7624953" y="2945033"/>
              <a:ext cx="84524" cy="74374"/>
            </a:xfrm>
            <a:prstGeom prst="rect">
              <a:avLst/>
            </a:prstGeom>
            <a:blipFill>
              <a:blip r:embed="rId9" cstate="print"/>
              <a:stretch>
                <a:fillRect/>
              </a:stretch>
            </a:blipFill>
          </p:spPr>
          <p:txBody>
            <a:bodyPr wrap="square" lIns="0" tIns="0" rIns="0" bIns="0" rtlCol="0"/>
            <a:lstStyle/>
            <a:p>
              <a:endParaRPr/>
            </a:p>
          </p:txBody>
        </p:sp>
        <p:sp>
          <p:nvSpPr>
            <p:cNvPr id="180" name="object 180"/>
            <p:cNvSpPr/>
            <p:nvPr/>
          </p:nvSpPr>
          <p:spPr>
            <a:xfrm>
              <a:off x="7740295" y="2954256"/>
              <a:ext cx="84524" cy="74374"/>
            </a:xfrm>
            <a:prstGeom prst="rect">
              <a:avLst/>
            </a:prstGeom>
            <a:blipFill>
              <a:blip r:embed="rId9" cstate="print"/>
              <a:stretch>
                <a:fillRect/>
              </a:stretch>
            </a:blipFill>
          </p:spPr>
          <p:txBody>
            <a:bodyPr wrap="square" lIns="0" tIns="0" rIns="0" bIns="0" rtlCol="0"/>
            <a:lstStyle/>
            <a:p>
              <a:endParaRPr/>
            </a:p>
          </p:txBody>
        </p:sp>
        <p:sp>
          <p:nvSpPr>
            <p:cNvPr id="181" name="object 181"/>
            <p:cNvSpPr/>
            <p:nvPr/>
          </p:nvSpPr>
          <p:spPr>
            <a:xfrm>
              <a:off x="7855620" y="2905396"/>
              <a:ext cx="84542" cy="74374"/>
            </a:xfrm>
            <a:prstGeom prst="rect">
              <a:avLst/>
            </a:prstGeom>
            <a:blipFill>
              <a:blip r:embed="rId23" cstate="print"/>
              <a:stretch>
                <a:fillRect/>
              </a:stretch>
            </a:blipFill>
          </p:spPr>
          <p:txBody>
            <a:bodyPr wrap="square" lIns="0" tIns="0" rIns="0" bIns="0" rtlCol="0"/>
            <a:lstStyle/>
            <a:p>
              <a:endParaRPr/>
            </a:p>
          </p:txBody>
        </p:sp>
        <p:sp>
          <p:nvSpPr>
            <p:cNvPr id="182" name="object 182"/>
            <p:cNvSpPr/>
            <p:nvPr/>
          </p:nvSpPr>
          <p:spPr>
            <a:xfrm>
              <a:off x="6744477" y="4415818"/>
              <a:ext cx="1153795" cy="233045"/>
            </a:xfrm>
            <a:custGeom>
              <a:avLst/>
              <a:gdLst/>
              <a:ahLst/>
              <a:cxnLst/>
              <a:rect l="l" t="t" r="r" b="b"/>
              <a:pathLst>
                <a:path w="1153795" h="233045">
                  <a:moveTo>
                    <a:pt x="0" y="232487"/>
                  </a:moveTo>
                  <a:lnTo>
                    <a:pt x="115342" y="190100"/>
                  </a:lnTo>
                  <a:lnTo>
                    <a:pt x="346026" y="112089"/>
                  </a:lnTo>
                  <a:lnTo>
                    <a:pt x="576711" y="55935"/>
                  </a:lnTo>
                  <a:lnTo>
                    <a:pt x="807395" y="20025"/>
                  </a:lnTo>
                  <a:lnTo>
                    <a:pt x="922738" y="7449"/>
                  </a:lnTo>
                  <a:lnTo>
                    <a:pt x="1038080" y="0"/>
                  </a:lnTo>
                  <a:lnTo>
                    <a:pt x="1153405" y="8520"/>
                  </a:lnTo>
                </a:path>
              </a:pathLst>
            </a:custGeom>
            <a:ln w="8749">
              <a:solidFill>
                <a:srgbClr val="000000"/>
              </a:solidFill>
            </a:ln>
          </p:spPr>
          <p:txBody>
            <a:bodyPr wrap="square" lIns="0" tIns="0" rIns="0" bIns="0" rtlCol="0"/>
            <a:lstStyle/>
            <a:p>
              <a:endParaRPr/>
            </a:p>
          </p:txBody>
        </p:sp>
        <p:sp>
          <p:nvSpPr>
            <p:cNvPr id="183" name="object 183"/>
            <p:cNvSpPr/>
            <p:nvPr/>
          </p:nvSpPr>
          <p:spPr>
            <a:xfrm>
              <a:off x="6700736" y="4604550"/>
              <a:ext cx="87630" cy="87630"/>
            </a:xfrm>
            <a:custGeom>
              <a:avLst/>
              <a:gdLst/>
              <a:ahLst/>
              <a:cxnLst/>
              <a:rect l="l" t="t" r="r" b="b"/>
              <a:pathLst>
                <a:path w="87629" h="87629">
                  <a:moveTo>
                    <a:pt x="87502" y="0"/>
                  </a:moveTo>
                  <a:lnTo>
                    <a:pt x="0" y="0"/>
                  </a:lnTo>
                  <a:lnTo>
                    <a:pt x="0" y="87503"/>
                  </a:lnTo>
                  <a:lnTo>
                    <a:pt x="87502" y="87503"/>
                  </a:lnTo>
                  <a:lnTo>
                    <a:pt x="87502" y="0"/>
                  </a:lnTo>
                  <a:close/>
                </a:path>
              </a:pathLst>
            </a:custGeom>
            <a:solidFill>
              <a:srgbClr val="AA67B2"/>
            </a:solidFill>
          </p:spPr>
          <p:txBody>
            <a:bodyPr wrap="square" lIns="0" tIns="0" rIns="0" bIns="0" rtlCol="0"/>
            <a:lstStyle/>
            <a:p>
              <a:endParaRPr/>
            </a:p>
          </p:txBody>
        </p:sp>
        <p:sp>
          <p:nvSpPr>
            <p:cNvPr id="184" name="object 184"/>
            <p:cNvSpPr/>
            <p:nvPr/>
          </p:nvSpPr>
          <p:spPr>
            <a:xfrm>
              <a:off x="6700727" y="4604555"/>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85" name="object 185"/>
            <p:cNvSpPr/>
            <p:nvPr/>
          </p:nvSpPr>
          <p:spPr>
            <a:xfrm>
              <a:off x="6816077" y="4562157"/>
              <a:ext cx="87630" cy="87630"/>
            </a:xfrm>
            <a:custGeom>
              <a:avLst/>
              <a:gdLst/>
              <a:ahLst/>
              <a:cxnLst/>
              <a:rect l="l" t="t" r="r" b="b"/>
              <a:pathLst>
                <a:path w="87629" h="87629">
                  <a:moveTo>
                    <a:pt x="87503" y="0"/>
                  </a:moveTo>
                  <a:lnTo>
                    <a:pt x="0" y="0"/>
                  </a:lnTo>
                  <a:lnTo>
                    <a:pt x="0" y="87502"/>
                  </a:lnTo>
                  <a:lnTo>
                    <a:pt x="87503" y="87502"/>
                  </a:lnTo>
                  <a:lnTo>
                    <a:pt x="87503" y="0"/>
                  </a:lnTo>
                  <a:close/>
                </a:path>
              </a:pathLst>
            </a:custGeom>
            <a:solidFill>
              <a:srgbClr val="AA67B2"/>
            </a:solidFill>
          </p:spPr>
          <p:txBody>
            <a:bodyPr wrap="square" lIns="0" tIns="0" rIns="0" bIns="0" rtlCol="0"/>
            <a:lstStyle/>
            <a:p>
              <a:endParaRPr/>
            </a:p>
          </p:txBody>
        </p:sp>
        <p:sp>
          <p:nvSpPr>
            <p:cNvPr id="186" name="object 186"/>
            <p:cNvSpPr/>
            <p:nvPr/>
          </p:nvSpPr>
          <p:spPr>
            <a:xfrm>
              <a:off x="6816070" y="4562169"/>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87" name="object 187"/>
            <p:cNvSpPr/>
            <p:nvPr/>
          </p:nvSpPr>
          <p:spPr>
            <a:xfrm>
              <a:off x="6931419" y="4522977"/>
              <a:ext cx="87630" cy="87630"/>
            </a:xfrm>
            <a:custGeom>
              <a:avLst/>
              <a:gdLst/>
              <a:ahLst/>
              <a:cxnLst/>
              <a:rect l="l" t="t" r="r" b="b"/>
              <a:pathLst>
                <a:path w="87629" h="87629">
                  <a:moveTo>
                    <a:pt x="87503" y="0"/>
                  </a:moveTo>
                  <a:lnTo>
                    <a:pt x="0" y="0"/>
                  </a:lnTo>
                  <a:lnTo>
                    <a:pt x="0" y="87503"/>
                  </a:lnTo>
                  <a:lnTo>
                    <a:pt x="87503" y="87503"/>
                  </a:lnTo>
                  <a:lnTo>
                    <a:pt x="87503" y="0"/>
                  </a:lnTo>
                  <a:close/>
                </a:path>
              </a:pathLst>
            </a:custGeom>
            <a:solidFill>
              <a:srgbClr val="AA67B2"/>
            </a:solidFill>
          </p:spPr>
          <p:txBody>
            <a:bodyPr wrap="square" lIns="0" tIns="0" rIns="0" bIns="0" rtlCol="0"/>
            <a:lstStyle/>
            <a:p>
              <a:endParaRPr/>
            </a:p>
          </p:txBody>
        </p:sp>
        <p:sp>
          <p:nvSpPr>
            <p:cNvPr id="188" name="object 188"/>
            <p:cNvSpPr/>
            <p:nvPr/>
          </p:nvSpPr>
          <p:spPr>
            <a:xfrm>
              <a:off x="6931412" y="4522981"/>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89" name="object 189"/>
            <p:cNvSpPr/>
            <p:nvPr/>
          </p:nvSpPr>
          <p:spPr>
            <a:xfrm>
              <a:off x="7046760" y="4484154"/>
              <a:ext cx="87630" cy="87630"/>
            </a:xfrm>
            <a:custGeom>
              <a:avLst/>
              <a:gdLst/>
              <a:ahLst/>
              <a:cxnLst/>
              <a:rect l="l" t="t" r="r" b="b"/>
              <a:pathLst>
                <a:path w="87629" h="87629">
                  <a:moveTo>
                    <a:pt x="87502" y="0"/>
                  </a:moveTo>
                  <a:lnTo>
                    <a:pt x="0" y="0"/>
                  </a:lnTo>
                  <a:lnTo>
                    <a:pt x="0" y="87490"/>
                  </a:lnTo>
                  <a:lnTo>
                    <a:pt x="87502" y="87490"/>
                  </a:lnTo>
                  <a:lnTo>
                    <a:pt x="87502" y="0"/>
                  </a:lnTo>
                  <a:close/>
                </a:path>
              </a:pathLst>
            </a:custGeom>
            <a:solidFill>
              <a:srgbClr val="AA67B2"/>
            </a:solidFill>
          </p:spPr>
          <p:txBody>
            <a:bodyPr wrap="square" lIns="0" tIns="0" rIns="0" bIns="0" rtlCol="0"/>
            <a:lstStyle/>
            <a:p>
              <a:endParaRPr/>
            </a:p>
          </p:txBody>
        </p:sp>
        <p:sp>
          <p:nvSpPr>
            <p:cNvPr id="190" name="object 190"/>
            <p:cNvSpPr/>
            <p:nvPr/>
          </p:nvSpPr>
          <p:spPr>
            <a:xfrm>
              <a:off x="7046754" y="4484155"/>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91" name="object 191"/>
            <p:cNvSpPr/>
            <p:nvPr/>
          </p:nvSpPr>
          <p:spPr>
            <a:xfrm>
              <a:off x="7162101" y="4456049"/>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192" name="object 192"/>
            <p:cNvSpPr/>
            <p:nvPr/>
          </p:nvSpPr>
          <p:spPr>
            <a:xfrm>
              <a:off x="7162096" y="4456054"/>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93" name="object 193"/>
            <p:cNvSpPr/>
            <p:nvPr/>
          </p:nvSpPr>
          <p:spPr>
            <a:xfrm>
              <a:off x="7277443" y="4427994"/>
              <a:ext cx="87630" cy="87630"/>
            </a:xfrm>
            <a:custGeom>
              <a:avLst/>
              <a:gdLst/>
              <a:ahLst/>
              <a:cxnLst/>
              <a:rect l="l" t="t" r="r" b="b"/>
              <a:pathLst>
                <a:path w="87629" h="87629">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194" name="object 194"/>
            <p:cNvSpPr/>
            <p:nvPr/>
          </p:nvSpPr>
          <p:spPr>
            <a:xfrm>
              <a:off x="7277439" y="4428003"/>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95" name="object 195"/>
            <p:cNvSpPr/>
            <p:nvPr/>
          </p:nvSpPr>
          <p:spPr>
            <a:xfrm>
              <a:off x="7392784" y="4410036"/>
              <a:ext cx="87630" cy="87630"/>
            </a:xfrm>
            <a:custGeom>
              <a:avLst/>
              <a:gdLst/>
              <a:ahLst/>
              <a:cxnLst/>
              <a:rect l="l" t="t" r="r" b="b"/>
              <a:pathLst>
                <a:path w="87629" h="87629">
                  <a:moveTo>
                    <a:pt x="87502" y="0"/>
                  </a:moveTo>
                  <a:lnTo>
                    <a:pt x="0" y="0"/>
                  </a:lnTo>
                  <a:lnTo>
                    <a:pt x="0" y="87490"/>
                  </a:lnTo>
                  <a:lnTo>
                    <a:pt x="87502" y="87490"/>
                  </a:lnTo>
                  <a:lnTo>
                    <a:pt x="87502" y="0"/>
                  </a:lnTo>
                  <a:close/>
                </a:path>
              </a:pathLst>
            </a:custGeom>
            <a:solidFill>
              <a:srgbClr val="AA67B2"/>
            </a:solidFill>
          </p:spPr>
          <p:txBody>
            <a:bodyPr wrap="square" lIns="0" tIns="0" rIns="0" bIns="0" rtlCol="0"/>
            <a:lstStyle/>
            <a:p>
              <a:endParaRPr/>
            </a:p>
          </p:txBody>
        </p:sp>
        <p:sp>
          <p:nvSpPr>
            <p:cNvPr id="196" name="object 196"/>
            <p:cNvSpPr/>
            <p:nvPr/>
          </p:nvSpPr>
          <p:spPr>
            <a:xfrm>
              <a:off x="7392781" y="4410036"/>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97" name="object 197"/>
            <p:cNvSpPr/>
            <p:nvPr/>
          </p:nvSpPr>
          <p:spPr>
            <a:xfrm>
              <a:off x="7508126" y="4392091"/>
              <a:ext cx="87630" cy="87630"/>
            </a:xfrm>
            <a:custGeom>
              <a:avLst/>
              <a:gdLst/>
              <a:ahLst/>
              <a:cxnLst/>
              <a:rect l="l" t="t" r="r" b="b"/>
              <a:pathLst>
                <a:path w="87629" h="87629">
                  <a:moveTo>
                    <a:pt x="87490" y="0"/>
                  </a:moveTo>
                  <a:lnTo>
                    <a:pt x="0" y="0"/>
                  </a:lnTo>
                  <a:lnTo>
                    <a:pt x="0" y="87502"/>
                  </a:lnTo>
                  <a:lnTo>
                    <a:pt x="87490" y="87502"/>
                  </a:lnTo>
                  <a:lnTo>
                    <a:pt x="87490" y="0"/>
                  </a:lnTo>
                  <a:close/>
                </a:path>
              </a:pathLst>
            </a:custGeom>
            <a:solidFill>
              <a:srgbClr val="AA67B2"/>
            </a:solidFill>
          </p:spPr>
          <p:txBody>
            <a:bodyPr wrap="square" lIns="0" tIns="0" rIns="0" bIns="0" rtlCol="0"/>
            <a:lstStyle/>
            <a:p>
              <a:endParaRPr/>
            </a:p>
          </p:txBody>
        </p:sp>
        <p:sp>
          <p:nvSpPr>
            <p:cNvPr id="198" name="object 198"/>
            <p:cNvSpPr/>
            <p:nvPr/>
          </p:nvSpPr>
          <p:spPr>
            <a:xfrm>
              <a:off x="7508123" y="4392093"/>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199" name="object 199"/>
            <p:cNvSpPr/>
            <p:nvPr/>
          </p:nvSpPr>
          <p:spPr>
            <a:xfrm>
              <a:off x="7623467" y="4379506"/>
              <a:ext cx="87630" cy="87630"/>
            </a:xfrm>
            <a:custGeom>
              <a:avLst/>
              <a:gdLst/>
              <a:ahLst/>
              <a:cxnLst/>
              <a:rect l="l" t="t" r="r" b="b"/>
              <a:pathLst>
                <a:path w="87629" h="87629">
                  <a:moveTo>
                    <a:pt x="87490" y="0"/>
                  </a:moveTo>
                  <a:lnTo>
                    <a:pt x="0" y="0"/>
                  </a:lnTo>
                  <a:lnTo>
                    <a:pt x="0" y="87503"/>
                  </a:lnTo>
                  <a:lnTo>
                    <a:pt x="87490" y="87503"/>
                  </a:lnTo>
                  <a:lnTo>
                    <a:pt x="87490" y="0"/>
                  </a:lnTo>
                  <a:close/>
                </a:path>
              </a:pathLst>
            </a:custGeom>
            <a:solidFill>
              <a:srgbClr val="AA67B2"/>
            </a:solidFill>
          </p:spPr>
          <p:txBody>
            <a:bodyPr wrap="square" lIns="0" tIns="0" rIns="0" bIns="0" rtlCol="0"/>
            <a:lstStyle/>
            <a:p>
              <a:endParaRPr/>
            </a:p>
          </p:txBody>
        </p:sp>
        <p:sp>
          <p:nvSpPr>
            <p:cNvPr id="200" name="object 200"/>
            <p:cNvSpPr/>
            <p:nvPr/>
          </p:nvSpPr>
          <p:spPr>
            <a:xfrm>
              <a:off x="7623465" y="4379518"/>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201" name="object 201"/>
            <p:cNvSpPr/>
            <p:nvPr/>
          </p:nvSpPr>
          <p:spPr>
            <a:xfrm>
              <a:off x="7738808" y="4372063"/>
              <a:ext cx="87630" cy="87630"/>
            </a:xfrm>
            <a:custGeom>
              <a:avLst/>
              <a:gdLst/>
              <a:ahLst/>
              <a:cxnLst/>
              <a:rect l="l" t="t" r="r" b="b"/>
              <a:pathLst>
                <a:path w="87629" h="87629">
                  <a:moveTo>
                    <a:pt x="87490" y="0"/>
                  </a:moveTo>
                  <a:lnTo>
                    <a:pt x="0" y="0"/>
                  </a:lnTo>
                  <a:lnTo>
                    <a:pt x="0" y="87502"/>
                  </a:lnTo>
                  <a:lnTo>
                    <a:pt x="87490" y="87502"/>
                  </a:lnTo>
                  <a:lnTo>
                    <a:pt x="87490" y="0"/>
                  </a:lnTo>
                  <a:close/>
                </a:path>
              </a:pathLst>
            </a:custGeom>
            <a:solidFill>
              <a:srgbClr val="AA67B2"/>
            </a:solidFill>
          </p:spPr>
          <p:txBody>
            <a:bodyPr wrap="square" lIns="0" tIns="0" rIns="0" bIns="0" rtlCol="0"/>
            <a:lstStyle/>
            <a:p>
              <a:endParaRPr/>
            </a:p>
          </p:txBody>
        </p:sp>
        <p:sp>
          <p:nvSpPr>
            <p:cNvPr id="202" name="object 202"/>
            <p:cNvSpPr/>
            <p:nvPr/>
          </p:nvSpPr>
          <p:spPr>
            <a:xfrm>
              <a:off x="7738808" y="4372068"/>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203" name="object 203"/>
            <p:cNvSpPr/>
            <p:nvPr/>
          </p:nvSpPr>
          <p:spPr>
            <a:xfrm>
              <a:off x="7854137" y="4380585"/>
              <a:ext cx="87630" cy="87630"/>
            </a:xfrm>
            <a:custGeom>
              <a:avLst/>
              <a:gdLst/>
              <a:ahLst/>
              <a:cxnLst/>
              <a:rect l="l" t="t" r="r" b="b"/>
              <a:pathLst>
                <a:path w="87629" h="87629">
                  <a:moveTo>
                    <a:pt x="87502" y="0"/>
                  </a:moveTo>
                  <a:lnTo>
                    <a:pt x="0" y="0"/>
                  </a:lnTo>
                  <a:lnTo>
                    <a:pt x="0" y="87490"/>
                  </a:lnTo>
                  <a:lnTo>
                    <a:pt x="87502" y="87490"/>
                  </a:lnTo>
                  <a:lnTo>
                    <a:pt x="87502" y="0"/>
                  </a:lnTo>
                  <a:close/>
                </a:path>
              </a:pathLst>
            </a:custGeom>
            <a:solidFill>
              <a:srgbClr val="AA67B2"/>
            </a:solidFill>
          </p:spPr>
          <p:txBody>
            <a:bodyPr wrap="square" lIns="0" tIns="0" rIns="0" bIns="0" rtlCol="0"/>
            <a:lstStyle/>
            <a:p>
              <a:endParaRPr/>
            </a:p>
          </p:txBody>
        </p:sp>
        <p:sp>
          <p:nvSpPr>
            <p:cNvPr id="204" name="object 204"/>
            <p:cNvSpPr/>
            <p:nvPr/>
          </p:nvSpPr>
          <p:spPr>
            <a:xfrm>
              <a:off x="7854132" y="4380589"/>
              <a:ext cx="87630" cy="87630"/>
            </a:xfrm>
            <a:custGeom>
              <a:avLst/>
              <a:gdLst/>
              <a:ahLst/>
              <a:cxnLst/>
              <a:rect l="l" t="t" r="r" b="b"/>
              <a:pathLst>
                <a:path w="87629" h="87629">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sp>
          <p:nvSpPr>
            <p:cNvPr id="205" name="object 205"/>
            <p:cNvSpPr/>
            <p:nvPr/>
          </p:nvSpPr>
          <p:spPr>
            <a:xfrm>
              <a:off x="6686815" y="2793309"/>
              <a:ext cx="128905" cy="1855470"/>
            </a:xfrm>
            <a:custGeom>
              <a:avLst/>
              <a:gdLst/>
              <a:ahLst/>
              <a:cxnLst/>
              <a:rect l="l" t="t" r="r" b="b"/>
              <a:pathLst>
                <a:path w="128904" h="1855470">
                  <a:moveTo>
                    <a:pt x="0" y="1854996"/>
                  </a:moveTo>
                  <a:lnTo>
                    <a:pt x="0" y="0"/>
                  </a:lnTo>
                </a:path>
                <a:path w="128904" h="1855470">
                  <a:moveTo>
                    <a:pt x="0" y="1854996"/>
                  </a:moveTo>
                  <a:lnTo>
                    <a:pt x="128327" y="1854996"/>
                  </a:lnTo>
                </a:path>
                <a:path w="128904" h="1855470">
                  <a:moveTo>
                    <a:pt x="0" y="1483996"/>
                  </a:moveTo>
                  <a:lnTo>
                    <a:pt x="64172" y="1483996"/>
                  </a:lnTo>
                </a:path>
                <a:path w="128904" h="1855470">
                  <a:moveTo>
                    <a:pt x="0" y="1112997"/>
                  </a:moveTo>
                  <a:lnTo>
                    <a:pt x="128327" y="1112997"/>
                  </a:lnTo>
                </a:path>
                <a:path w="128904" h="1855470">
                  <a:moveTo>
                    <a:pt x="0" y="741998"/>
                  </a:moveTo>
                  <a:lnTo>
                    <a:pt x="64172" y="741998"/>
                  </a:lnTo>
                </a:path>
                <a:path w="128904" h="1855470">
                  <a:moveTo>
                    <a:pt x="0" y="370999"/>
                  </a:moveTo>
                  <a:lnTo>
                    <a:pt x="128327" y="370999"/>
                  </a:lnTo>
                </a:path>
                <a:path w="128904" h="1855470">
                  <a:moveTo>
                    <a:pt x="0" y="0"/>
                  </a:moveTo>
                  <a:lnTo>
                    <a:pt x="64172" y="0"/>
                  </a:lnTo>
                </a:path>
              </a:pathLst>
            </a:custGeom>
            <a:ln w="8749">
              <a:solidFill>
                <a:srgbClr val="000000"/>
              </a:solidFill>
            </a:ln>
          </p:spPr>
          <p:txBody>
            <a:bodyPr wrap="square" lIns="0" tIns="0" rIns="0" bIns="0" rtlCol="0"/>
            <a:lstStyle/>
            <a:p>
              <a:endParaRPr/>
            </a:p>
          </p:txBody>
        </p:sp>
      </p:grpSp>
      <p:sp>
        <p:nvSpPr>
          <p:cNvPr id="206" name="object 206"/>
          <p:cNvSpPr txBox="1"/>
          <p:nvPr/>
        </p:nvSpPr>
        <p:spPr>
          <a:xfrm>
            <a:off x="4227649" y="2946833"/>
            <a:ext cx="218440" cy="1609725"/>
          </a:xfrm>
          <a:prstGeom prst="rect">
            <a:avLst/>
          </a:prstGeom>
        </p:spPr>
        <p:txBody>
          <a:bodyPr vert="vert270" wrap="square" lIns="0" tIns="0" rIns="0" bIns="0" rtlCol="0">
            <a:spAutoFit/>
          </a:bodyPr>
          <a:lstStyle/>
          <a:p>
            <a:pPr marL="12700">
              <a:lnSpc>
                <a:spcPts val="1565"/>
              </a:lnSpc>
            </a:pPr>
            <a:r>
              <a:rPr sz="1500" spc="5" dirty="0">
                <a:latin typeface="Arial"/>
                <a:cs typeface="Arial"/>
              </a:rPr>
              <a:t>Throughput [K</a:t>
            </a:r>
            <a:r>
              <a:rPr sz="1500" spc="-65" dirty="0">
                <a:latin typeface="Arial"/>
                <a:cs typeface="Arial"/>
              </a:rPr>
              <a:t> </a:t>
            </a:r>
            <a:r>
              <a:rPr sz="1500" spc="5" dirty="0">
                <a:latin typeface="Arial"/>
                <a:cs typeface="Arial"/>
              </a:rPr>
              <a:t>tps]</a:t>
            </a:r>
            <a:endParaRPr sz="1500">
              <a:latin typeface="Arial"/>
              <a:cs typeface="Arial"/>
            </a:endParaRPr>
          </a:p>
        </p:txBody>
      </p:sp>
      <p:sp>
        <p:nvSpPr>
          <p:cNvPr id="207" name="object 207"/>
          <p:cNvSpPr txBox="1"/>
          <p:nvPr/>
        </p:nvSpPr>
        <p:spPr>
          <a:xfrm>
            <a:off x="6502895" y="4503916"/>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0</a:t>
            </a:r>
            <a:endParaRPr sz="1500">
              <a:latin typeface="Arial"/>
              <a:cs typeface="Arial"/>
            </a:endParaRPr>
          </a:p>
        </p:txBody>
      </p:sp>
      <p:sp>
        <p:nvSpPr>
          <p:cNvPr id="208" name="object 208"/>
          <p:cNvSpPr txBox="1"/>
          <p:nvPr/>
        </p:nvSpPr>
        <p:spPr>
          <a:xfrm>
            <a:off x="5413648" y="4855001"/>
            <a:ext cx="184467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Distribution Ratio</a:t>
            </a:r>
            <a:r>
              <a:rPr sz="1500" spc="-65" dirty="0">
                <a:latin typeface="Arial"/>
                <a:cs typeface="Arial"/>
              </a:rPr>
              <a:t> </a:t>
            </a:r>
            <a:r>
              <a:rPr sz="1500" spc="5" dirty="0">
                <a:latin typeface="Arial"/>
                <a:cs typeface="Arial"/>
              </a:rPr>
              <a:t>(%)</a:t>
            </a:r>
            <a:endParaRPr sz="1500">
              <a:latin typeface="Arial"/>
              <a:cs typeface="Arial"/>
            </a:endParaRPr>
          </a:p>
        </p:txBody>
      </p:sp>
      <p:grpSp>
        <p:nvGrpSpPr>
          <p:cNvPr id="209" name="object 209"/>
          <p:cNvGrpSpPr/>
          <p:nvPr/>
        </p:nvGrpSpPr>
        <p:grpSpPr>
          <a:xfrm>
            <a:off x="5023004" y="2635092"/>
            <a:ext cx="370205" cy="74930"/>
            <a:chOff x="5023004" y="2635092"/>
            <a:chExt cx="370205" cy="74930"/>
          </a:xfrm>
        </p:grpSpPr>
        <p:sp>
          <p:nvSpPr>
            <p:cNvPr id="210" name="object 210"/>
            <p:cNvSpPr/>
            <p:nvPr/>
          </p:nvSpPr>
          <p:spPr>
            <a:xfrm>
              <a:off x="5023004" y="2683216"/>
              <a:ext cx="370205" cy="0"/>
            </a:xfrm>
            <a:custGeom>
              <a:avLst/>
              <a:gdLst/>
              <a:ahLst/>
              <a:cxnLst/>
              <a:rect l="l" t="t" r="r" b="b"/>
              <a:pathLst>
                <a:path w="370204">
                  <a:moveTo>
                    <a:pt x="0" y="0"/>
                  </a:moveTo>
                  <a:lnTo>
                    <a:pt x="369578" y="0"/>
                  </a:lnTo>
                </a:path>
              </a:pathLst>
            </a:custGeom>
            <a:ln w="8749">
              <a:solidFill>
                <a:srgbClr val="000000"/>
              </a:solidFill>
            </a:ln>
          </p:spPr>
          <p:txBody>
            <a:bodyPr wrap="square" lIns="0" tIns="0" rIns="0" bIns="0" rtlCol="0"/>
            <a:lstStyle/>
            <a:p>
              <a:endParaRPr/>
            </a:p>
          </p:txBody>
        </p:sp>
        <p:sp>
          <p:nvSpPr>
            <p:cNvPr id="211" name="object 211"/>
            <p:cNvSpPr/>
            <p:nvPr/>
          </p:nvSpPr>
          <p:spPr>
            <a:xfrm>
              <a:off x="5165530" y="2635092"/>
              <a:ext cx="84526" cy="74374"/>
            </a:xfrm>
            <a:prstGeom prst="rect">
              <a:avLst/>
            </a:prstGeom>
            <a:blipFill>
              <a:blip r:embed="rId11" cstate="print"/>
              <a:stretch>
                <a:fillRect/>
              </a:stretch>
            </a:blipFill>
          </p:spPr>
          <p:txBody>
            <a:bodyPr wrap="square" lIns="0" tIns="0" rIns="0" bIns="0" rtlCol="0"/>
            <a:lstStyle/>
            <a:p>
              <a:endParaRPr/>
            </a:p>
          </p:txBody>
        </p:sp>
      </p:grpSp>
      <p:grpSp>
        <p:nvGrpSpPr>
          <p:cNvPr id="212" name="object 212"/>
          <p:cNvGrpSpPr/>
          <p:nvPr/>
        </p:nvGrpSpPr>
        <p:grpSpPr>
          <a:xfrm>
            <a:off x="6248003" y="2635092"/>
            <a:ext cx="370205" cy="96520"/>
            <a:chOff x="6248003" y="2635092"/>
            <a:chExt cx="370205" cy="96520"/>
          </a:xfrm>
        </p:grpSpPr>
        <p:sp>
          <p:nvSpPr>
            <p:cNvPr id="213" name="object 213"/>
            <p:cNvSpPr/>
            <p:nvPr/>
          </p:nvSpPr>
          <p:spPr>
            <a:xfrm>
              <a:off x="6248003" y="2683216"/>
              <a:ext cx="370205" cy="0"/>
            </a:xfrm>
            <a:custGeom>
              <a:avLst/>
              <a:gdLst/>
              <a:ahLst/>
              <a:cxnLst/>
              <a:rect l="l" t="t" r="r" b="b"/>
              <a:pathLst>
                <a:path w="370204">
                  <a:moveTo>
                    <a:pt x="0" y="0"/>
                  </a:moveTo>
                  <a:lnTo>
                    <a:pt x="141036" y="0"/>
                  </a:lnTo>
                </a:path>
                <a:path w="370204">
                  <a:moveTo>
                    <a:pt x="228539" y="0"/>
                  </a:moveTo>
                  <a:lnTo>
                    <a:pt x="369581" y="0"/>
                  </a:lnTo>
                </a:path>
              </a:pathLst>
            </a:custGeom>
            <a:ln w="8749">
              <a:solidFill>
                <a:srgbClr val="000000"/>
              </a:solidFill>
            </a:ln>
          </p:spPr>
          <p:txBody>
            <a:bodyPr wrap="square" lIns="0" tIns="0" rIns="0" bIns="0" rtlCol="0"/>
            <a:lstStyle/>
            <a:p>
              <a:endParaRPr/>
            </a:p>
          </p:txBody>
        </p:sp>
        <p:sp>
          <p:nvSpPr>
            <p:cNvPr id="214" name="object 214"/>
            <p:cNvSpPr/>
            <p:nvPr/>
          </p:nvSpPr>
          <p:spPr>
            <a:xfrm>
              <a:off x="6389039" y="2639466"/>
              <a:ext cx="87630" cy="87630"/>
            </a:xfrm>
            <a:custGeom>
              <a:avLst/>
              <a:gdLst/>
              <a:ahLst/>
              <a:cxnLst/>
              <a:rect l="l" t="t" r="r" b="b"/>
              <a:pathLst>
                <a:path w="87629" h="87630">
                  <a:moveTo>
                    <a:pt x="87502" y="0"/>
                  </a:moveTo>
                  <a:lnTo>
                    <a:pt x="0" y="0"/>
                  </a:lnTo>
                  <a:lnTo>
                    <a:pt x="0" y="87502"/>
                  </a:lnTo>
                  <a:lnTo>
                    <a:pt x="87502" y="87502"/>
                  </a:lnTo>
                  <a:lnTo>
                    <a:pt x="87502" y="0"/>
                  </a:lnTo>
                  <a:close/>
                </a:path>
              </a:pathLst>
            </a:custGeom>
            <a:solidFill>
              <a:srgbClr val="AA67B2"/>
            </a:solidFill>
          </p:spPr>
          <p:txBody>
            <a:bodyPr wrap="square" lIns="0" tIns="0" rIns="0" bIns="0" rtlCol="0"/>
            <a:lstStyle/>
            <a:p>
              <a:endParaRPr/>
            </a:p>
          </p:txBody>
        </p:sp>
        <p:sp>
          <p:nvSpPr>
            <p:cNvPr id="215" name="object 215"/>
            <p:cNvSpPr/>
            <p:nvPr/>
          </p:nvSpPr>
          <p:spPr>
            <a:xfrm>
              <a:off x="6389035" y="2639467"/>
              <a:ext cx="87630" cy="87630"/>
            </a:xfrm>
            <a:custGeom>
              <a:avLst/>
              <a:gdLst/>
              <a:ahLst/>
              <a:cxnLst/>
              <a:rect l="l" t="t" r="r" b="b"/>
              <a:pathLst>
                <a:path w="87629" h="87630">
                  <a:moveTo>
                    <a:pt x="0" y="87499"/>
                  </a:moveTo>
                  <a:lnTo>
                    <a:pt x="87499" y="87499"/>
                  </a:lnTo>
                  <a:lnTo>
                    <a:pt x="87499" y="0"/>
                  </a:lnTo>
                  <a:lnTo>
                    <a:pt x="0" y="0"/>
                  </a:lnTo>
                  <a:lnTo>
                    <a:pt x="0" y="87499"/>
                  </a:lnTo>
                  <a:close/>
                </a:path>
              </a:pathLst>
            </a:custGeom>
            <a:ln w="8749">
              <a:solidFill>
                <a:srgbClr val="000000"/>
              </a:solidFill>
            </a:ln>
          </p:spPr>
          <p:txBody>
            <a:bodyPr wrap="square" lIns="0" tIns="0" rIns="0" bIns="0" rtlCol="0"/>
            <a:lstStyle/>
            <a:p>
              <a:endParaRPr/>
            </a:p>
          </p:txBody>
        </p:sp>
      </p:grpSp>
      <p:sp>
        <p:nvSpPr>
          <p:cNvPr id="216" name="object 216"/>
          <p:cNvSpPr txBox="1"/>
          <p:nvPr/>
        </p:nvSpPr>
        <p:spPr>
          <a:xfrm>
            <a:off x="6158154" y="3172890"/>
            <a:ext cx="218440" cy="946150"/>
          </a:xfrm>
          <a:prstGeom prst="rect">
            <a:avLst/>
          </a:prstGeom>
        </p:spPr>
        <p:txBody>
          <a:bodyPr vert="vert270" wrap="square" lIns="0" tIns="0" rIns="0" bIns="0" rtlCol="0">
            <a:spAutoFit/>
          </a:bodyPr>
          <a:lstStyle/>
          <a:p>
            <a:pPr marL="12700">
              <a:lnSpc>
                <a:spcPts val="1565"/>
              </a:lnSpc>
            </a:pPr>
            <a:r>
              <a:rPr sz="1500" spc="5" dirty="0">
                <a:latin typeface="Arial"/>
                <a:cs typeface="Arial"/>
              </a:rPr>
              <a:t>Abort</a:t>
            </a:r>
            <a:r>
              <a:rPr sz="1500" spc="-60" dirty="0">
                <a:latin typeface="Arial"/>
                <a:cs typeface="Arial"/>
              </a:rPr>
              <a:t> </a:t>
            </a:r>
            <a:r>
              <a:rPr sz="1500" spc="5" dirty="0">
                <a:latin typeface="Arial"/>
                <a:cs typeface="Arial"/>
              </a:rPr>
              <a:t>Rate</a:t>
            </a:r>
            <a:endParaRPr sz="1500">
              <a:latin typeface="Arial"/>
              <a:cs typeface="Arial"/>
            </a:endParaRPr>
          </a:p>
        </p:txBody>
      </p:sp>
      <p:sp>
        <p:nvSpPr>
          <p:cNvPr id="217" name="object 217"/>
          <p:cNvSpPr txBox="1"/>
          <p:nvPr/>
        </p:nvSpPr>
        <p:spPr>
          <a:xfrm>
            <a:off x="5020368" y="2780381"/>
            <a:ext cx="1010285" cy="256540"/>
          </a:xfrm>
          <a:prstGeom prst="rect">
            <a:avLst/>
          </a:prstGeom>
        </p:spPr>
        <p:txBody>
          <a:bodyPr vert="horz" wrap="square" lIns="0" tIns="14604" rIns="0" bIns="0" rtlCol="0">
            <a:spAutoFit/>
          </a:bodyPr>
          <a:lstStyle/>
          <a:p>
            <a:pPr marL="12700">
              <a:lnSpc>
                <a:spcPct val="100000"/>
              </a:lnSpc>
              <a:spcBef>
                <a:spcPts val="114"/>
              </a:spcBef>
            </a:pPr>
            <a:r>
              <a:rPr sz="1500" dirty="0">
                <a:solidFill>
                  <a:srgbClr val="005493"/>
                </a:solidFill>
                <a:latin typeface="Arial"/>
                <a:cs typeface="Arial"/>
              </a:rPr>
              <a:t>T</a:t>
            </a:r>
            <a:r>
              <a:rPr sz="1500" spc="5" dirty="0">
                <a:solidFill>
                  <a:srgbClr val="005493"/>
                </a:solidFill>
                <a:latin typeface="Arial"/>
                <a:cs typeface="Arial"/>
              </a:rPr>
              <a:t>hroughput</a:t>
            </a:r>
            <a:endParaRPr sz="1500">
              <a:latin typeface="Arial"/>
              <a:cs typeface="Arial"/>
            </a:endParaRPr>
          </a:p>
        </p:txBody>
      </p:sp>
      <p:sp>
        <p:nvSpPr>
          <p:cNvPr id="218" name="object 218"/>
          <p:cNvSpPr txBox="1"/>
          <p:nvPr/>
        </p:nvSpPr>
        <p:spPr>
          <a:xfrm>
            <a:off x="6717865" y="2797881"/>
            <a:ext cx="946150" cy="256540"/>
          </a:xfrm>
          <a:prstGeom prst="rect">
            <a:avLst/>
          </a:prstGeom>
        </p:spPr>
        <p:txBody>
          <a:bodyPr vert="horz" wrap="square" lIns="0" tIns="14604" rIns="0" bIns="0" rtlCol="0">
            <a:spAutoFit/>
          </a:bodyPr>
          <a:lstStyle/>
          <a:p>
            <a:pPr marL="12700">
              <a:lnSpc>
                <a:spcPct val="100000"/>
              </a:lnSpc>
              <a:spcBef>
                <a:spcPts val="114"/>
              </a:spcBef>
            </a:pPr>
            <a:r>
              <a:rPr sz="1500" spc="5" dirty="0">
                <a:solidFill>
                  <a:srgbClr val="005493"/>
                </a:solidFill>
                <a:latin typeface="Arial"/>
                <a:cs typeface="Arial"/>
              </a:rPr>
              <a:t>Abort</a:t>
            </a:r>
            <a:r>
              <a:rPr sz="1500" spc="-60" dirty="0">
                <a:solidFill>
                  <a:srgbClr val="005493"/>
                </a:solidFill>
                <a:latin typeface="Arial"/>
                <a:cs typeface="Arial"/>
              </a:rPr>
              <a:t> </a:t>
            </a:r>
            <a:r>
              <a:rPr sz="1500" spc="5" dirty="0">
                <a:solidFill>
                  <a:srgbClr val="005493"/>
                </a:solidFill>
                <a:latin typeface="Arial"/>
                <a:cs typeface="Arial"/>
              </a:rPr>
              <a:t>Rate</a:t>
            </a:r>
            <a:endParaRPr sz="1500">
              <a:latin typeface="Arial"/>
              <a:cs typeface="Arial"/>
            </a:endParaRPr>
          </a:p>
        </p:txBody>
      </p:sp>
      <p:sp>
        <p:nvSpPr>
          <p:cNvPr id="219" name="object 219"/>
          <p:cNvSpPr txBox="1"/>
          <p:nvPr/>
        </p:nvSpPr>
        <p:spPr>
          <a:xfrm>
            <a:off x="4460024" y="3019920"/>
            <a:ext cx="2175510" cy="256540"/>
          </a:xfrm>
          <a:prstGeom prst="rect">
            <a:avLst/>
          </a:prstGeom>
        </p:spPr>
        <p:txBody>
          <a:bodyPr vert="horz" wrap="square" lIns="0" tIns="14604" rIns="0" bIns="0" rtlCol="0">
            <a:spAutoFit/>
          </a:bodyPr>
          <a:lstStyle/>
          <a:p>
            <a:pPr marL="12700">
              <a:lnSpc>
                <a:spcPct val="100000"/>
              </a:lnSpc>
              <a:spcBef>
                <a:spcPts val="114"/>
              </a:spcBef>
              <a:tabLst>
                <a:tab pos="1894839" algn="l"/>
              </a:tabLst>
            </a:pPr>
            <a:r>
              <a:rPr sz="1500" spc="5" dirty="0">
                <a:latin typeface="Arial"/>
                <a:cs typeface="Arial"/>
              </a:rPr>
              <a:t>200	0.4</a:t>
            </a:r>
            <a:endParaRPr sz="1500">
              <a:latin typeface="Arial"/>
              <a:cs typeface="Arial"/>
            </a:endParaRPr>
          </a:p>
        </p:txBody>
      </p:sp>
      <p:sp>
        <p:nvSpPr>
          <p:cNvPr id="220" name="object 220"/>
          <p:cNvSpPr txBox="1"/>
          <p:nvPr/>
        </p:nvSpPr>
        <p:spPr>
          <a:xfrm>
            <a:off x="4674143" y="4503916"/>
            <a:ext cx="132715"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0</a:t>
            </a:r>
            <a:endParaRPr sz="1500">
              <a:latin typeface="Arial"/>
              <a:cs typeface="Arial"/>
            </a:endParaRPr>
          </a:p>
        </p:txBody>
      </p:sp>
      <p:sp>
        <p:nvSpPr>
          <p:cNvPr id="221" name="object 221"/>
          <p:cNvSpPr txBox="1"/>
          <p:nvPr/>
        </p:nvSpPr>
        <p:spPr>
          <a:xfrm>
            <a:off x="4460024" y="3761918"/>
            <a:ext cx="346710" cy="256540"/>
          </a:xfrm>
          <a:prstGeom prst="rect">
            <a:avLst/>
          </a:prstGeom>
        </p:spPr>
        <p:txBody>
          <a:bodyPr vert="horz" wrap="square" lIns="0" tIns="14604" rIns="0" bIns="0" rtlCol="0">
            <a:spAutoFit/>
          </a:bodyPr>
          <a:lstStyle/>
          <a:p>
            <a:pPr marL="12700">
              <a:lnSpc>
                <a:spcPct val="100000"/>
              </a:lnSpc>
              <a:spcBef>
                <a:spcPts val="114"/>
              </a:spcBef>
            </a:pPr>
            <a:r>
              <a:rPr sz="1500" spc="5" dirty="0">
                <a:latin typeface="Arial"/>
                <a:cs typeface="Arial"/>
              </a:rPr>
              <a:t>100</a:t>
            </a:r>
            <a:endParaRPr sz="1500">
              <a:latin typeface="Arial"/>
              <a:cs typeface="Arial"/>
            </a:endParaRPr>
          </a:p>
        </p:txBody>
      </p:sp>
      <p:sp>
        <p:nvSpPr>
          <p:cNvPr id="222" name="object 222"/>
          <p:cNvSpPr/>
          <p:nvPr/>
        </p:nvSpPr>
        <p:spPr>
          <a:xfrm>
            <a:off x="4858068" y="2793309"/>
            <a:ext cx="1211580" cy="1855470"/>
          </a:xfrm>
          <a:custGeom>
            <a:avLst/>
            <a:gdLst/>
            <a:ahLst/>
            <a:cxnLst/>
            <a:rect l="l" t="t" r="r" b="b"/>
            <a:pathLst>
              <a:path w="1211579" h="1855470">
                <a:moveTo>
                  <a:pt x="0" y="1854996"/>
                </a:moveTo>
                <a:lnTo>
                  <a:pt x="128332" y="1854996"/>
                </a:lnTo>
              </a:path>
              <a:path w="1211579" h="1855470">
                <a:moveTo>
                  <a:pt x="0" y="1483996"/>
                </a:moveTo>
                <a:lnTo>
                  <a:pt x="64167" y="1483996"/>
                </a:lnTo>
              </a:path>
              <a:path w="1211579" h="1855470">
                <a:moveTo>
                  <a:pt x="0" y="1112997"/>
                </a:moveTo>
                <a:lnTo>
                  <a:pt x="128332" y="1112997"/>
                </a:lnTo>
              </a:path>
              <a:path w="1211579" h="1855470">
                <a:moveTo>
                  <a:pt x="0" y="741998"/>
                </a:moveTo>
                <a:lnTo>
                  <a:pt x="64167" y="741998"/>
                </a:lnTo>
              </a:path>
              <a:path w="1211579" h="1855470">
                <a:moveTo>
                  <a:pt x="0" y="370999"/>
                </a:moveTo>
                <a:lnTo>
                  <a:pt x="128332" y="370999"/>
                </a:lnTo>
              </a:path>
              <a:path w="1211579" h="1855470">
                <a:moveTo>
                  <a:pt x="0" y="0"/>
                </a:moveTo>
                <a:lnTo>
                  <a:pt x="64167" y="0"/>
                </a:lnTo>
              </a:path>
              <a:path w="1211579" h="1855470">
                <a:moveTo>
                  <a:pt x="57671" y="1854996"/>
                </a:moveTo>
                <a:lnTo>
                  <a:pt x="57671" y="1726663"/>
                </a:lnTo>
              </a:path>
              <a:path w="1211579" h="1855470">
                <a:moveTo>
                  <a:pt x="173011" y="1854996"/>
                </a:moveTo>
                <a:lnTo>
                  <a:pt x="173011" y="1790829"/>
                </a:lnTo>
              </a:path>
              <a:path w="1211579" h="1855470">
                <a:moveTo>
                  <a:pt x="288352" y="1854996"/>
                </a:moveTo>
                <a:lnTo>
                  <a:pt x="288352" y="1790829"/>
                </a:lnTo>
              </a:path>
              <a:path w="1211579" h="1855470">
                <a:moveTo>
                  <a:pt x="403692" y="1854996"/>
                </a:moveTo>
                <a:lnTo>
                  <a:pt x="403692" y="1790829"/>
                </a:lnTo>
              </a:path>
              <a:path w="1211579" h="1855470">
                <a:moveTo>
                  <a:pt x="519033" y="1854996"/>
                </a:moveTo>
                <a:lnTo>
                  <a:pt x="519033" y="1790829"/>
                </a:lnTo>
              </a:path>
              <a:path w="1211579" h="1855470">
                <a:moveTo>
                  <a:pt x="634373" y="1854996"/>
                </a:moveTo>
                <a:lnTo>
                  <a:pt x="634373" y="1790829"/>
                </a:lnTo>
              </a:path>
              <a:path w="1211579" h="1855470">
                <a:moveTo>
                  <a:pt x="749714" y="1854996"/>
                </a:moveTo>
                <a:lnTo>
                  <a:pt x="749714" y="1790829"/>
                </a:lnTo>
              </a:path>
              <a:path w="1211579" h="1855470">
                <a:moveTo>
                  <a:pt x="865054" y="1854996"/>
                </a:moveTo>
                <a:lnTo>
                  <a:pt x="865054" y="1790829"/>
                </a:lnTo>
              </a:path>
              <a:path w="1211579" h="1855470">
                <a:moveTo>
                  <a:pt x="980395" y="1854996"/>
                </a:moveTo>
                <a:lnTo>
                  <a:pt x="980395" y="1790829"/>
                </a:lnTo>
              </a:path>
              <a:path w="1211579" h="1855470">
                <a:moveTo>
                  <a:pt x="1095742" y="1854996"/>
                </a:moveTo>
                <a:lnTo>
                  <a:pt x="1095742" y="1790829"/>
                </a:lnTo>
              </a:path>
              <a:path w="1211579" h="1855470">
                <a:moveTo>
                  <a:pt x="1211085" y="1854996"/>
                </a:moveTo>
                <a:lnTo>
                  <a:pt x="1211085" y="1726663"/>
                </a:lnTo>
              </a:path>
            </a:pathLst>
          </a:custGeom>
          <a:ln w="8749">
            <a:solidFill>
              <a:srgbClr val="000000"/>
            </a:solidFill>
          </a:ln>
        </p:spPr>
        <p:txBody>
          <a:bodyPr wrap="square" lIns="0" tIns="0" rIns="0" bIns="0" rtlCol="0"/>
          <a:lstStyle/>
          <a:p>
            <a:endParaRPr/>
          </a:p>
        </p:txBody>
      </p:sp>
      <p:sp>
        <p:nvSpPr>
          <p:cNvPr id="223" name="object 223"/>
          <p:cNvSpPr txBox="1"/>
          <p:nvPr/>
        </p:nvSpPr>
        <p:spPr>
          <a:xfrm>
            <a:off x="4849509" y="4655800"/>
            <a:ext cx="3136900" cy="256540"/>
          </a:xfrm>
          <a:prstGeom prst="rect">
            <a:avLst/>
          </a:prstGeom>
        </p:spPr>
        <p:txBody>
          <a:bodyPr vert="horz" wrap="square" lIns="0" tIns="14604" rIns="0" bIns="0" rtlCol="0">
            <a:spAutoFit/>
          </a:bodyPr>
          <a:lstStyle/>
          <a:p>
            <a:pPr marL="12700">
              <a:lnSpc>
                <a:spcPct val="100000"/>
              </a:lnSpc>
              <a:spcBef>
                <a:spcPts val="114"/>
              </a:spcBef>
              <a:tabLst>
                <a:tab pos="1058545" algn="l"/>
                <a:tab pos="1840864" algn="l"/>
                <a:tab pos="2802255" algn="l"/>
              </a:tabLst>
            </a:pPr>
            <a:r>
              <a:rPr sz="1500" spc="5" dirty="0">
                <a:latin typeface="Arial"/>
                <a:cs typeface="Arial"/>
              </a:rPr>
              <a:t>0	100	0	100</a:t>
            </a:r>
            <a:endParaRPr sz="1500">
              <a:latin typeface="Arial"/>
              <a:cs typeface="Arial"/>
            </a:endParaRPr>
          </a:p>
        </p:txBody>
      </p:sp>
      <p:sp>
        <p:nvSpPr>
          <p:cNvPr id="224" name="object 224"/>
          <p:cNvSpPr/>
          <p:nvPr/>
        </p:nvSpPr>
        <p:spPr>
          <a:xfrm>
            <a:off x="4858068" y="2793309"/>
            <a:ext cx="1269365" cy="1855470"/>
          </a:xfrm>
          <a:custGeom>
            <a:avLst/>
            <a:gdLst/>
            <a:ahLst/>
            <a:cxnLst/>
            <a:rect l="l" t="t" r="r" b="b"/>
            <a:pathLst>
              <a:path w="1269364" h="1855470">
                <a:moveTo>
                  <a:pt x="1268747" y="1854996"/>
                </a:moveTo>
                <a:lnTo>
                  <a:pt x="1268747" y="0"/>
                </a:lnTo>
                <a:lnTo>
                  <a:pt x="0" y="0"/>
                </a:lnTo>
                <a:lnTo>
                  <a:pt x="0" y="1854996"/>
                </a:lnTo>
                <a:lnTo>
                  <a:pt x="1268747" y="1854996"/>
                </a:lnTo>
                <a:close/>
              </a:path>
            </a:pathLst>
          </a:custGeom>
          <a:ln w="8749">
            <a:solidFill>
              <a:srgbClr val="000000"/>
            </a:solidFill>
          </a:ln>
        </p:spPr>
        <p:txBody>
          <a:bodyPr wrap="square" lIns="0" tIns="0" rIns="0" bIns="0" rtlCol="0"/>
          <a:lstStyle/>
          <a:p>
            <a:endParaRPr/>
          </a:p>
        </p:txBody>
      </p:sp>
      <p:grpSp>
        <p:nvGrpSpPr>
          <p:cNvPr id="225" name="object 225"/>
          <p:cNvGrpSpPr/>
          <p:nvPr/>
        </p:nvGrpSpPr>
        <p:grpSpPr>
          <a:xfrm>
            <a:off x="6682440" y="2788934"/>
            <a:ext cx="1277620" cy="1864360"/>
            <a:chOff x="6682440" y="2788934"/>
            <a:chExt cx="1277620" cy="1864360"/>
          </a:xfrm>
        </p:grpSpPr>
        <p:sp>
          <p:nvSpPr>
            <p:cNvPr id="226" name="object 226"/>
            <p:cNvSpPr/>
            <p:nvPr/>
          </p:nvSpPr>
          <p:spPr>
            <a:xfrm>
              <a:off x="6744477" y="4519972"/>
              <a:ext cx="1153795" cy="128905"/>
            </a:xfrm>
            <a:custGeom>
              <a:avLst/>
              <a:gdLst/>
              <a:ahLst/>
              <a:cxnLst/>
              <a:rect l="l" t="t" r="r" b="b"/>
              <a:pathLst>
                <a:path w="1153795" h="128904">
                  <a:moveTo>
                    <a:pt x="0" y="128332"/>
                  </a:moveTo>
                  <a:lnTo>
                    <a:pt x="0" y="0"/>
                  </a:lnTo>
                </a:path>
                <a:path w="1153795" h="128904">
                  <a:moveTo>
                    <a:pt x="115342" y="128332"/>
                  </a:moveTo>
                  <a:lnTo>
                    <a:pt x="115342" y="64165"/>
                  </a:lnTo>
                </a:path>
                <a:path w="1153795" h="128904">
                  <a:moveTo>
                    <a:pt x="230684" y="128332"/>
                  </a:moveTo>
                  <a:lnTo>
                    <a:pt x="230684" y="64165"/>
                  </a:lnTo>
                </a:path>
                <a:path w="1153795" h="128904">
                  <a:moveTo>
                    <a:pt x="346026" y="128332"/>
                  </a:moveTo>
                  <a:lnTo>
                    <a:pt x="346026" y="64165"/>
                  </a:lnTo>
                </a:path>
                <a:path w="1153795" h="128904">
                  <a:moveTo>
                    <a:pt x="461369" y="128332"/>
                  </a:moveTo>
                  <a:lnTo>
                    <a:pt x="461369" y="64165"/>
                  </a:lnTo>
                </a:path>
                <a:path w="1153795" h="128904">
                  <a:moveTo>
                    <a:pt x="576711" y="128332"/>
                  </a:moveTo>
                  <a:lnTo>
                    <a:pt x="576711" y="64165"/>
                  </a:lnTo>
                </a:path>
                <a:path w="1153795" h="128904">
                  <a:moveTo>
                    <a:pt x="692053" y="128332"/>
                  </a:moveTo>
                  <a:lnTo>
                    <a:pt x="692053" y="64165"/>
                  </a:lnTo>
                </a:path>
                <a:path w="1153795" h="128904">
                  <a:moveTo>
                    <a:pt x="807395" y="128332"/>
                  </a:moveTo>
                  <a:lnTo>
                    <a:pt x="807395" y="64165"/>
                  </a:lnTo>
                </a:path>
                <a:path w="1153795" h="128904">
                  <a:moveTo>
                    <a:pt x="922738" y="128332"/>
                  </a:moveTo>
                  <a:lnTo>
                    <a:pt x="922738" y="64165"/>
                  </a:lnTo>
                </a:path>
                <a:path w="1153795" h="128904">
                  <a:moveTo>
                    <a:pt x="1038080" y="128332"/>
                  </a:moveTo>
                  <a:lnTo>
                    <a:pt x="1038080" y="64165"/>
                  </a:lnTo>
                </a:path>
                <a:path w="1153795" h="128904">
                  <a:moveTo>
                    <a:pt x="1153405" y="128332"/>
                  </a:moveTo>
                  <a:lnTo>
                    <a:pt x="1153405" y="0"/>
                  </a:lnTo>
                </a:path>
              </a:pathLst>
            </a:custGeom>
            <a:ln w="8749">
              <a:solidFill>
                <a:srgbClr val="000000"/>
              </a:solidFill>
            </a:ln>
          </p:spPr>
          <p:txBody>
            <a:bodyPr wrap="square" lIns="0" tIns="0" rIns="0" bIns="0" rtlCol="0"/>
            <a:lstStyle/>
            <a:p>
              <a:endParaRPr/>
            </a:p>
          </p:txBody>
        </p:sp>
        <p:sp>
          <p:nvSpPr>
            <p:cNvPr id="227" name="object 227"/>
            <p:cNvSpPr/>
            <p:nvPr/>
          </p:nvSpPr>
          <p:spPr>
            <a:xfrm>
              <a:off x="6686815" y="2793309"/>
              <a:ext cx="1269365" cy="1855470"/>
            </a:xfrm>
            <a:custGeom>
              <a:avLst/>
              <a:gdLst/>
              <a:ahLst/>
              <a:cxnLst/>
              <a:rect l="l" t="t" r="r" b="b"/>
              <a:pathLst>
                <a:path w="1269365" h="1855470">
                  <a:moveTo>
                    <a:pt x="1268747" y="1854996"/>
                  </a:moveTo>
                  <a:lnTo>
                    <a:pt x="1268747" y="0"/>
                  </a:lnTo>
                  <a:lnTo>
                    <a:pt x="0" y="0"/>
                  </a:lnTo>
                  <a:lnTo>
                    <a:pt x="0" y="1854996"/>
                  </a:lnTo>
                  <a:lnTo>
                    <a:pt x="1268747" y="1854996"/>
                  </a:lnTo>
                  <a:close/>
                </a:path>
              </a:pathLst>
            </a:custGeom>
            <a:ln w="8749">
              <a:solidFill>
                <a:srgbClr val="000000"/>
              </a:solidFill>
            </a:ln>
          </p:spPr>
          <p:txBody>
            <a:bodyPr wrap="square" lIns="0" tIns="0" rIns="0" bIns="0" rtlCol="0"/>
            <a:lstStyle/>
            <a:p>
              <a:endParaRPr/>
            </a:p>
          </p:txBody>
        </p:sp>
      </p:grpSp>
      <p:sp>
        <p:nvSpPr>
          <p:cNvPr id="228" name="object 228"/>
          <p:cNvSpPr txBox="1"/>
          <p:nvPr/>
        </p:nvSpPr>
        <p:spPr>
          <a:xfrm>
            <a:off x="4360138" y="1255267"/>
            <a:ext cx="3270885" cy="1540510"/>
          </a:xfrm>
          <a:prstGeom prst="rect">
            <a:avLst/>
          </a:prstGeom>
        </p:spPr>
        <p:txBody>
          <a:bodyPr vert="horz" wrap="square" lIns="0" tIns="12700" rIns="0" bIns="0" rtlCol="0">
            <a:spAutoFit/>
          </a:bodyPr>
          <a:lstStyle/>
          <a:p>
            <a:pPr marL="354965" indent="-342900">
              <a:lnSpc>
                <a:spcPct val="100000"/>
              </a:lnSpc>
              <a:spcBef>
                <a:spcPts val="100"/>
              </a:spcBef>
              <a:buSzPct val="79166"/>
              <a:buFont typeface="Wingdings" pitchFamily="2" charset="2"/>
              <a:buChar char="l"/>
              <a:tabLst>
                <a:tab pos="325755" algn="l"/>
              </a:tabLst>
            </a:pPr>
            <a:r>
              <a:rPr sz="2400" spc="-70" dirty="0">
                <a:latin typeface="Arial"/>
                <a:cs typeface="Arial"/>
              </a:rPr>
              <a:t>Ported </a:t>
            </a:r>
            <a:r>
              <a:rPr sz="2400" spc="-35" dirty="0">
                <a:latin typeface="Arial"/>
                <a:cs typeface="Arial"/>
              </a:rPr>
              <a:t>from</a:t>
            </a:r>
            <a:r>
              <a:rPr sz="2400" spc="40" dirty="0">
                <a:latin typeface="Arial"/>
                <a:cs typeface="Arial"/>
              </a:rPr>
              <a:t> </a:t>
            </a:r>
            <a:r>
              <a:rPr sz="2400" spc="-80" dirty="0">
                <a:latin typeface="Arial"/>
                <a:cs typeface="Arial"/>
              </a:rPr>
              <a:t>GAM</a:t>
            </a:r>
            <a:endParaRPr sz="2400" dirty="0">
              <a:latin typeface="Arial"/>
              <a:cs typeface="Arial"/>
            </a:endParaRPr>
          </a:p>
          <a:p>
            <a:pPr marL="354965" indent="-342900">
              <a:lnSpc>
                <a:spcPct val="100000"/>
              </a:lnSpc>
              <a:spcBef>
                <a:spcPts val="120"/>
              </a:spcBef>
              <a:buSzPct val="79166"/>
              <a:buFont typeface="Wingdings" pitchFamily="2" charset="2"/>
              <a:buChar char="l"/>
              <a:tabLst>
                <a:tab pos="325755" algn="l"/>
              </a:tabLst>
            </a:pPr>
            <a:r>
              <a:rPr sz="2400" spc="-210" dirty="0">
                <a:latin typeface="Arial"/>
                <a:cs typeface="Arial"/>
              </a:rPr>
              <a:t>Share</a:t>
            </a:r>
            <a:r>
              <a:rPr sz="2400" spc="-10" dirty="0">
                <a:latin typeface="Arial"/>
                <a:cs typeface="Arial"/>
              </a:rPr>
              <a:t> </a:t>
            </a:r>
            <a:r>
              <a:rPr sz="2400" spc="-105" dirty="0">
                <a:latin typeface="Arial"/>
                <a:cs typeface="Arial"/>
              </a:rPr>
              <a:t>everything</a:t>
            </a:r>
            <a:endParaRPr sz="2400" dirty="0">
              <a:latin typeface="Arial"/>
              <a:cs typeface="Arial"/>
            </a:endParaRPr>
          </a:p>
          <a:p>
            <a:pPr marL="354965" indent="-342900">
              <a:lnSpc>
                <a:spcPct val="100000"/>
              </a:lnSpc>
              <a:spcBef>
                <a:spcPts val="120"/>
              </a:spcBef>
              <a:buSzPct val="79166"/>
              <a:buFont typeface="Wingdings" pitchFamily="2" charset="2"/>
              <a:buChar char="l"/>
              <a:tabLst>
                <a:tab pos="325755" algn="l"/>
              </a:tabLst>
            </a:pPr>
            <a:r>
              <a:rPr sz="2400" spc="-135" dirty="0">
                <a:latin typeface="Arial"/>
                <a:cs typeface="Arial"/>
              </a:rPr>
              <a:t>32</a:t>
            </a:r>
            <a:r>
              <a:rPr sz="2400" spc="-15" dirty="0">
                <a:latin typeface="Arial"/>
                <a:cs typeface="Arial"/>
              </a:rPr>
              <a:t> </a:t>
            </a:r>
            <a:r>
              <a:rPr sz="2400" spc="-145" dirty="0">
                <a:latin typeface="Arial"/>
                <a:cs typeface="Arial"/>
              </a:rPr>
              <a:t>warehouses</a:t>
            </a:r>
            <a:endParaRPr sz="2400" dirty="0">
              <a:latin typeface="Arial"/>
              <a:cs typeface="Arial"/>
            </a:endParaRPr>
          </a:p>
          <a:p>
            <a:pPr marL="1155065">
              <a:lnSpc>
                <a:spcPct val="100000"/>
              </a:lnSpc>
              <a:spcBef>
                <a:spcPts val="1240"/>
              </a:spcBef>
              <a:tabLst>
                <a:tab pos="2379980" algn="l"/>
              </a:tabLst>
            </a:pPr>
            <a:r>
              <a:rPr sz="1500" spc="10" dirty="0">
                <a:latin typeface="Arial"/>
                <a:cs typeface="Arial"/>
              </a:rPr>
              <a:t>GAM	</a:t>
            </a:r>
            <a:r>
              <a:rPr sz="1500" spc="5" dirty="0">
                <a:latin typeface="Arial"/>
                <a:cs typeface="Arial"/>
              </a:rPr>
              <a:t>Concordia</a:t>
            </a:r>
            <a:endParaRPr sz="1500" dirty="0">
              <a:latin typeface="Arial"/>
              <a:cs typeface="Arial"/>
            </a:endParaRPr>
          </a:p>
        </p:txBody>
      </p:sp>
      <p:grpSp>
        <p:nvGrpSpPr>
          <p:cNvPr id="233" name="object 233"/>
          <p:cNvGrpSpPr/>
          <p:nvPr/>
        </p:nvGrpSpPr>
        <p:grpSpPr>
          <a:xfrm>
            <a:off x="8751905" y="2893864"/>
            <a:ext cx="1426845" cy="1943735"/>
            <a:chOff x="8751905" y="2893864"/>
            <a:chExt cx="1426845" cy="1943735"/>
          </a:xfrm>
        </p:grpSpPr>
        <p:sp>
          <p:nvSpPr>
            <p:cNvPr id="234" name="object 234"/>
            <p:cNvSpPr/>
            <p:nvPr/>
          </p:nvSpPr>
          <p:spPr>
            <a:xfrm>
              <a:off x="9465098" y="2898309"/>
              <a:ext cx="0" cy="1934845"/>
            </a:xfrm>
            <a:custGeom>
              <a:avLst/>
              <a:gdLst/>
              <a:ahLst/>
              <a:cxnLst/>
              <a:rect l="l" t="t" r="r" b="b"/>
              <a:pathLst>
                <a:path h="1934845">
                  <a:moveTo>
                    <a:pt x="0" y="1934621"/>
                  </a:moveTo>
                  <a:lnTo>
                    <a:pt x="0" y="0"/>
                  </a:lnTo>
                </a:path>
              </a:pathLst>
            </a:custGeom>
            <a:ln w="8749">
              <a:solidFill>
                <a:srgbClr val="000000"/>
              </a:solidFill>
              <a:prstDash val="dot"/>
            </a:ln>
          </p:spPr>
          <p:txBody>
            <a:bodyPr wrap="square" lIns="0" tIns="0" rIns="0" bIns="0" rtlCol="0"/>
            <a:lstStyle/>
            <a:p>
              <a:endParaRPr/>
            </a:p>
          </p:txBody>
        </p:sp>
        <p:sp>
          <p:nvSpPr>
            <p:cNvPr id="235" name="object 235"/>
            <p:cNvSpPr/>
            <p:nvPr/>
          </p:nvSpPr>
          <p:spPr>
            <a:xfrm>
              <a:off x="9031033" y="4059081"/>
              <a:ext cx="555625" cy="0"/>
            </a:xfrm>
            <a:custGeom>
              <a:avLst/>
              <a:gdLst/>
              <a:ahLst/>
              <a:cxnLst/>
              <a:rect l="l" t="t" r="r" b="b"/>
              <a:pathLst>
                <a:path w="555625">
                  <a:moveTo>
                    <a:pt x="0" y="0"/>
                  </a:moveTo>
                  <a:lnTo>
                    <a:pt x="555040" y="0"/>
                  </a:lnTo>
                </a:path>
              </a:pathLst>
            </a:custGeom>
            <a:ln w="8749">
              <a:solidFill>
                <a:srgbClr val="000000"/>
              </a:solidFill>
              <a:prstDash val="dot"/>
            </a:ln>
          </p:spPr>
          <p:txBody>
            <a:bodyPr wrap="square" lIns="0" tIns="0" rIns="0" bIns="0" rtlCol="0"/>
            <a:lstStyle/>
            <a:p>
              <a:endParaRPr/>
            </a:p>
          </p:txBody>
        </p:sp>
        <p:sp>
          <p:nvSpPr>
            <p:cNvPr id="236" name="object 236"/>
            <p:cNvSpPr/>
            <p:nvPr/>
          </p:nvSpPr>
          <p:spPr>
            <a:xfrm>
              <a:off x="8756350" y="3285233"/>
              <a:ext cx="1417955" cy="0"/>
            </a:xfrm>
            <a:custGeom>
              <a:avLst/>
              <a:gdLst/>
              <a:ahLst/>
              <a:cxnLst/>
              <a:rect l="l" t="t" r="r" b="b"/>
              <a:pathLst>
                <a:path w="1417954">
                  <a:moveTo>
                    <a:pt x="0" y="0"/>
                  </a:moveTo>
                  <a:lnTo>
                    <a:pt x="1417497" y="0"/>
                  </a:lnTo>
                </a:path>
              </a:pathLst>
            </a:custGeom>
            <a:ln w="8749">
              <a:solidFill>
                <a:srgbClr val="000000"/>
              </a:solidFill>
              <a:prstDash val="dot"/>
            </a:ln>
          </p:spPr>
          <p:txBody>
            <a:bodyPr wrap="square" lIns="0" tIns="0" rIns="0" bIns="0" rtlCol="0"/>
            <a:lstStyle/>
            <a:p>
              <a:endParaRPr/>
            </a:p>
          </p:txBody>
        </p:sp>
        <p:sp>
          <p:nvSpPr>
            <p:cNvPr id="237" name="object 237"/>
            <p:cNvSpPr/>
            <p:nvPr/>
          </p:nvSpPr>
          <p:spPr>
            <a:xfrm>
              <a:off x="8756350" y="4059081"/>
              <a:ext cx="118745" cy="0"/>
            </a:xfrm>
            <a:custGeom>
              <a:avLst/>
              <a:gdLst/>
              <a:ahLst/>
              <a:cxnLst/>
              <a:rect l="l" t="t" r="r" b="b"/>
              <a:pathLst>
                <a:path w="118745">
                  <a:moveTo>
                    <a:pt x="0" y="0"/>
                  </a:moveTo>
                  <a:lnTo>
                    <a:pt x="118130" y="0"/>
                  </a:lnTo>
                </a:path>
              </a:pathLst>
            </a:custGeom>
            <a:ln w="8749">
              <a:solidFill>
                <a:srgbClr val="000000"/>
              </a:solidFill>
              <a:prstDash val="dot"/>
            </a:ln>
          </p:spPr>
          <p:txBody>
            <a:bodyPr wrap="square" lIns="0" tIns="0" rIns="0" bIns="0" rtlCol="0"/>
            <a:lstStyle/>
            <a:p>
              <a:endParaRPr/>
            </a:p>
          </p:txBody>
        </p:sp>
        <p:sp>
          <p:nvSpPr>
            <p:cNvPr id="238" name="object 238"/>
            <p:cNvSpPr/>
            <p:nvPr/>
          </p:nvSpPr>
          <p:spPr>
            <a:xfrm>
              <a:off x="8874480" y="3621849"/>
              <a:ext cx="156845" cy="1211580"/>
            </a:xfrm>
            <a:custGeom>
              <a:avLst/>
              <a:gdLst/>
              <a:ahLst/>
              <a:cxnLst/>
              <a:rect l="l" t="t" r="r" b="b"/>
              <a:pathLst>
                <a:path w="156845" h="1211579">
                  <a:moveTo>
                    <a:pt x="156552" y="0"/>
                  </a:moveTo>
                  <a:lnTo>
                    <a:pt x="0" y="0"/>
                  </a:lnTo>
                  <a:lnTo>
                    <a:pt x="0" y="1211071"/>
                  </a:lnTo>
                  <a:lnTo>
                    <a:pt x="156552" y="1211071"/>
                  </a:lnTo>
                  <a:lnTo>
                    <a:pt x="156552" y="0"/>
                  </a:lnTo>
                  <a:close/>
                </a:path>
              </a:pathLst>
            </a:custGeom>
            <a:solidFill>
              <a:srgbClr val="E6F0F6"/>
            </a:solidFill>
          </p:spPr>
          <p:txBody>
            <a:bodyPr wrap="square" lIns="0" tIns="0" rIns="0" bIns="0" rtlCol="0"/>
            <a:lstStyle/>
            <a:p>
              <a:endParaRPr/>
            </a:p>
          </p:txBody>
        </p:sp>
        <p:sp>
          <p:nvSpPr>
            <p:cNvPr id="239" name="object 239"/>
            <p:cNvSpPr/>
            <p:nvPr/>
          </p:nvSpPr>
          <p:spPr>
            <a:xfrm>
              <a:off x="9742627" y="4059081"/>
              <a:ext cx="431800" cy="0"/>
            </a:xfrm>
            <a:custGeom>
              <a:avLst/>
              <a:gdLst/>
              <a:ahLst/>
              <a:cxnLst/>
              <a:rect l="l" t="t" r="r" b="b"/>
              <a:pathLst>
                <a:path w="431800">
                  <a:moveTo>
                    <a:pt x="0" y="0"/>
                  </a:moveTo>
                  <a:lnTo>
                    <a:pt x="431220" y="0"/>
                  </a:lnTo>
                </a:path>
              </a:pathLst>
            </a:custGeom>
            <a:ln w="8749">
              <a:solidFill>
                <a:srgbClr val="000000"/>
              </a:solidFill>
              <a:prstDash val="dot"/>
            </a:ln>
          </p:spPr>
          <p:txBody>
            <a:bodyPr wrap="square" lIns="0" tIns="0" rIns="0" bIns="0" rtlCol="0"/>
            <a:lstStyle/>
            <a:p>
              <a:endParaRPr/>
            </a:p>
          </p:txBody>
        </p:sp>
        <p:sp>
          <p:nvSpPr>
            <p:cNvPr id="240" name="object 240"/>
            <p:cNvSpPr/>
            <p:nvPr/>
          </p:nvSpPr>
          <p:spPr>
            <a:xfrm>
              <a:off x="9586074" y="3850132"/>
              <a:ext cx="156845" cy="982980"/>
            </a:xfrm>
            <a:custGeom>
              <a:avLst/>
              <a:gdLst/>
              <a:ahLst/>
              <a:cxnLst/>
              <a:rect l="l" t="t" r="r" b="b"/>
              <a:pathLst>
                <a:path w="156845" h="982979">
                  <a:moveTo>
                    <a:pt x="156552" y="0"/>
                  </a:moveTo>
                  <a:lnTo>
                    <a:pt x="0" y="0"/>
                  </a:lnTo>
                  <a:lnTo>
                    <a:pt x="0" y="982789"/>
                  </a:lnTo>
                  <a:lnTo>
                    <a:pt x="156552" y="982789"/>
                  </a:lnTo>
                  <a:lnTo>
                    <a:pt x="156552" y="0"/>
                  </a:lnTo>
                  <a:close/>
                </a:path>
              </a:pathLst>
            </a:custGeom>
            <a:solidFill>
              <a:srgbClr val="E6F0F6"/>
            </a:solidFill>
          </p:spPr>
          <p:txBody>
            <a:bodyPr wrap="square" lIns="0" tIns="0" rIns="0" bIns="0" rtlCol="0"/>
            <a:lstStyle/>
            <a:p>
              <a:endParaRPr/>
            </a:p>
          </p:txBody>
        </p:sp>
        <p:sp>
          <p:nvSpPr>
            <p:cNvPr id="241" name="object 241"/>
            <p:cNvSpPr/>
            <p:nvPr/>
          </p:nvSpPr>
          <p:spPr>
            <a:xfrm>
              <a:off x="9031034" y="4321505"/>
              <a:ext cx="868680" cy="511809"/>
            </a:xfrm>
            <a:custGeom>
              <a:avLst/>
              <a:gdLst/>
              <a:ahLst/>
              <a:cxnLst/>
              <a:rect l="l" t="t" r="r" b="b"/>
              <a:pathLst>
                <a:path w="868679" h="511810">
                  <a:moveTo>
                    <a:pt x="156540" y="0"/>
                  </a:moveTo>
                  <a:lnTo>
                    <a:pt x="0" y="0"/>
                  </a:lnTo>
                  <a:lnTo>
                    <a:pt x="0" y="511416"/>
                  </a:lnTo>
                  <a:lnTo>
                    <a:pt x="156540" y="511416"/>
                  </a:lnTo>
                  <a:lnTo>
                    <a:pt x="156540" y="0"/>
                  </a:lnTo>
                  <a:close/>
                </a:path>
                <a:path w="868679" h="511810">
                  <a:moveTo>
                    <a:pt x="868146" y="219354"/>
                  </a:moveTo>
                  <a:lnTo>
                    <a:pt x="711593" y="219354"/>
                  </a:lnTo>
                  <a:lnTo>
                    <a:pt x="711593" y="511416"/>
                  </a:lnTo>
                  <a:lnTo>
                    <a:pt x="868146" y="511416"/>
                  </a:lnTo>
                  <a:lnTo>
                    <a:pt x="868146" y="219354"/>
                  </a:lnTo>
                  <a:close/>
                </a:path>
              </a:pathLst>
            </a:custGeom>
            <a:solidFill>
              <a:srgbClr val="ADC8E1"/>
            </a:solidFill>
          </p:spPr>
          <p:txBody>
            <a:bodyPr wrap="square" lIns="0" tIns="0" rIns="0" bIns="0" rtlCol="0"/>
            <a:lstStyle/>
            <a:p>
              <a:endParaRPr/>
            </a:p>
          </p:txBody>
        </p:sp>
        <p:sp>
          <p:nvSpPr>
            <p:cNvPr id="242" name="object 242"/>
            <p:cNvSpPr/>
            <p:nvPr/>
          </p:nvSpPr>
          <p:spPr>
            <a:xfrm>
              <a:off x="9187574" y="4531118"/>
              <a:ext cx="868680" cy="302260"/>
            </a:xfrm>
            <a:custGeom>
              <a:avLst/>
              <a:gdLst/>
              <a:ahLst/>
              <a:cxnLst/>
              <a:rect l="l" t="t" r="r" b="b"/>
              <a:pathLst>
                <a:path w="868679" h="302260">
                  <a:moveTo>
                    <a:pt x="156552" y="0"/>
                  </a:moveTo>
                  <a:lnTo>
                    <a:pt x="0" y="0"/>
                  </a:lnTo>
                  <a:lnTo>
                    <a:pt x="0" y="301802"/>
                  </a:lnTo>
                  <a:lnTo>
                    <a:pt x="156552" y="301802"/>
                  </a:lnTo>
                  <a:lnTo>
                    <a:pt x="156552" y="0"/>
                  </a:lnTo>
                  <a:close/>
                </a:path>
                <a:path w="868679" h="302260">
                  <a:moveTo>
                    <a:pt x="868159" y="81648"/>
                  </a:moveTo>
                  <a:lnTo>
                    <a:pt x="711606" y="81648"/>
                  </a:lnTo>
                  <a:lnTo>
                    <a:pt x="711606" y="301802"/>
                  </a:lnTo>
                  <a:lnTo>
                    <a:pt x="868159" y="301802"/>
                  </a:lnTo>
                  <a:lnTo>
                    <a:pt x="868159" y="81648"/>
                  </a:lnTo>
                  <a:close/>
                </a:path>
              </a:pathLst>
            </a:custGeom>
            <a:solidFill>
              <a:srgbClr val="9B6EB6"/>
            </a:solidFill>
          </p:spPr>
          <p:txBody>
            <a:bodyPr wrap="square" lIns="0" tIns="0" rIns="0" bIns="0" rtlCol="0"/>
            <a:lstStyle/>
            <a:p>
              <a:endParaRPr/>
            </a:p>
          </p:txBody>
        </p:sp>
        <p:sp>
          <p:nvSpPr>
            <p:cNvPr id="243" name="object 243"/>
            <p:cNvSpPr/>
            <p:nvPr/>
          </p:nvSpPr>
          <p:spPr>
            <a:xfrm>
              <a:off x="8874475" y="3621857"/>
              <a:ext cx="1181735" cy="1211580"/>
            </a:xfrm>
            <a:custGeom>
              <a:avLst/>
              <a:gdLst/>
              <a:ahLst/>
              <a:cxnLst/>
              <a:rect l="l" t="t" r="r" b="b"/>
              <a:pathLst>
                <a:path w="1181734" h="1211579">
                  <a:moveTo>
                    <a:pt x="0" y="1211072"/>
                  </a:moveTo>
                  <a:lnTo>
                    <a:pt x="0" y="0"/>
                  </a:lnTo>
                  <a:lnTo>
                    <a:pt x="156551" y="0"/>
                  </a:lnTo>
                  <a:lnTo>
                    <a:pt x="156551" y="1211072"/>
                  </a:lnTo>
                </a:path>
                <a:path w="1181734" h="1211579">
                  <a:moveTo>
                    <a:pt x="711595" y="1211072"/>
                  </a:moveTo>
                  <a:lnTo>
                    <a:pt x="711595" y="228285"/>
                  </a:lnTo>
                  <a:lnTo>
                    <a:pt x="868145" y="228285"/>
                  </a:lnTo>
                  <a:lnTo>
                    <a:pt x="868145" y="1211072"/>
                  </a:lnTo>
                </a:path>
                <a:path w="1181734" h="1211579">
                  <a:moveTo>
                    <a:pt x="156551" y="1211072"/>
                  </a:moveTo>
                  <a:lnTo>
                    <a:pt x="156551" y="699659"/>
                  </a:lnTo>
                  <a:lnTo>
                    <a:pt x="313102" y="699659"/>
                  </a:lnTo>
                  <a:lnTo>
                    <a:pt x="313102" y="1211072"/>
                  </a:lnTo>
                </a:path>
                <a:path w="1181734" h="1211579">
                  <a:moveTo>
                    <a:pt x="868145" y="1211072"/>
                  </a:moveTo>
                  <a:lnTo>
                    <a:pt x="868145" y="919007"/>
                  </a:lnTo>
                  <a:lnTo>
                    <a:pt x="1024696" y="919007"/>
                  </a:lnTo>
                  <a:lnTo>
                    <a:pt x="1024696" y="1211072"/>
                  </a:lnTo>
                </a:path>
                <a:path w="1181734" h="1211579">
                  <a:moveTo>
                    <a:pt x="313102" y="1211072"/>
                  </a:moveTo>
                  <a:lnTo>
                    <a:pt x="313102" y="909271"/>
                  </a:lnTo>
                  <a:lnTo>
                    <a:pt x="469653" y="909271"/>
                  </a:lnTo>
                  <a:lnTo>
                    <a:pt x="469653" y="1211072"/>
                  </a:lnTo>
                </a:path>
                <a:path w="1181734" h="1211579">
                  <a:moveTo>
                    <a:pt x="1024696" y="1211072"/>
                  </a:moveTo>
                  <a:lnTo>
                    <a:pt x="1024696" y="990912"/>
                  </a:lnTo>
                  <a:lnTo>
                    <a:pt x="1181247" y="990912"/>
                  </a:lnTo>
                  <a:lnTo>
                    <a:pt x="1181247" y="1211072"/>
                  </a:lnTo>
                </a:path>
              </a:pathLst>
            </a:custGeom>
            <a:ln w="8749">
              <a:solidFill>
                <a:srgbClr val="000000"/>
              </a:solidFill>
            </a:ln>
          </p:spPr>
          <p:txBody>
            <a:bodyPr wrap="square" lIns="0" tIns="0" rIns="0" bIns="0" rtlCol="0"/>
            <a:lstStyle/>
            <a:p>
              <a:endParaRPr/>
            </a:p>
          </p:txBody>
        </p:sp>
      </p:grpSp>
      <p:grpSp>
        <p:nvGrpSpPr>
          <p:cNvPr id="244" name="object 244"/>
          <p:cNvGrpSpPr/>
          <p:nvPr/>
        </p:nvGrpSpPr>
        <p:grpSpPr>
          <a:xfrm>
            <a:off x="10536901" y="2893864"/>
            <a:ext cx="1426845" cy="1943735"/>
            <a:chOff x="10536901" y="2893864"/>
            <a:chExt cx="1426845" cy="1943735"/>
          </a:xfrm>
        </p:grpSpPr>
        <p:sp>
          <p:nvSpPr>
            <p:cNvPr id="245" name="object 245"/>
            <p:cNvSpPr/>
            <p:nvPr/>
          </p:nvSpPr>
          <p:spPr>
            <a:xfrm>
              <a:off x="11250095" y="2898309"/>
              <a:ext cx="0" cy="1934845"/>
            </a:xfrm>
            <a:custGeom>
              <a:avLst/>
              <a:gdLst/>
              <a:ahLst/>
              <a:cxnLst/>
              <a:rect l="l" t="t" r="r" b="b"/>
              <a:pathLst>
                <a:path h="1934845">
                  <a:moveTo>
                    <a:pt x="0" y="1934621"/>
                  </a:moveTo>
                  <a:lnTo>
                    <a:pt x="0" y="0"/>
                  </a:lnTo>
                </a:path>
              </a:pathLst>
            </a:custGeom>
            <a:ln w="8749">
              <a:solidFill>
                <a:srgbClr val="000000"/>
              </a:solidFill>
              <a:prstDash val="dot"/>
            </a:ln>
          </p:spPr>
          <p:txBody>
            <a:bodyPr wrap="square" lIns="0" tIns="0" rIns="0" bIns="0" rtlCol="0"/>
            <a:lstStyle/>
            <a:p>
              <a:endParaRPr/>
            </a:p>
          </p:txBody>
        </p:sp>
        <p:sp>
          <p:nvSpPr>
            <p:cNvPr id="246" name="object 246"/>
            <p:cNvSpPr/>
            <p:nvPr/>
          </p:nvSpPr>
          <p:spPr>
            <a:xfrm>
              <a:off x="10972584" y="3285233"/>
              <a:ext cx="986790" cy="774065"/>
            </a:xfrm>
            <a:custGeom>
              <a:avLst/>
              <a:gdLst/>
              <a:ahLst/>
              <a:cxnLst/>
              <a:rect l="l" t="t" r="r" b="b"/>
              <a:pathLst>
                <a:path w="986790" h="774064">
                  <a:moveTo>
                    <a:pt x="156540" y="773848"/>
                  </a:moveTo>
                  <a:lnTo>
                    <a:pt x="398487" y="773848"/>
                  </a:lnTo>
                </a:path>
                <a:path w="986790" h="774064">
                  <a:moveTo>
                    <a:pt x="0" y="0"/>
                  </a:moveTo>
                  <a:lnTo>
                    <a:pt x="986259" y="0"/>
                  </a:lnTo>
                </a:path>
              </a:pathLst>
            </a:custGeom>
            <a:ln w="8749">
              <a:solidFill>
                <a:srgbClr val="000000"/>
              </a:solidFill>
              <a:prstDash val="dot"/>
            </a:ln>
          </p:spPr>
          <p:txBody>
            <a:bodyPr wrap="square" lIns="0" tIns="0" rIns="0" bIns="0" rtlCol="0"/>
            <a:lstStyle/>
            <a:p>
              <a:endParaRPr/>
            </a:p>
          </p:txBody>
        </p:sp>
        <p:sp>
          <p:nvSpPr>
            <p:cNvPr id="247" name="object 247"/>
            <p:cNvSpPr/>
            <p:nvPr/>
          </p:nvSpPr>
          <p:spPr>
            <a:xfrm>
              <a:off x="11371072" y="3799446"/>
              <a:ext cx="156845" cy="1033780"/>
            </a:xfrm>
            <a:custGeom>
              <a:avLst/>
              <a:gdLst/>
              <a:ahLst/>
              <a:cxnLst/>
              <a:rect l="l" t="t" r="r" b="b"/>
              <a:pathLst>
                <a:path w="156845" h="1033779">
                  <a:moveTo>
                    <a:pt x="156552" y="0"/>
                  </a:moveTo>
                  <a:lnTo>
                    <a:pt x="0" y="0"/>
                  </a:lnTo>
                  <a:lnTo>
                    <a:pt x="0" y="1033475"/>
                  </a:lnTo>
                  <a:lnTo>
                    <a:pt x="156552" y="1033475"/>
                  </a:lnTo>
                  <a:lnTo>
                    <a:pt x="156552" y="0"/>
                  </a:lnTo>
                  <a:close/>
                </a:path>
              </a:pathLst>
            </a:custGeom>
            <a:solidFill>
              <a:srgbClr val="E6F0F6"/>
            </a:solidFill>
          </p:spPr>
          <p:txBody>
            <a:bodyPr wrap="square" lIns="0" tIns="0" rIns="0" bIns="0" rtlCol="0"/>
            <a:lstStyle/>
            <a:p>
              <a:endParaRPr/>
            </a:p>
          </p:txBody>
        </p:sp>
        <p:sp>
          <p:nvSpPr>
            <p:cNvPr id="248" name="object 248"/>
            <p:cNvSpPr/>
            <p:nvPr/>
          </p:nvSpPr>
          <p:spPr>
            <a:xfrm>
              <a:off x="10541346" y="3285233"/>
              <a:ext cx="118745" cy="774065"/>
            </a:xfrm>
            <a:custGeom>
              <a:avLst/>
              <a:gdLst/>
              <a:ahLst/>
              <a:cxnLst/>
              <a:rect l="l" t="t" r="r" b="b"/>
              <a:pathLst>
                <a:path w="118745" h="774064">
                  <a:moveTo>
                    <a:pt x="0" y="773848"/>
                  </a:moveTo>
                  <a:lnTo>
                    <a:pt x="118131" y="773848"/>
                  </a:lnTo>
                </a:path>
                <a:path w="118745" h="774064">
                  <a:moveTo>
                    <a:pt x="0" y="0"/>
                  </a:moveTo>
                  <a:lnTo>
                    <a:pt x="118131" y="0"/>
                  </a:lnTo>
                </a:path>
              </a:pathLst>
            </a:custGeom>
            <a:ln w="8749">
              <a:solidFill>
                <a:srgbClr val="000000"/>
              </a:solidFill>
              <a:prstDash val="dot"/>
            </a:ln>
          </p:spPr>
          <p:txBody>
            <a:bodyPr wrap="square" lIns="0" tIns="0" rIns="0" bIns="0" rtlCol="0"/>
            <a:lstStyle/>
            <a:p>
              <a:endParaRPr/>
            </a:p>
          </p:txBody>
        </p:sp>
        <p:sp>
          <p:nvSpPr>
            <p:cNvPr id="249" name="object 249"/>
            <p:cNvSpPr/>
            <p:nvPr/>
          </p:nvSpPr>
          <p:spPr>
            <a:xfrm>
              <a:off x="10659478" y="3261626"/>
              <a:ext cx="156845" cy="1571625"/>
            </a:xfrm>
            <a:custGeom>
              <a:avLst/>
              <a:gdLst/>
              <a:ahLst/>
              <a:cxnLst/>
              <a:rect l="l" t="t" r="r" b="b"/>
              <a:pathLst>
                <a:path w="156845" h="1571625">
                  <a:moveTo>
                    <a:pt x="156552" y="0"/>
                  </a:moveTo>
                  <a:lnTo>
                    <a:pt x="0" y="0"/>
                  </a:lnTo>
                  <a:lnTo>
                    <a:pt x="0" y="1571294"/>
                  </a:lnTo>
                  <a:lnTo>
                    <a:pt x="156552" y="1571294"/>
                  </a:lnTo>
                  <a:lnTo>
                    <a:pt x="156552" y="0"/>
                  </a:lnTo>
                  <a:close/>
                </a:path>
              </a:pathLst>
            </a:custGeom>
            <a:solidFill>
              <a:srgbClr val="E6F0F6"/>
            </a:solidFill>
          </p:spPr>
          <p:txBody>
            <a:bodyPr wrap="square" lIns="0" tIns="0" rIns="0" bIns="0" rtlCol="0"/>
            <a:lstStyle/>
            <a:p>
              <a:endParaRPr/>
            </a:p>
          </p:txBody>
        </p:sp>
        <p:sp>
          <p:nvSpPr>
            <p:cNvPr id="250" name="object 250"/>
            <p:cNvSpPr/>
            <p:nvPr/>
          </p:nvSpPr>
          <p:spPr>
            <a:xfrm>
              <a:off x="10816031" y="3070326"/>
              <a:ext cx="156845" cy="1762760"/>
            </a:xfrm>
            <a:custGeom>
              <a:avLst/>
              <a:gdLst/>
              <a:ahLst/>
              <a:cxnLst/>
              <a:rect l="l" t="t" r="r" b="b"/>
              <a:pathLst>
                <a:path w="156845" h="1762760">
                  <a:moveTo>
                    <a:pt x="156552" y="0"/>
                  </a:moveTo>
                  <a:lnTo>
                    <a:pt x="0" y="0"/>
                  </a:lnTo>
                  <a:lnTo>
                    <a:pt x="0" y="1762594"/>
                  </a:lnTo>
                  <a:lnTo>
                    <a:pt x="156552" y="1762594"/>
                  </a:lnTo>
                  <a:lnTo>
                    <a:pt x="156552" y="0"/>
                  </a:lnTo>
                  <a:close/>
                </a:path>
              </a:pathLst>
            </a:custGeom>
            <a:solidFill>
              <a:srgbClr val="ADC8E1"/>
            </a:solidFill>
          </p:spPr>
          <p:txBody>
            <a:bodyPr wrap="square" lIns="0" tIns="0" rIns="0" bIns="0" rtlCol="0"/>
            <a:lstStyle/>
            <a:p>
              <a:endParaRPr/>
            </a:p>
          </p:txBody>
        </p:sp>
        <p:sp>
          <p:nvSpPr>
            <p:cNvPr id="251" name="object 251"/>
            <p:cNvSpPr/>
            <p:nvPr/>
          </p:nvSpPr>
          <p:spPr>
            <a:xfrm>
              <a:off x="11684177" y="4059081"/>
              <a:ext cx="274955" cy="0"/>
            </a:xfrm>
            <a:custGeom>
              <a:avLst/>
              <a:gdLst/>
              <a:ahLst/>
              <a:cxnLst/>
              <a:rect l="l" t="t" r="r" b="b"/>
              <a:pathLst>
                <a:path w="274954">
                  <a:moveTo>
                    <a:pt x="0" y="0"/>
                  </a:moveTo>
                  <a:lnTo>
                    <a:pt x="274665" y="0"/>
                  </a:lnTo>
                </a:path>
              </a:pathLst>
            </a:custGeom>
            <a:ln w="8749">
              <a:solidFill>
                <a:srgbClr val="000000"/>
              </a:solidFill>
              <a:prstDash val="dot"/>
            </a:ln>
          </p:spPr>
          <p:txBody>
            <a:bodyPr wrap="square" lIns="0" tIns="0" rIns="0" bIns="0" rtlCol="0"/>
            <a:lstStyle/>
            <a:p>
              <a:endParaRPr/>
            </a:p>
          </p:txBody>
        </p:sp>
        <p:sp>
          <p:nvSpPr>
            <p:cNvPr id="252" name="object 252"/>
            <p:cNvSpPr/>
            <p:nvPr/>
          </p:nvSpPr>
          <p:spPr>
            <a:xfrm>
              <a:off x="11527625" y="3788930"/>
              <a:ext cx="156845" cy="1044575"/>
            </a:xfrm>
            <a:custGeom>
              <a:avLst/>
              <a:gdLst/>
              <a:ahLst/>
              <a:cxnLst/>
              <a:rect l="l" t="t" r="r" b="b"/>
              <a:pathLst>
                <a:path w="156845" h="1044575">
                  <a:moveTo>
                    <a:pt x="156552" y="0"/>
                  </a:moveTo>
                  <a:lnTo>
                    <a:pt x="0" y="0"/>
                  </a:lnTo>
                  <a:lnTo>
                    <a:pt x="0" y="1043990"/>
                  </a:lnTo>
                  <a:lnTo>
                    <a:pt x="156552" y="1043990"/>
                  </a:lnTo>
                  <a:lnTo>
                    <a:pt x="156552" y="0"/>
                  </a:lnTo>
                  <a:close/>
                </a:path>
              </a:pathLst>
            </a:custGeom>
            <a:solidFill>
              <a:srgbClr val="ADC8E1"/>
            </a:solidFill>
          </p:spPr>
          <p:txBody>
            <a:bodyPr wrap="square" lIns="0" tIns="0" rIns="0" bIns="0" rtlCol="0"/>
            <a:lstStyle/>
            <a:p>
              <a:endParaRPr/>
            </a:p>
          </p:txBody>
        </p:sp>
        <p:sp>
          <p:nvSpPr>
            <p:cNvPr id="253" name="object 253"/>
            <p:cNvSpPr/>
            <p:nvPr/>
          </p:nvSpPr>
          <p:spPr>
            <a:xfrm>
              <a:off x="10972584" y="3980929"/>
              <a:ext cx="868680" cy="852169"/>
            </a:xfrm>
            <a:custGeom>
              <a:avLst/>
              <a:gdLst/>
              <a:ahLst/>
              <a:cxnLst/>
              <a:rect l="l" t="t" r="r" b="b"/>
              <a:pathLst>
                <a:path w="868679" h="852170">
                  <a:moveTo>
                    <a:pt x="156540" y="0"/>
                  </a:moveTo>
                  <a:lnTo>
                    <a:pt x="0" y="0"/>
                  </a:lnTo>
                  <a:lnTo>
                    <a:pt x="0" y="851992"/>
                  </a:lnTo>
                  <a:lnTo>
                    <a:pt x="156540" y="851992"/>
                  </a:lnTo>
                  <a:lnTo>
                    <a:pt x="156540" y="0"/>
                  </a:lnTo>
                  <a:close/>
                </a:path>
                <a:path w="868679" h="852170">
                  <a:moveTo>
                    <a:pt x="868146" y="393560"/>
                  </a:moveTo>
                  <a:lnTo>
                    <a:pt x="711593" y="393560"/>
                  </a:lnTo>
                  <a:lnTo>
                    <a:pt x="711593" y="851992"/>
                  </a:lnTo>
                  <a:lnTo>
                    <a:pt x="868146" y="851992"/>
                  </a:lnTo>
                  <a:lnTo>
                    <a:pt x="868146" y="393560"/>
                  </a:lnTo>
                  <a:close/>
                </a:path>
              </a:pathLst>
            </a:custGeom>
            <a:solidFill>
              <a:srgbClr val="9B6EB6"/>
            </a:solidFill>
          </p:spPr>
          <p:txBody>
            <a:bodyPr wrap="square" lIns="0" tIns="0" rIns="0" bIns="0" rtlCol="0"/>
            <a:lstStyle/>
            <a:p>
              <a:endParaRPr/>
            </a:p>
          </p:txBody>
        </p:sp>
        <p:sp>
          <p:nvSpPr>
            <p:cNvPr id="254" name="object 254"/>
            <p:cNvSpPr/>
            <p:nvPr/>
          </p:nvSpPr>
          <p:spPr>
            <a:xfrm>
              <a:off x="10659471" y="3070333"/>
              <a:ext cx="1181735" cy="1762760"/>
            </a:xfrm>
            <a:custGeom>
              <a:avLst/>
              <a:gdLst/>
              <a:ahLst/>
              <a:cxnLst/>
              <a:rect l="l" t="t" r="r" b="b"/>
              <a:pathLst>
                <a:path w="1181734" h="1762760">
                  <a:moveTo>
                    <a:pt x="0" y="1762596"/>
                  </a:moveTo>
                  <a:lnTo>
                    <a:pt x="0" y="191292"/>
                  </a:lnTo>
                  <a:lnTo>
                    <a:pt x="156554" y="191292"/>
                  </a:lnTo>
                  <a:lnTo>
                    <a:pt x="156554" y="1762596"/>
                  </a:lnTo>
                </a:path>
                <a:path w="1181734" h="1762760">
                  <a:moveTo>
                    <a:pt x="711601" y="1762596"/>
                  </a:moveTo>
                  <a:lnTo>
                    <a:pt x="711601" y="729122"/>
                  </a:lnTo>
                  <a:lnTo>
                    <a:pt x="868138" y="729122"/>
                  </a:lnTo>
                  <a:lnTo>
                    <a:pt x="868138" y="1762596"/>
                  </a:lnTo>
                </a:path>
                <a:path w="1181734" h="1762760">
                  <a:moveTo>
                    <a:pt x="156554" y="1762596"/>
                  </a:moveTo>
                  <a:lnTo>
                    <a:pt x="156554" y="0"/>
                  </a:lnTo>
                  <a:lnTo>
                    <a:pt x="313109" y="0"/>
                  </a:lnTo>
                  <a:lnTo>
                    <a:pt x="313109" y="1762596"/>
                  </a:lnTo>
                </a:path>
                <a:path w="1181734" h="1762760">
                  <a:moveTo>
                    <a:pt x="868138" y="1762596"/>
                  </a:moveTo>
                  <a:lnTo>
                    <a:pt x="868138" y="718604"/>
                  </a:lnTo>
                  <a:lnTo>
                    <a:pt x="1024692" y="718604"/>
                  </a:lnTo>
                  <a:lnTo>
                    <a:pt x="1024692" y="1762596"/>
                  </a:lnTo>
                </a:path>
                <a:path w="1181734" h="1762760">
                  <a:moveTo>
                    <a:pt x="313109" y="1762596"/>
                  </a:moveTo>
                  <a:lnTo>
                    <a:pt x="313109" y="910608"/>
                  </a:lnTo>
                  <a:lnTo>
                    <a:pt x="469646" y="910608"/>
                  </a:lnTo>
                  <a:lnTo>
                    <a:pt x="469646" y="1762596"/>
                  </a:lnTo>
                </a:path>
                <a:path w="1181734" h="1762760">
                  <a:moveTo>
                    <a:pt x="1024692" y="1762596"/>
                  </a:moveTo>
                  <a:lnTo>
                    <a:pt x="1024692" y="1304169"/>
                  </a:lnTo>
                  <a:lnTo>
                    <a:pt x="1181247" y="1304169"/>
                  </a:lnTo>
                  <a:lnTo>
                    <a:pt x="1181247" y="1762596"/>
                  </a:lnTo>
                </a:path>
              </a:pathLst>
            </a:custGeom>
            <a:ln w="8749">
              <a:solidFill>
                <a:srgbClr val="000000"/>
              </a:solidFill>
            </a:ln>
          </p:spPr>
          <p:txBody>
            <a:bodyPr wrap="square" lIns="0" tIns="0" rIns="0" bIns="0" rtlCol="0"/>
            <a:lstStyle/>
            <a:p>
              <a:endParaRPr/>
            </a:p>
          </p:txBody>
        </p:sp>
        <p:sp>
          <p:nvSpPr>
            <p:cNvPr id="255" name="object 255"/>
            <p:cNvSpPr/>
            <p:nvPr/>
          </p:nvSpPr>
          <p:spPr>
            <a:xfrm>
              <a:off x="10541346" y="2898309"/>
              <a:ext cx="73025" cy="1934845"/>
            </a:xfrm>
            <a:custGeom>
              <a:avLst/>
              <a:gdLst/>
              <a:ahLst/>
              <a:cxnLst/>
              <a:rect l="l" t="t" r="r" b="b"/>
              <a:pathLst>
                <a:path w="73025" h="1934845">
                  <a:moveTo>
                    <a:pt x="0" y="1934621"/>
                  </a:moveTo>
                  <a:lnTo>
                    <a:pt x="0" y="0"/>
                  </a:lnTo>
                </a:path>
                <a:path w="73025" h="1934845">
                  <a:moveTo>
                    <a:pt x="0" y="1934621"/>
                  </a:moveTo>
                  <a:lnTo>
                    <a:pt x="72922" y="1934621"/>
                  </a:lnTo>
                </a:path>
                <a:path w="73025" h="1934845">
                  <a:moveTo>
                    <a:pt x="0" y="1547696"/>
                  </a:moveTo>
                  <a:lnTo>
                    <a:pt x="29172" y="1547696"/>
                  </a:lnTo>
                </a:path>
                <a:path w="73025" h="1934845">
                  <a:moveTo>
                    <a:pt x="0" y="1160772"/>
                  </a:moveTo>
                  <a:lnTo>
                    <a:pt x="72922" y="1160772"/>
                  </a:lnTo>
                </a:path>
                <a:path w="73025" h="1934845">
                  <a:moveTo>
                    <a:pt x="0" y="773848"/>
                  </a:moveTo>
                  <a:lnTo>
                    <a:pt x="29172" y="773848"/>
                  </a:lnTo>
                </a:path>
                <a:path w="73025" h="1934845">
                  <a:moveTo>
                    <a:pt x="0" y="386924"/>
                  </a:moveTo>
                  <a:lnTo>
                    <a:pt x="72922" y="386924"/>
                  </a:lnTo>
                </a:path>
                <a:path w="73025" h="1934845">
                  <a:moveTo>
                    <a:pt x="0" y="0"/>
                  </a:moveTo>
                  <a:lnTo>
                    <a:pt x="29172" y="0"/>
                  </a:lnTo>
                </a:path>
              </a:pathLst>
            </a:custGeom>
            <a:ln w="8749">
              <a:solidFill>
                <a:srgbClr val="000000"/>
              </a:solidFill>
            </a:ln>
          </p:spPr>
          <p:txBody>
            <a:bodyPr wrap="square" lIns="0" tIns="0" rIns="0" bIns="0" rtlCol="0"/>
            <a:lstStyle/>
            <a:p>
              <a:endParaRPr/>
            </a:p>
          </p:txBody>
        </p:sp>
      </p:grpSp>
      <p:sp>
        <p:nvSpPr>
          <p:cNvPr id="256" name="object 256"/>
          <p:cNvSpPr txBox="1"/>
          <p:nvPr/>
        </p:nvSpPr>
        <p:spPr>
          <a:xfrm>
            <a:off x="10187082" y="3921890"/>
            <a:ext cx="317500" cy="235585"/>
          </a:xfrm>
          <a:prstGeom prst="rect">
            <a:avLst/>
          </a:prstGeom>
        </p:spPr>
        <p:txBody>
          <a:bodyPr vert="horz" wrap="square" lIns="0" tIns="15875" rIns="0" bIns="0" rtlCol="0">
            <a:spAutoFit/>
          </a:bodyPr>
          <a:lstStyle/>
          <a:p>
            <a:pPr marL="12700">
              <a:lnSpc>
                <a:spcPct val="100000"/>
              </a:lnSpc>
              <a:spcBef>
                <a:spcPts val="125"/>
              </a:spcBef>
            </a:pPr>
            <a:r>
              <a:rPr sz="1350" spc="15" dirty="0">
                <a:latin typeface="Arial"/>
                <a:cs typeface="Arial"/>
              </a:rPr>
              <a:t>200</a:t>
            </a:r>
            <a:endParaRPr sz="1350">
              <a:latin typeface="Arial"/>
              <a:cs typeface="Arial"/>
            </a:endParaRPr>
          </a:p>
        </p:txBody>
      </p:sp>
      <p:sp>
        <p:nvSpPr>
          <p:cNvPr id="257" name="object 257"/>
          <p:cNvSpPr txBox="1"/>
          <p:nvPr/>
        </p:nvSpPr>
        <p:spPr>
          <a:xfrm>
            <a:off x="10187082" y="3148038"/>
            <a:ext cx="317500" cy="235585"/>
          </a:xfrm>
          <a:prstGeom prst="rect">
            <a:avLst/>
          </a:prstGeom>
        </p:spPr>
        <p:txBody>
          <a:bodyPr vert="horz" wrap="square" lIns="0" tIns="15875" rIns="0" bIns="0" rtlCol="0">
            <a:spAutoFit/>
          </a:bodyPr>
          <a:lstStyle/>
          <a:p>
            <a:pPr marL="12700">
              <a:lnSpc>
                <a:spcPct val="100000"/>
              </a:lnSpc>
              <a:spcBef>
                <a:spcPts val="125"/>
              </a:spcBef>
            </a:pPr>
            <a:r>
              <a:rPr sz="1350" spc="15" dirty="0">
                <a:latin typeface="Arial"/>
                <a:cs typeface="Arial"/>
              </a:rPr>
              <a:t>400</a:t>
            </a:r>
            <a:endParaRPr sz="1350">
              <a:latin typeface="Arial"/>
              <a:cs typeface="Arial"/>
            </a:endParaRPr>
          </a:p>
        </p:txBody>
      </p:sp>
      <p:sp>
        <p:nvSpPr>
          <p:cNvPr id="258" name="object 258"/>
          <p:cNvSpPr txBox="1"/>
          <p:nvPr/>
        </p:nvSpPr>
        <p:spPr>
          <a:xfrm>
            <a:off x="8760724" y="2937881"/>
            <a:ext cx="1409065" cy="256540"/>
          </a:xfrm>
          <a:prstGeom prst="rect">
            <a:avLst/>
          </a:prstGeom>
        </p:spPr>
        <p:txBody>
          <a:bodyPr vert="horz" wrap="square" lIns="0" tIns="14604" rIns="0" bIns="0" rtlCol="0">
            <a:spAutoFit/>
          </a:bodyPr>
          <a:lstStyle/>
          <a:p>
            <a:pPr marL="100330">
              <a:lnSpc>
                <a:spcPct val="100000"/>
              </a:lnSpc>
              <a:spcBef>
                <a:spcPts val="114"/>
              </a:spcBef>
            </a:pPr>
            <a:r>
              <a:rPr sz="1500" spc="5" dirty="0">
                <a:solidFill>
                  <a:srgbClr val="005493"/>
                </a:solidFill>
                <a:latin typeface="Arial"/>
                <a:cs typeface="Arial"/>
              </a:rPr>
              <a:t>LiveJournal</a:t>
            </a:r>
            <a:endParaRPr sz="1500">
              <a:latin typeface="Arial"/>
              <a:cs typeface="Arial"/>
            </a:endParaRPr>
          </a:p>
        </p:txBody>
      </p:sp>
      <p:sp>
        <p:nvSpPr>
          <p:cNvPr id="259" name="object 259"/>
          <p:cNvSpPr/>
          <p:nvPr/>
        </p:nvSpPr>
        <p:spPr>
          <a:xfrm>
            <a:off x="8268428" y="2630787"/>
            <a:ext cx="187249" cy="187232"/>
          </a:xfrm>
          <a:prstGeom prst="rect">
            <a:avLst/>
          </a:prstGeom>
          <a:blipFill>
            <a:blip r:embed="rId24" cstate="print"/>
            <a:stretch>
              <a:fillRect/>
            </a:stretch>
          </a:blipFill>
        </p:spPr>
        <p:txBody>
          <a:bodyPr wrap="square" lIns="0" tIns="0" rIns="0" bIns="0" rtlCol="0"/>
          <a:lstStyle/>
          <a:p>
            <a:endParaRPr/>
          </a:p>
        </p:txBody>
      </p:sp>
      <p:sp>
        <p:nvSpPr>
          <p:cNvPr id="260" name="object 260"/>
          <p:cNvSpPr/>
          <p:nvPr/>
        </p:nvSpPr>
        <p:spPr>
          <a:xfrm>
            <a:off x="9493425" y="2630787"/>
            <a:ext cx="187249" cy="187232"/>
          </a:xfrm>
          <a:prstGeom prst="rect">
            <a:avLst/>
          </a:prstGeom>
          <a:blipFill>
            <a:blip r:embed="rId25" cstate="print"/>
            <a:stretch>
              <a:fillRect/>
            </a:stretch>
          </a:blipFill>
        </p:spPr>
        <p:txBody>
          <a:bodyPr wrap="square" lIns="0" tIns="0" rIns="0" bIns="0" rtlCol="0"/>
          <a:lstStyle/>
          <a:p>
            <a:endParaRPr/>
          </a:p>
        </p:txBody>
      </p:sp>
      <p:sp>
        <p:nvSpPr>
          <p:cNvPr id="261" name="object 261"/>
          <p:cNvSpPr/>
          <p:nvPr/>
        </p:nvSpPr>
        <p:spPr>
          <a:xfrm>
            <a:off x="10718428" y="2630787"/>
            <a:ext cx="187249" cy="187232"/>
          </a:xfrm>
          <a:prstGeom prst="rect">
            <a:avLst/>
          </a:prstGeom>
          <a:blipFill>
            <a:blip r:embed="rId26" cstate="print"/>
            <a:stretch>
              <a:fillRect/>
            </a:stretch>
          </a:blipFill>
        </p:spPr>
        <p:txBody>
          <a:bodyPr wrap="square" lIns="0" tIns="0" rIns="0" bIns="0" rtlCol="0"/>
          <a:lstStyle/>
          <a:p>
            <a:endParaRPr/>
          </a:p>
        </p:txBody>
      </p:sp>
      <p:sp>
        <p:nvSpPr>
          <p:cNvPr id="262" name="object 262"/>
          <p:cNvSpPr txBox="1"/>
          <p:nvPr/>
        </p:nvSpPr>
        <p:spPr>
          <a:xfrm>
            <a:off x="8275091" y="1224788"/>
            <a:ext cx="3707129" cy="1598295"/>
          </a:xfrm>
          <a:prstGeom prst="rect">
            <a:avLst/>
          </a:prstGeom>
        </p:spPr>
        <p:txBody>
          <a:bodyPr vert="horz" wrap="square" lIns="0" tIns="12700" rIns="0" bIns="0" rtlCol="0">
            <a:spAutoFit/>
          </a:bodyPr>
          <a:lstStyle/>
          <a:p>
            <a:pPr marL="354965" indent="-342900">
              <a:lnSpc>
                <a:spcPct val="100000"/>
              </a:lnSpc>
              <a:spcBef>
                <a:spcPts val="100"/>
              </a:spcBef>
              <a:buSzPct val="79166"/>
              <a:buFont typeface="Wingdings" pitchFamily="2" charset="2"/>
              <a:buChar char="l"/>
              <a:tabLst>
                <a:tab pos="280035" algn="l"/>
              </a:tabLst>
            </a:pPr>
            <a:r>
              <a:rPr sz="2400" spc="-60" dirty="0">
                <a:latin typeface="Arial"/>
                <a:cs typeface="Arial"/>
              </a:rPr>
              <a:t>Vertex-centric</a:t>
            </a:r>
            <a:endParaRPr sz="2400" dirty="0">
              <a:latin typeface="Arial"/>
              <a:cs typeface="Arial"/>
            </a:endParaRPr>
          </a:p>
          <a:p>
            <a:pPr marL="354965" indent="-342900">
              <a:lnSpc>
                <a:spcPct val="100000"/>
              </a:lnSpc>
              <a:spcBef>
                <a:spcPts val="120"/>
              </a:spcBef>
              <a:buSzPct val="79166"/>
              <a:buFont typeface="Wingdings" pitchFamily="2" charset="2"/>
              <a:buChar char="l"/>
              <a:tabLst>
                <a:tab pos="325755" algn="l"/>
                <a:tab pos="1375410" algn="l"/>
              </a:tabLst>
            </a:pPr>
            <a:r>
              <a:rPr sz="2400" spc="-120" dirty="0">
                <a:latin typeface="Arial"/>
                <a:cs typeface="Arial"/>
              </a:rPr>
              <a:t>Gather,	</a:t>
            </a:r>
            <a:r>
              <a:rPr sz="2400" spc="-160" dirty="0">
                <a:latin typeface="Arial"/>
                <a:cs typeface="Arial"/>
              </a:rPr>
              <a:t>apply </a:t>
            </a:r>
            <a:r>
              <a:rPr sz="2400" spc="-190" dirty="0">
                <a:latin typeface="Arial"/>
                <a:cs typeface="Arial"/>
              </a:rPr>
              <a:t>and</a:t>
            </a:r>
            <a:r>
              <a:rPr sz="2400" spc="120" dirty="0">
                <a:latin typeface="Arial"/>
                <a:cs typeface="Arial"/>
              </a:rPr>
              <a:t> </a:t>
            </a:r>
            <a:r>
              <a:rPr sz="2400" spc="-75" dirty="0">
                <a:latin typeface="Arial"/>
                <a:cs typeface="Arial"/>
              </a:rPr>
              <a:t>scatter</a:t>
            </a:r>
            <a:endParaRPr sz="2400" dirty="0">
              <a:latin typeface="Arial"/>
              <a:cs typeface="Arial"/>
            </a:endParaRPr>
          </a:p>
          <a:p>
            <a:pPr marL="355600" indent="-342900">
              <a:lnSpc>
                <a:spcPct val="100000"/>
              </a:lnSpc>
              <a:spcBef>
                <a:spcPts val="120"/>
              </a:spcBef>
              <a:buSzPct val="79166"/>
              <a:buFont typeface="Wingdings" pitchFamily="2" charset="2"/>
              <a:buChar char="l"/>
              <a:tabLst>
                <a:tab pos="370840" algn="l"/>
                <a:tab pos="371475" algn="l"/>
              </a:tabLst>
            </a:pPr>
            <a:r>
              <a:rPr sz="2400" spc="-150" dirty="0">
                <a:latin typeface="Arial"/>
                <a:cs typeface="Arial"/>
              </a:rPr>
              <a:t>Two</a:t>
            </a:r>
            <a:r>
              <a:rPr sz="2400" spc="-15" dirty="0">
                <a:latin typeface="Arial"/>
                <a:cs typeface="Arial"/>
              </a:rPr>
              <a:t> </a:t>
            </a:r>
            <a:r>
              <a:rPr sz="2400" spc="-135" dirty="0">
                <a:latin typeface="Arial"/>
                <a:cs typeface="Arial"/>
              </a:rPr>
              <a:t>dataset</a:t>
            </a:r>
            <a:endParaRPr sz="2400" dirty="0">
              <a:latin typeface="Arial"/>
              <a:cs typeface="Arial"/>
            </a:endParaRPr>
          </a:p>
          <a:p>
            <a:pPr marL="261620">
              <a:lnSpc>
                <a:spcPct val="100000"/>
              </a:lnSpc>
              <a:spcBef>
                <a:spcPts val="1875"/>
              </a:spcBef>
              <a:tabLst>
                <a:tab pos="1486535" algn="l"/>
                <a:tab pos="2711450" algn="l"/>
              </a:tabLst>
            </a:pPr>
            <a:r>
              <a:rPr sz="1350" spc="10" dirty="0">
                <a:latin typeface="Arial"/>
                <a:cs typeface="Arial"/>
              </a:rPr>
              <a:t>Concordia	</a:t>
            </a:r>
            <a:r>
              <a:rPr sz="1350" spc="15" dirty="0">
                <a:latin typeface="Arial"/>
                <a:cs typeface="Arial"/>
              </a:rPr>
              <a:t>Grappa	PowerG</a:t>
            </a:r>
            <a:r>
              <a:rPr sz="1350" spc="10" dirty="0">
                <a:latin typeface="Arial"/>
                <a:cs typeface="Arial"/>
              </a:rPr>
              <a:t>raph</a:t>
            </a:r>
            <a:endParaRPr sz="1350" dirty="0">
              <a:latin typeface="Arial"/>
              <a:cs typeface="Arial"/>
            </a:endParaRPr>
          </a:p>
        </p:txBody>
      </p:sp>
      <p:sp>
        <p:nvSpPr>
          <p:cNvPr id="263" name="object 263"/>
          <p:cNvSpPr txBox="1"/>
          <p:nvPr/>
        </p:nvSpPr>
        <p:spPr>
          <a:xfrm>
            <a:off x="8248436" y="3071188"/>
            <a:ext cx="218440" cy="1652270"/>
          </a:xfrm>
          <a:prstGeom prst="rect">
            <a:avLst/>
          </a:prstGeom>
        </p:spPr>
        <p:txBody>
          <a:bodyPr vert="vert270" wrap="square" lIns="0" tIns="0" rIns="0" bIns="0" rtlCol="0">
            <a:spAutoFit/>
          </a:bodyPr>
          <a:lstStyle/>
          <a:p>
            <a:pPr marL="12700">
              <a:lnSpc>
                <a:spcPts val="1565"/>
              </a:lnSpc>
            </a:pPr>
            <a:r>
              <a:rPr sz="1500" spc="5" dirty="0">
                <a:latin typeface="Arial"/>
                <a:cs typeface="Arial"/>
              </a:rPr>
              <a:t>Run </a:t>
            </a:r>
            <a:r>
              <a:rPr sz="1500" spc="-10" dirty="0">
                <a:latin typeface="Arial"/>
                <a:cs typeface="Arial"/>
              </a:rPr>
              <a:t>Time</a:t>
            </a:r>
            <a:r>
              <a:rPr sz="1500" spc="-75" dirty="0">
                <a:latin typeface="Arial"/>
                <a:cs typeface="Arial"/>
              </a:rPr>
              <a:t> </a:t>
            </a:r>
            <a:r>
              <a:rPr sz="1500" spc="5" dirty="0">
                <a:latin typeface="Arial"/>
                <a:cs typeface="Arial"/>
              </a:rPr>
              <a:t>(second)</a:t>
            </a:r>
            <a:endParaRPr sz="1500">
              <a:latin typeface="Arial"/>
              <a:cs typeface="Arial"/>
            </a:endParaRPr>
          </a:p>
        </p:txBody>
      </p:sp>
      <p:sp>
        <p:nvSpPr>
          <p:cNvPr id="264" name="object 264"/>
          <p:cNvSpPr txBox="1"/>
          <p:nvPr/>
        </p:nvSpPr>
        <p:spPr>
          <a:xfrm>
            <a:off x="11071145" y="2972881"/>
            <a:ext cx="883919" cy="256540"/>
          </a:xfrm>
          <a:prstGeom prst="rect">
            <a:avLst/>
          </a:prstGeom>
        </p:spPr>
        <p:txBody>
          <a:bodyPr vert="horz" wrap="square" lIns="0" tIns="14604" rIns="0" bIns="0" rtlCol="0">
            <a:spAutoFit/>
          </a:bodyPr>
          <a:lstStyle/>
          <a:p>
            <a:pPr marL="12700">
              <a:lnSpc>
                <a:spcPct val="100000"/>
              </a:lnSpc>
              <a:spcBef>
                <a:spcPts val="114"/>
              </a:spcBef>
            </a:pPr>
            <a:r>
              <a:rPr sz="1500" spc="-10" dirty="0">
                <a:solidFill>
                  <a:srgbClr val="005493"/>
                </a:solidFill>
                <a:latin typeface="Arial"/>
                <a:cs typeface="Arial"/>
              </a:rPr>
              <a:t>Twitter</a:t>
            </a:r>
            <a:endParaRPr sz="1500">
              <a:latin typeface="Arial"/>
              <a:cs typeface="Arial"/>
            </a:endParaRPr>
          </a:p>
        </p:txBody>
      </p:sp>
      <p:sp>
        <p:nvSpPr>
          <p:cNvPr id="265" name="object 265"/>
          <p:cNvSpPr txBox="1"/>
          <p:nvPr/>
        </p:nvSpPr>
        <p:spPr>
          <a:xfrm>
            <a:off x="8499413" y="3921890"/>
            <a:ext cx="220345" cy="235585"/>
          </a:xfrm>
          <a:prstGeom prst="rect">
            <a:avLst/>
          </a:prstGeom>
        </p:spPr>
        <p:txBody>
          <a:bodyPr vert="horz" wrap="square" lIns="0" tIns="15875" rIns="0" bIns="0" rtlCol="0">
            <a:spAutoFit/>
          </a:bodyPr>
          <a:lstStyle/>
          <a:p>
            <a:pPr marL="12700">
              <a:lnSpc>
                <a:spcPct val="100000"/>
              </a:lnSpc>
              <a:spcBef>
                <a:spcPts val="125"/>
              </a:spcBef>
            </a:pPr>
            <a:r>
              <a:rPr sz="1350" spc="15" dirty="0">
                <a:latin typeface="Arial"/>
                <a:cs typeface="Arial"/>
              </a:rPr>
              <a:t>20</a:t>
            </a:r>
            <a:endParaRPr sz="1350">
              <a:latin typeface="Arial"/>
              <a:cs typeface="Arial"/>
            </a:endParaRPr>
          </a:p>
        </p:txBody>
      </p:sp>
      <p:sp>
        <p:nvSpPr>
          <p:cNvPr id="266" name="object 266"/>
          <p:cNvSpPr txBox="1"/>
          <p:nvPr/>
        </p:nvSpPr>
        <p:spPr>
          <a:xfrm>
            <a:off x="8499413" y="3148038"/>
            <a:ext cx="220345" cy="235585"/>
          </a:xfrm>
          <a:prstGeom prst="rect">
            <a:avLst/>
          </a:prstGeom>
        </p:spPr>
        <p:txBody>
          <a:bodyPr vert="horz" wrap="square" lIns="0" tIns="15875" rIns="0" bIns="0" rtlCol="0">
            <a:spAutoFit/>
          </a:bodyPr>
          <a:lstStyle/>
          <a:p>
            <a:pPr marL="12700">
              <a:lnSpc>
                <a:spcPct val="100000"/>
              </a:lnSpc>
              <a:spcBef>
                <a:spcPts val="125"/>
              </a:spcBef>
            </a:pPr>
            <a:r>
              <a:rPr sz="1350" spc="15" dirty="0">
                <a:latin typeface="Arial"/>
                <a:cs typeface="Arial"/>
              </a:rPr>
              <a:t>40</a:t>
            </a:r>
            <a:endParaRPr sz="1350">
              <a:latin typeface="Arial"/>
              <a:cs typeface="Arial"/>
            </a:endParaRPr>
          </a:p>
        </p:txBody>
      </p:sp>
      <p:grpSp>
        <p:nvGrpSpPr>
          <p:cNvPr id="267" name="object 267"/>
          <p:cNvGrpSpPr/>
          <p:nvPr/>
        </p:nvGrpSpPr>
        <p:grpSpPr>
          <a:xfrm>
            <a:off x="8751975" y="2893934"/>
            <a:ext cx="1426845" cy="1943735"/>
            <a:chOff x="8751975" y="2893934"/>
            <a:chExt cx="1426845" cy="1943735"/>
          </a:xfrm>
        </p:grpSpPr>
        <p:sp>
          <p:nvSpPr>
            <p:cNvPr id="268" name="object 268"/>
            <p:cNvSpPr/>
            <p:nvPr/>
          </p:nvSpPr>
          <p:spPr>
            <a:xfrm>
              <a:off x="8756350" y="2898309"/>
              <a:ext cx="709295" cy="1934845"/>
            </a:xfrm>
            <a:custGeom>
              <a:avLst/>
              <a:gdLst/>
              <a:ahLst/>
              <a:cxnLst/>
              <a:rect l="l" t="t" r="r" b="b"/>
              <a:pathLst>
                <a:path w="709295" h="1934845">
                  <a:moveTo>
                    <a:pt x="0" y="1934621"/>
                  </a:moveTo>
                  <a:lnTo>
                    <a:pt x="72917" y="1934621"/>
                  </a:lnTo>
                </a:path>
                <a:path w="709295" h="1934845">
                  <a:moveTo>
                    <a:pt x="0" y="1547696"/>
                  </a:moveTo>
                  <a:lnTo>
                    <a:pt x="29167" y="1547696"/>
                  </a:lnTo>
                </a:path>
                <a:path w="709295" h="1934845">
                  <a:moveTo>
                    <a:pt x="0" y="1160772"/>
                  </a:moveTo>
                  <a:lnTo>
                    <a:pt x="72917" y="1160772"/>
                  </a:lnTo>
                </a:path>
                <a:path w="709295" h="1934845">
                  <a:moveTo>
                    <a:pt x="0" y="773848"/>
                  </a:moveTo>
                  <a:lnTo>
                    <a:pt x="29167" y="773848"/>
                  </a:lnTo>
                </a:path>
                <a:path w="709295" h="1934845">
                  <a:moveTo>
                    <a:pt x="0" y="386924"/>
                  </a:moveTo>
                  <a:lnTo>
                    <a:pt x="72917" y="386924"/>
                  </a:lnTo>
                </a:path>
                <a:path w="709295" h="1934845">
                  <a:moveTo>
                    <a:pt x="0" y="0"/>
                  </a:moveTo>
                  <a:lnTo>
                    <a:pt x="29167" y="0"/>
                  </a:lnTo>
                </a:path>
                <a:path w="709295" h="1934845">
                  <a:moveTo>
                    <a:pt x="708748" y="1934621"/>
                  </a:moveTo>
                  <a:lnTo>
                    <a:pt x="708748" y="1861703"/>
                  </a:lnTo>
                </a:path>
              </a:pathLst>
            </a:custGeom>
            <a:ln w="8749">
              <a:solidFill>
                <a:srgbClr val="000000"/>
              </a:solidFill>
            </a:ln>
          </p:spPr>
          <p:txBody>
            <a:bodyPr wrap="square" lIns="0" tIns="0" rIns="0" bIns="0" rtlCol="0"/>
            <a:lstStyle/>
            <a:p>
              <a:endParaRPr/>
            </a:p>
          </p:txBody>
        </p:sp>
        <p:sp>
          <p:nvSpPr>
            <p:cNvPr id="269" name="object 269"/>
            <p:cNvSpPr/>
            <p:nvPr/>
          </p:nvSpPr>
          <p:spPr>
            <a:xfrm>
              <a:off x="8756350" y="2898309"/>
              <a:ext cx="1417955" cy="1934845"/>
            </a:xfrm>
            <a:custGeom>
              <a:avLst/>
              <a:gdLst/>
              <a:ahLst/>
              <a:cxnLst/>
              <a:rect l="l" t="t" r="r" b="b"/>
              <a:pathLst>
                <a:path w="1417954" h="1934845">
                  <a:moveTo>
                    <a:pt x="1417497" y="1934621"/>
                  </a:moveTo>
                  <a:lnTo>
                    <a:pt x="1417497" y="0"/>
                  </a:lnTo>
                  <a:lnTo>
                    <a:pt x="0" y="0"/>
                  </a:lnTo>
                  <a:lnTo>
                    <a:pt x="0" y="1934621"/>
                  </a:lnTo>
                  <a:lnTo>
                    <a:pt x="1417497" y="1934621"/>
                  </a:lnTo>
                  <a:close/>
                </a:path>
              </a:pathLst>
            </a:custGeom>
            <a:ln w="8749">
              <a:solidFill>
                <a:srgbClr val="000000"/>
              </a:solidFill>
            </a:ln>
          </p:spPr>
          <p:txBody>
            <a:bodyPr wrap="square" lIns="0" tIns="0" rIns="0" bIns="0" rtlCol="0"/>
            <a:lstStyle/>
            <a:p>
              <a:endParaRPr/>
            </a:p>
          </p:txBody>
        </p:sp>
      </p:grpSp>
      <p:grpSp>
        <p:nvGrpSpPr>
          <p:cNvPr id="270" name="object 270"/>
          <p:cNvGrpSpPr/>
          <p:nvPr/>
        </p:nvGrpSpPr>
        <p:grpSpPr>
          <a:xfrm>
            <a:off x="10536901" y="2893864"/>
            <a:ext cx="1426845" cy="1943735"/>
            <a:chOff x="10536901" y="2893864"/>
            <a:chExt cx="1426845" cy="1943735"/>
          </a:xfrm>
        </p:grpSpPr>
        <p:sp>
          <p:nvSpPr>
            <p:cNvPr id="271" name="object 271"/>
            <p:cNvSpPr/>
            <p:nvPr/>
          </p:nvSpPr>
          <p:spPr>
            <a:xfrm>
              <a:off x="11250095" y="4760012"/>
              <a:ext cx="0" cy="73025"/>
            </a:xfrm>
            <a:custGeom>
              <a:avLst/>
              <a:gdLst/>
              <a:ahLst/>
              <a:cxnLst/>
              <a:rect l="l" t="t" r="r" b="b"/>
              <a:pathLst>
                <a:path h="73025">
                  <a:moveTo>
                    <a:pt x="0" y="72917"/>
                  </a:moveTo>
                  <a:lnTo>
                    <a:pt x="0" y="0"/>
                  </a:lnTo>
                </a:path>
              </a:pathLst>
            </a:custGeom>
            <a:ln w="8749">
              <a:solidFill>
                <a:srgbClr val="000000"/>
              </a:solidFill>
            </a:ln>
          </p:spPr>
          <p:txBody>
            <a:bodyPr wrap="square" lIns="0" tIns="0" rIns="0" bIns="0" rtlCol="0"/>
            <a:lstStyle/>
            <a:p>
              <a:endParaRPr/>
            </a:p>
          </p:txBody>
        </p:sp>
        <p:sp>
          <p:nvSpPr>
            <p:cNvPr id="272" name="object 272"/>
            <p:cNvSpPr/>
            <p:nvPr/>
          </p:nvSpPr>
          <p:spPr>
            <a:xfrm>
              <a:off x="10541346" y="2898309"/>
              <a:ext cx="1417955" cy="1934845"/>
            </a:xfrm>
            <a:custGeom>
              <a:avLst/>
              <a:gdLst/>
              <a:ahLst/>
              <a:cxnLst/>
              <a:rect l="l" t="t" r="r" b="b"/>
              <a:pathLst>
                <a:path w="1417954" h="1934845">
                  <a:moveTo>
                    <a:pt x="1417497" y="1934621"/>
                  </a:moveTo>
                  <a:lnTo>
                    <a:pt x="1417497" y="0"/>
                  </a:lnTo>
                  <a:lnTo>
                    <a:pt x="0" y="0"/>
                  </a:lnTo>
                  <a:lnTo>
                    <a:pt x="0" y="1934621"/>
                  </a:lnTo>
                  <a:lnTo>
                    <a:pt x="1417497" y="1934621"/>
                  </a:lnTo>
                  <a:close/>
                </a:path>
              </a:pathLst>
            </a:custGeom>
            <a:ln w="8749">
              <a:solidFill>
                <a:srgbClr val="000000"/>
              </a:solidFill>
            </a:ln>
          </p:spPr>
          <p:txBody>
            <a:bodyPr wrap="square" lIns="0" tIns="0" rIns="0" bIns="0" rtlCol="0"/>
            <a:lstStyle/>
            <a:p>
              <a:endParaRPr/>
            </a:p>
          </p:txBody>
        </p:sp>
      </p:grpSp>
      <p:sp>
        <p:nvSpPr>
          <p:cNvPr id="273" name="object 273"/>
          <p:cNvSpPr txBox="1"/>
          <p:nvPr/>
        </p:nvSpPr>
        <p:spPr>
          <a:xfrm>
            <a:off x="8584069" y="4695738"/>
            <a:ext cx="3611879" cy="849630"/>
          </a:xfrm>
          <a:prstGeom prst="rect">
            <a:avLst/>
          </a:prstGeom>
        </p:spPr>
        <p:txBody>
          <a:bodyPr vert="horz" wrap="square" lIns="0" tIns="15875" rIns="0" bIns="0" rtlCol="0">
            <a:spAutoFit/>
          </a:bodyPr>
          <a:lstStyle/>
          <a:p>
            <a:pPr marL="24765">
              <a:lnSpc>
                <a:spcPts val="1355"/>
              </a:lnSpc>
              <a:spcBef>
                <a:spcPts val="125"/>
              </a:spcBef>
              <a:tabLst>
                <a:tab pos="1809750" algn="l"/>
              </a:tabLst>
            </a:pPr>
            <a:r>
              <a:rPr sz="1350" spc="15" dirty="0">
                <a:latin typeface="Arial"/>
                <a:cs typeface="Arial"/>
              </a:rPr>
              <a:t>0	0</a:t>
            </a:r>
            <a:endParaRPr sz="1350">
              <a:latin typeface="Arial"/>
              <a:cs typeface="Arial"/>
            </a:endParaRPr>
          </a:p>
          <a:p>
            <a:pPr marL="198755">
              <a:lnSpc>
                <a:spcPts val="1355"/>
              </a:lnSpc>
              <a:tabLst>
                <a:tab pos="1983739" algn="l"/>
              </a:tabLst>
            </a:pPr>
            <a:r>
              <a:rPr sz="1350" spc="15" dirty="0">
                <a:latin typeface="Arial"/>
                <a:cs typeface="Arial"/>
              </a:rPr>
              <a:t>4 Nodes</a:t>
            </a:r>
            <a:r>
              <a:rPr sz="1350" spc="90" dirty="0">
                <a:latin typeface="Arial"/>
                <a:cs typeface="Arial"/>
              </a:rPr>
              <a:t> </a:t>
            </a:r>
            <a:r>
              <a:rPr sz="1350" spc="15" dirty="0">
                <a:latin typeface="Arial"/>
                <a:cs typeface="Arial"/>
              </a:rPr>
              <a:t>8</a:t>
            </a:r>
            <a:r>
              <a:rPr sz="1350" spc="5" dirty="0">
                <a:latin typeface="Arial"/>
                <a:cs typeface="Arial"/>
              </a:rPr>
              <a:t> </a:t>
            </a:r>
            <a:r>
              <a:rPr sz="1350" spc="15" dirty="0">
                <a:latin typeface="Arial"/>
                <a:cs typeface="Arial"/>
              </a:rPr>
              <a:t>Nodes	4 Nodes 8</a:t>
            </a:r>
            <a:r>
              <a:rPr sz="1350" spc="45" dirty="0">
                <a:latin typeface="Arial"/>
                <a:cs typeface="Arial"/>
              </a:rPr>
              <a:t> </a:t>
            </a:r>
            <a:r>
              <a:rPr sz="1350" spc="15" dirty="0">
                <a:latin typeface="Arial"/>
                <a:cs typeface="Arial"/>
              </a:rPr>
              <a:t>Nodes</a:t>
            </a:r>
            <a:endParaRPr sz="1350">
              <a:latin typeface="Arial"/>
              <a:cs typeface="Arial"/>
            </a:endParaRPr>
          </a:p>
          <a:p>
            <a:pPr marL="12700">
              <a:lnSpc>
                <a:spcPct val="100000"/>
              </a:lnSpc>
              <a:spcBef>
                <a:spcPts val="869"/>
              </a:spcBef>
            </a:pPr>
            <a:r>
              <a:rPr sz="2400" spc="-30" dirty="0">
                <a:latin typeface="Arial"/>
                <a:cs typeface="Arial"/>
              </a:rPr>
              <a:t>(C) </a:t>
            </a:r>
            <a:r>
              <a:rPr sz="2400" spc="-114" dirty="0">
                <a:latin typeface="Arial"/>
                <a:cs typeface="Arial"/>
              </a:rPr>
              <a:t>Graph </a:t>
            </a:r>
            <a:r>
              <a:rPr sz="2400" spc="-85" dirty="0">
                <a:latin typeface="Arial"/>
                <a:cs typeface="Arial"/>
              </a:rPr>
              <a:t>Comp</a:t>
            </a:r>
            <a:r>
              <a:rPr sz="2400" spc="90" dirty="0">
                <a:latin typeface="Arial"/>
                <a:cs typeface="Arial"/>
              </a:rPr>
              <a:t> </a:t>
            </a:r>
            <a:r>
              <a:rPr sz="2400" spc="-204" dirty="0">
                <a:latin typeface="Arial"/>
                <a:cs typeface="Arial"/>
              </a:rPr>
              <a:t>(PageRank)</a:t>
            </a:r>
            <a:endParaRPr sz="2400">
              <a:latin typeface="Arial"/>
              <a:cs typeface="Arial"/>
            </a:endParaRPr>
          </a:p>
        </p:txBody>
      </p:sp>
      <p:pic>
        <p:nvPicPr>
          <p:cNvPr id="279" name="图片 278">
            <a:extLst>
              <a:ext uri="{FF2B5EF4-FFF2-40B4-BE49-F238E27FC236}">
                <a16:creationId xmlns:a16="http://schemas.microsoft.com/office/drawing/2014/main" id="{C04ED896-7D86-0748-8304-CAA041303EF9}"/>
              </a:ext>
            </a:extLst>
          </p:cNvPr>
          <p:cNvPicPr>
            <a:picLocks noChangeAspect="1"/>
          </p:cNvPicPr>
          <p:nvPr/>
        </p:nvPicPr>
        <p:blipFill>
          <a:blip r:embed="rId27"/>
          <a:stretch>
            <a:fillRect/>
          </a:stretch>
        </p:blipFill>
        <p:spPr>
          <a:xfrm>
            <a:off x="9067800" y="152400"/>
            <a:ext cx="2800350" cy="9434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8207" y="915076"/>
            <a:ext cx="8136890" cy="5715000"/>
          </a:xfrm>
          <a:prstGeom prst="rect">
            <a:avLst/>
          </a:prstGeom>
        </p:spPr>
        <p:txBody>
          <a:bodyPr vert="horz" wrap="square" lIns="0" tIns="167640" rIns="0" bIns="0" rtlCol="0">
            <a:spAutoFit/>
          </a:bodyPr>
          <a:lstStyle/>
          <a:p>
            <a:pPr marL="365125" indent="-352425">
              <a:lnSpc>
                <a:spcPct val="100000"/>
              </a:lnSpc>
              <a:spcBef>
                <a:spcPts val="1320"/>
              </a:spcBef>
              <a:buSzPct val="78571"/>
              <a:buFont typeface="Wingdings"/>
              <a:buChar char=""/>
              <a:tabLst>
                <a:tab pos="365125" algn="l"/>
              </a:tabLst>
            </a:pPr>
            <a:r>
              <a:rPr sz="2800" spc="-135" dirty="0">
                <a:latin typeface="Arial"/>
                <a:cs typeface="Arial"/>
              </a:rPr>
              <a:t>Problem</a:t>
            </a:r>
            <a:endParaRPr sz="2800">
              <a:latin typeface="Arial"/>
              <a:cs typeface="Arial"/>
            </a:endParaRPr>
          </a:p>
          <a:p>
            <a:pPr marL="782320" lvl="1" indent="-313690">
              <a:lnSpc>
                <a:spcPct val="100000"/>
              </a:lnSpc>
              <a:spcBef>
                <a:spcPts val="1050"/>
              </a:spcBef>
              <a:buSzPct val="79166"/>
              <a:buFont typeface="Wingdings"/>
              <a:buChar char=""/>
              <a:tabLst>
                <a:tab pos="782955" algn="l"/>
              </a:tabLst>
            </a:pPr>
            <a:r>
              <a:rPr sz="2400" spc="-165" dirty="0">
                <a:latin typeface="Arial"/>
                <a:cs typeface="Arial"/>
              </a:rPr>
              <a:t>Cache </a:t>
            </a:r>
            <a:r>
              <a:rPr sz="2400" spc="-120" dirty="0">
                <a:latin typeface="Arial"/>
                <a:cs typeface="Arial"/>
              </a:rPr>
              <a:t>coherence </a:t>
            </a:r>
            <a:r>
              <a:rPr sz="2400" spc="-145" dirty="0">
                <a:latin typeface="Arial"/>
                <a:cs typeface="Arial"/>
              </a:rPr>
              <a:t>is </a:t>
            </a:r>
            <a:r>
              <a:rPr sz="2400" spc="-85" dirty="0">
                <a:solidFill>
                  <a:srgbClr val="C00000"/>
                </a:solidFill>
                <a:latin typeface="Arial"/>
                <a:cs typeface="Arial"/>
              </a:rPr>
              <a:t>slow </a:t>
            </a:r>
            <a:r>
              <a:rPr sz="2400" spc="-75" dirty="0">
                <a:latin typeface="Arial"/>
                <a:cs typeface="Arial"/>
              </a:rPr>
              <a:t>in modern</a:t>
            </a:r>
            <a:r>
              <a:rPr sz="2400" spc="-45" dirty="0">
                <a:latin typeface="Arial"/>
                <a:cs typeface="Arial"/>
              </a:rPr>
              <a:t> </a:t>
            </a:r>
            <a:r>
              <a:rPr sz="2400" spc="-190" dirty="0">
                <a:latin typeface="Arial"/>
                <a:cs typeface="Arial"/>
              </a:rPr>
              <a:t>DSM</a:t>
            </a:r>
            <a:endParaRPr sz="2400">
              <a:latin typeface="Arial"/>
              <a:cs typeface="Arial"/>
            </a:endParaRPr>
          </a:p>
          <a:p>
            <a:pPr marL="365125" indent="-352425">
              <a:lnSpc>
                <a:spcPct val="100000"/>
              </a:lnSpc>
              <a:spcBef>
                <a:spcPts val="919"/>
              </a:spcBef>
              <a:buSzPct val="78571"/>
              <a:buFont typeface="Wingdings"/>
              <a:buChar char=""/>
              <a:tabLst>
                <a:tab pos="365125" algn="l"/>
              </a:tabLst>
            </a:pPr>
            <a:r>
              <a:rPr sz="2800" spc="-215" dirty="0">
                <a:latin typeface="Arial"/>
                <a:cs typeface="Arial"/>
              </a:rPr>
              <a:t>Key</a:t>
            </a:r>
            <a:r>
              <a:rPr sz="2800" spc="-100" dirty="0">
                <a:latin typeface="Arial"/>
                <a:cs typeface="Arial"/>
              </a:rPr>
              <a:t> </a:t>
            </a:r>
            <a:r>
              <a:rPr sz="2800" spc="-200" dirty="0">
                <a:latin typeface="Arial"/>
                <a:cs typeface="Arial"/>
              </a:rPr>
              <a:t>Idea</a:t>
            </a:r>
            <a:endParaRPr sz="2800">
              <a:latin typeface="Arial"/>
              <a:cs typeface="Arial"/>
            </a:endParaRPr>
          </a:p>
          <a:p>
            <a:pPr marL="771525" lvl="1" indent="-302260">
              <a:lnSpc>
                <a:spcPct val="100000"/>
              </a:lnSpc>
              <a:spcBef>
                <a:spcPts val="1025"/>
              </a:spcBef>
              <a:buSzPct val="79166"/>
              <a:buFont typeface="Wingdings"/>
              <a:buChar char=""/>
              <a:tabLst>
                <a:tab pos="771525" algn="l"/>
              </a:tabLst>
            </a:pPr>
            <a:r>
              <a:rPr sz="2400" spc="-155" dirty="0">
                <a:latin typeface="Arial"/>
                <a:cs typeface="Arial"/>
              </a:rPr>
              <a:t>Using </a:t>
            </a:r>
            <a:r>
              <a:rPr sz="2400" spc="-125" dirty="0">
                <a:solidFill>
                  <a:srgbClr val="C00000"/>
                </a:solidFill>
                <a:latin typeface="Arial"/>
                <a:cs typeface="Arial"/>
              </a:rPr>
              <a:t>programmable switches</a:t>
            </a:r>
            <a:r>
              <a:rPr sz="2400" spc="-125" dirty="0">
                <a:latin typeface="Arial"/>
                <a:cs typeface="Arial"/>
              </a:rPr>
              <a:t>, </a:t>
            </a:r>
            <a:r>
              <a:rPr sz="2400" spc="-10" dirty="0">
                <a:latin typeface="Arial"/>
                <a:cs typeface="Arial"/>
              </a:rPr>
              <a:t>with </a:t>
            </a:r>
            <a:r>
              <a:rPr sz="2400" spc="-80" dirty="0">
                <a:latin typeface="Arial"/>
                <a:cs typeface="Arial"/>
              </a:rPr>
              <a:t>switch-server</a:t>
            </a:r>
            <a:r>
              <a:rPr sz="2400" spc="210" dirty="0">
                <a:latin typeface="Arial"/>
                <a:cs typeface="Arial"/>
              </a:rPr>
              <a:t> </a:t>
            </a:r>
            <a:r>
              <a:rPr sz="2400" spc="-140" dirty="0">
                <a:latin typeface="Arial"/>
                <a:cs typeface="Arial"/>
              </a:rPr>
              <a:t>co-design</a:t>
            </a:r>
            <a:endParaRPr sz="2400">
              <a:latin typeface="Arial"/>
              <a:cs typeface="Arial"/>
            </a:endParaRPr>
          </a:p>
          <a:p>
            <a:pPr marL="320675" indent="-307975">
              <a:lnSpc>
                <a:spcPct val="100000"/>
              </a:lnSpc>
              <a:spcBef>
                <a:spcPts val="1015"/>
              </a:spcBef>
              <a:buSzPct val="78571"/>
              <a:buFont typeface="Wingdings"/>
              <a:buChar char=""/>
              <a:tabLst>
                <a:tab pos="320675" algn="l"/>
              </a:tabLst>
            </a:pPr>
            <a:r>
              <a:rPr sz="2800" spc="-204" dirty="0">
                <a:latin typeface="Arial"/>
                <a:cs typeface="Arial"/>
              </a:rPr>
              <a:t>Techniques </a:t>
            </a:r>
            <a:r>
              <a:rPr sz="2800" spc="-90" dirty="0">
                <a:latin typeface="Arial"/>
                <a:cs typeface="Arial"/>
              </a:rPr>
              <a:t>in</a:t>
            </a:r>
            <a:r>
              <a:rPr sz="2800" spc="185" dirty="0">
                <a:latin typeface="Arial"/>
                <a:cs typeface="Arial"/>
              </a:rPr>
              <a:t> </a:t>
            </a:r>
            <a:r>
              <a:rPr sz="2800" spc="-85" dirty="0">
                <a:latin typeface="Arial"/>
                <a:cs typeface="Arial"/>
              </a:rPr>
              <a:t>Concordia</a:t>
            </a:r>
            <a:endParaRPr sz="2800">
              <a:latin typeface="Arial"/>
              <a:cs typeface="Arial"/>
            </a:endParaRPr>
          </a:p>
          <a:p>
            <a:pPr marL="771525" lvl="1" indent="-302260">
              <a:lnSpc>
                <a:spcPct val="100000"/>
              </a:lnSpc>
              <a:spcBef>
                <a:spcPts val="950"/>
              </a:spcBef>
              <a:buSzPct val="79166"/>
              <a:buFont typeface="Wingdings"/>
              <a:buChar char=""/>
              <a:tabLst>
                <a:tab pos="771525" algn="l"/>
              </a:tabLst>
            </a:pPr>
            <a:r>
              <a:rPr sz="2400" spc="-40" dirty="0">
                <a:latin typeface="Arial"/>
                <a:cs typeface="Arial"/>
              </a:rPr>
              <a:t>In-network </a:t>
            </a:r>
            <a:r>
              <a:rPr sz="2400" spc="-120" dirty="0">
                <a:latin typeface="Arial"/>
                <a:cs typeface="Arial"/>
              </a:rPr>
              <a:t>coherence</a:t>
            </a:r>
            <a:r>
              <a:rPr sz="2400" spc="25" dirty="0">
                <a:latin typeface="Arial"/>
                <a:cs typeface="Arial"/>
              </a:rPr>
              <a:t> </a:t>
            </a:r>
            <a:r>
              <a:rPr sz="2400" spc="-15" dirty="0">
                <a:latin typeface="Arial"/>
                <a:cs typeface="Arial"/>
              </a:rPr>
              <a:t>protocol</a:t>
            </a:r>
            <a:endParaRPr sz="2400">
              <a:latin typeface="Arial"/>
              <a:cs typeface="Arial"/>
            </a:endParaRPr>
          </a:p>
          <a:p>
            <a:pPr marL="771525" lvl="1" indent="-302260">
              <a:lnSpc>
                <a:spcPct val="100000"/>
              </a:lnSpc>
              <a:spcBef>
                <a:spcPts val="1010"/>
              </a:spcBef>
              <a:buSzPct val="79166"/>
              <a:buFont typeface="Wingdings"/>
              <a:buChar char=""/>
              <a:tabLst>
                <a:tab pos="771525" algn="l"/>
              </a:tabLst>
            </a:pPr>
            <a:r>
              <a:rPr sz="2400" spc="-75" dirty="0">
                <a:latin typeface="Arial"/>
                <a:cs typeface="Arial"/>
              </a:rPr>
              <a:t>Ownership</a:t>
            </a:r>
            <a:r>
              <a:rPr sz="2400" spc="-10" dirty="0">
                <a:latin typeface="Arial"/>
                <a:cs typeface="Arial"/>
              </a:rPr>
              <a:t> </a:t>
            </a:r>
            <a:r>
              <a:rPr sz="2400" spc="-75" dirty="0">
                <a:latin typeface="Arial"/>
                <a:cs typeface="Arial"/>
              </a:rPr>
              <a:t>migration</a:t>
            </a:r>
            <a:endParaRPr sz="2400">
              <a:latin typeface="Arial"/>
              <a:cs typeface="Arial"/>
            </a:endParaRPr>
          </a:p>
          <a:p>
            <a:pPr marL="771525" lvl="1" indent="-302260">
              <a:lnSpc>
                <a:spcPct val="100000"/>
              </a:lnSpc>
              <a:spcBef>
                <a:spcPts val="1030"/>
              </a:spcBef>
              <a:buSzPct val="79166"/>
              <a:buFont typeface="Wingdings"/>
              <a:buChar char=""/>
              <a:tabLst>
                <a:tab pos="771525" algn="l"/>
              </a:tabLst>
            </a:pPr>
            <a:r>
              <a:rPr sz="2400" spc="-75" dirty="0">
                <a:latin typeface="Arial"/>
                <a:cs typeface="Arial"/>
              </a:rPr>
              <a:t>Idempotent</a:t>
            </a:r>
            <a:r>
              <a:rPr sz="2400" spc="-10" dirty="0">
                <a:latin typeface="Arial"/>
                <a:cs typeface="Arial"/>
              </a:rPr>
              <a:t> </a:t>
            </a:r>
            <a:r>
              <a:rPr sz="2400" spc="-80" dirty="0">
                <a:latin typeface="Arial"/>
                <a:cs typeface="Arial"/>
              </a:rPr>
              <a:t>operations</a:t>
            </a:r>
            <a:endParaRPr sz="2400">
              <a:latin typeface="Arial"/>
              <a:cs typeface="Arial"/>
            </a:endParaRPr>
          </a:p>
          <a:p>
            <a:pPr marL="365125" indent="-352425">
              <a:lnSpc>
                <a:spcPct val="100000"/>
              </a:lnSpc>
              <a:spcBef>
                <a:spcPts val="1015"/>
              </a:spcBef>
              <a:buSzPct val="78571"/>
              <a:buFont typeface="Wingdings"/>
              <a:buChar char=""/>
              <a:tabLst>
                <a:tab pos="365125" algn="l"/>
              </a:tabLst>
            </a:pPr>
            <a:r>
              <a:rPr sz="2800" spc="-175" dirty="0">
                <a:latin typeface="Arial"/>
                <a:cs typeface="Arial"/>
              </a:rPr>
              <a:t>Results</a:t>
            </a:r>
            <a:endParaRPr sz="2800">
              <a:latin typeface="Arial"/>
              <a:cs typeface="Arial"/>
            </a:endParaRPr>
          </a:p>
          <a:p>
            <a:pPr marL="782320" lvl="1" indent="-313690">
              <a:lnSpc>
                <a:spcPct val="100000"/>
              </a:lnSpc>
              <a:spcBef>
                <a:spcPts val="955"/>
              </a:spcBef>
              <a:buSzPct val="79166"/>
              <a:buFont typeface="Wingdings"/>
              <a:buChar char=""/>
              <a:tabLst>
                <a:tab pos="782955" algn="l"/>
              </a:tabLst>
            </a:pPr>
            <a:r>
              <a:rPr sz="2400" spc="-75" dirty="0">
                <a:latin typeface="Arial"/>
                <a:cs typeface="Arial"/>
              </a:rPr>
              <a:t>Concordia </a:t>
            </a:r>
            <a:r>
              <a:rPr sz="2400" spc="-55" dirty="0">
                <a:latin typeface="Arial"/>
                <a:cs typeface="Arial"/>
              </a:rPr>
              <a:t>outperforms</a:t>
            </a:r>
            <a:r>
              <a:rPr sz="2400" spc="65" dirty="0">
                <a:latin typeface="Arial"/>
                <a:cs typeface="Arial"/>
              </a:rPr>
              <a:t> </a:t>
            </a:r>
            <a:r>
              <a:rPr sz="2400" spc="-70" dirty="0">
                <a:latin typeface="Arial"/>
                <a:cs typeface="Arial"/>
              </a:rPr>
              <a:t>state-of-the-arts</a:t>
            </a:r>
            <a:endParaRPr sz="2400">
              <a:latin typeface="Arial"/>
              <a:cs typeface="Arial"/>
            </a:endParaRPr>
          </a:p>
          <a:p>
            <a:pPr marL="782320" lvl="1" indent="-313690">
              <a:lnSpc>
                <a:spcPct val="100000"/>
              </a:lnSpc>
              <a:spcBef>
                <a:spcPts val="1005"/>
              </a:spcBef>
              <a:buSzPct val="79166"/>
              <a:buFont typeface="Wingdings"/>
              <a:buChar char=""/>
              <a:tabLst>
                <a:tab pos="782955" algn="l"/>
              </a:tabLst>
            </a:pPr>
            <a:r>
              <a:rPr sz="2400" spc="-75" dirty="0">
                <a:latin typeface="Arial"/>
                <a:cs typeface="Arial"/>
              </a:rPr>
              <a:t>Concordia </a:t>
            </a:r>
            <a:r>
              <a:rPr sz="2400" spc="-110" dirty="0">
                <a:latin typeface="Arial"/>
                <a:cs typeface="Arial"/>
              </a:rPr>
              <a:t>underpins various</a:t>
            </a:r>
            <a:r>
              <a:rPr sz="2400" spc="165" dirty="0">
                <a:latin typeface="Arial"/>
                <a:cs typeface="Arial"/>
              </a:rPr>
              <a:t> </a:t>
            </a:r>
            <a:r>
              <a:rPr sz="2400" spc="-120" dirty="0">
                <a:latin typeface="Arial"/>
                <a:cs typeface="Arial"/>
              </a:rPr>
              <a:t>applications</a:t>
            </a:r>
            <a:endParaRPr sz="2400">
              <a:latin typeface="Arial"/>
              <a:cs typeface="Arial"/>
            </a:endParaRPr>
          </a:p>
        </p:txBody>
      </p:sp>
      <p:sp>
        <p:nvSpPr>
          <p:cNvPr id="3" name="object 3"/>
          <p:cNvSpPr/>
          <p:nvPr/>
        </p:nvSpPr>
        <p:spPr>
          <a:xfrm>
            <a:off x="0" y="0"/>
            <a:ext cx="12192000" cy="1095887"/>
          </a:xfrm>
          <a:custGeom>
            <a:avLst/>
            <a:gdLst/>
            <a:ahLst/>
            <a:cxnLst/>
            <a:rect l="l" t="t" r="r" b="b"/>
            <a:pathLst>
              <a:path w="12192000" h="820419">
                <a:moveTo>
                  <a:pt x="12192000" y="0"/>
                </a:moveTo>
                <a:lnTo>
                  <a:pt x="0" y="0"/>
                </a:lnTo>
                <a:lnTo>
                  <a:pt x="0" y="819912"/>
                </a:lnTo>
                <a:lnTo>
                  <a:pt x="12192000" y="819912"/>
                </a:lnTo>
                <a:lnTo>
                  <a:pt x="12192000" y="0"/>
                </a:lnTo>
                <a:close/>
              </a:path>
            </a:pathLst>
          </a:custGeom>
          <a:solidFill>
            <a:srgbClr val="F2F2F2"/>
          </a:solidFill>
        </p:spPr>
        <p:txBody>
          <a:bodyPr wrap="square" lIns="0" tIns="0" rIns="0" bIns="0" rtlCol="0"/>
          <a:lstStyle/>
          <a:p>
            <a:endParaRPr/>
          </a:p>
        </p:txBody>
      </p:sp>
      <p:sp>
        <p:nvSpPr>
          <p:cNvPr id="4" name="object 4"/>
          <p:cNvSpPr txBox="1">
            <a:spLocks noGrp="1"/>
          </p:cNvSpPr>
          <p:nvPr>
            <p:ph type="title"/>
          </p:nvPr>
        </p:nvSpPr>
        <p:spPr>
          <a:xfrm>
            <a:off x="527300" y="34034"/>
            <a:ext cx="5233035" cy="635000"/>
          </a:xfrm>
          <a:prstGeom prst="rect">
            <a:avLst/>
          </a:prstGeom>
        </p:spPr>
        <p:txBody>
          <a:bodyPr vert="horz" wrap="square" lIns="0" tIns="12700" rIns="0" bIns="0" rtlCol="0">
            <a:spAutoFit/>
          </a:bodyPr>
          <a:lstStyle/>
          <a:p>
            <a:pPr marL="12700">
              <a:lnSpc>
                <a:spcPct val="100000"/>
              </a:lnSpc>
              <a:spcBef>
                <a:spcPts val="100"/>
              </a:spcBef>
            </a:pPr>
            <a:r>
              <a:rPr spc="-100" dirty="0"/>
              <a:t>Summary </a:t>
            </a:r>
            <a:r>
              <a:rPr spc="-55" dirty="0"/>
              <a:t>&amp;</a:t>
            </a:r>
            <a:r>
              <a:rPr spc="-125" dirty="0"/>
              <a:t> </a:t>
            </a:r>
            <a:r>
              <a:rPr spc="-85" dirty="0"/>
              <a:t>Conclusion</a:t>
            </a:r>
          </a:p>
        </p:txBody>
      </p:sp>
      <p:pic>
        <p:nvPicPr>
          <p:cNvPr id="6" name="图片 5">
            <a:extLst>
              <a:ext uri="{FF2B5EF4-FFF2-40B4-BE49-F238E27FC236}">
                <a16:creationId xmlns:a16="http://schemas.microsoft.com/office/drawing/2014/main" id="{F0A7CAD2-437C-354E-A9C7-9796B5BE431F}"/>
              </a:ext>
            </a:extLst>
          </p:cNvPr>
          <p:cNvPicPr>
            <a:picLocks noChangeAspect="1"/>
          </p:cNvPicPr>
          <p:nvPr/>
        </p:nvPicPr>
        <p:blipFill>
          <a:blip r:embed="rId2"/>
          <a:stretch>
            <a:fillRect/>
          </a:stretch>
        </p:blipFill>
        <p:spPr>
          <a:xfrm>
            <a:off x="9067800" y="152400"/>
            <a:ext cx="2800350" cy="9434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192000" cy="1095887"/>
          </a:xfrm>
          <a:custGeom>
            <a:avLst/>
            <a:gdLst/>
            <a:ahLst/>
            <a:cxnLst/>
            <a:rect l="l" t="t" r="r" b="b"/>
            <a:pathLst>
              <a:path w="12192000" h="820419">
                <a:moveTo>
                  <a:pt x="12192000" y="0"/>
                </a:moveTo>
                <a:lnTo>
                  <a:pt x="0" y="0"/>
                </a:lnTo>
                <a:lnTo>
                  <a:pt x="0" y="819912"/>
                </a:lnTo>
                <a:lnTo>
                  <a:pt x="12192000" y="819912"/>
                </a:lnTo>
                <a:lnTo>
                  <a:pt x="12192000" y="0"/>
                </a:lnTo>
                <a:close/>
              </a:path>
            </a:pathLst>
          </a:custGeom>
          <a:solidFill>
            <a:srgbClr val="F2F2F2"/>
          </a:solidFill>
        </p:spPr>
        <p:txBody>
          <a:bodyPr wrap="square" lIns="0" tIns="0" rIns="0" bIns="0" rtlCol="0"/>
          <a:lstStyle/>
          <a:p>
            <a:endParaRPr/>
          </a:p>
        </p:txBody>
      </p:sp>
      <p:pic>
        <p:nvPicPr>
          <p:cNvPr id="6" name="图片 5">
            <a:extLst>
              <a:ext uri="{FF2B5EF4-FFF2-40B4-BE49-F238E27FC236}">
                <a16:creationId xmlns:a16="http://schemas.microsoft.com/office/drawing/2014/main" id="{F0A7CAD2-437C-354E-A9C7-9796B5BE431F}"/>
              </a:ext>
            </a:extLst>
          </p:cNvPr>
          <p:cNvPicPr>
            <a:picLocks noChangeAspect="1"/>
          </p:cNvPicPr>
          <p:nvPr/>
        </p:nvPicPr>
        <p:blipFill>
          <a:blip r:embed="rId2"/>
          <a:stretch>
            <a:fillRect/>
          </a:stretch>
        </p:blipFill>
        <p:spPr>
          <a:xfrm>
            <a:off x="9067800" y="152400"/>
            <a:ext cx="2800350" cy="943487"/>
          </a:xfrm>
          <a:prstGeom prst="rect">
            <a:avLst/>
          </a:prstGeom>
        </p:spPr>
      </p:pic>
      <p:sp>
        <p:nvSpPr>
          <p:cNvPr id="7" name="标题 6">
            <a:extLst>
              <a:ext uri="{FF2B5EF4-FFF2-40B4-BE49-F238E27FC236}">
                <a16:creationId xmlns:a16="http://schemas.microsoft.com/office/drawing/2014/main" id="{CA516A6F-835A-214A-A254-9DAB03B087C9}"/>
              </a:ext>
            </a:extLst>
          </p:cNvPr>
          <p:cNvSpPr>
            <a:spLocks noGrp="1"/>
          </p:cNvSpPr>
          <p:nvPr>
            <p:ph type="title"/>
          </p:nvPr>
        </p:nvSpPr>
        <p:spPr>
          <a:xfrm>
            <a:off x="3657600" y="2667000"/>
            <a:ext cx="6172199" cy="1354217"/>
          </a:xfrm>
        </p:spPr>
        <p:txBody>
          <a:bodyPr/>
          <a:lstStyle/>
          <a:p>
            <a:r>
              <a:rPr lang="en-US" altLang="zh-CN" sz="8800" dirty="0">
                <a:latin typeface="Yuanti SC" panose="02010600040101010101" pitchFamily="2" charset="-122"/>
                <a:ea typeface="Yuanti SC" panose="02010600040101010101" pitchFamily="2" charset="-122"/>
              </a:rPr>
              <a:t>THANKS</a:t>
            </a:r>
            <a:r>
              <a:rPr lang="zh-CN" altLang="en-US" sz="8800" dirty="0">
                <a:latin typeface="Yuanti SC" panose="02010600040101010101" pitchFamily="2" charset="-122"/>
                <a:ea typeface="Yuanti SC" panose="02010600040101010101" pitchFamily="2" charset="-122"/>
              </a:rPr>
              <a:t>！</a:t>
            </a:r>
          </a:p>
        </p:txBody>
      </p:sp>
    </p:spTree>
    <p:extLst>
      <p:ext uri="{BB962C8B-B14F-4D97-AF65-F5344CB8AC3E}">
        <p14:creationId xmlns:p14="http://schemas.microsoft.com/office/powerpoint/2010/main" val="283469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7828915" cy="635000"/>
          </a:xfrm>
          <a:prstGeom prst="rect">
            <a:avLst/>
          </a:prstGeom>
        </p:spPr>
        <p:txBody>
          <a:bodyPr vert="horz" wrap="square" lIns="0" tIns="12700" rIns="0" bIns="0" rtlCol="0">
            <a:spAutoFit/>
          </a:bodyPr>
          <a:lstStyle/>
          <a:p>
            <a:pPr marL="12700">
              <a:lnSpc>
                <a:spcPct val="100000"/>
              </a:lnSpc>
              <a:spcBef>
                <a:spcPts val="100"/>
              </a:spcBef>
            </a:pPr>
            <a:r>
              <a:rPr spc="-90" dirty="0"/>
              <a:t>Distributed </a:t>
            </a:r>
            <a:r>
              <a:rPr spc="-135" dirty="0"/>
              <a:t>Shared </a:t>
            </a:r>
            <a:r>
              <a:rPr spc="-30" dirty="0"/>
              <a:t>Memory</a:t>
            </a:r>
            <a:r>
              <a:rPr spc="-130" dirty="0"/>
              <a:t> </a:t>
            </a:r>
            <a:r>
              <a:rPr spc="175" dirty="0"/>
              <a:t>(DSM)</a:t>
            </a:r>
          </a:p>
        </p:txBody>
      </p:sp>
      <p:sp>
        <p:nvSpPr>
          <p:cNvPr id="3" name="object 3"/>
          <p:cNvSpPr txBox="1"/>
          <p:nvPr/>
        </p:nvSpPr>
        <p:spPr>
          <a:xfrm>
            <a:off x="246255" y="1169584"/>
            <a:ext cx="5947410" cy="3595370"/>
          </a:xfrm>
          <a:prstGeom prst="rect">
            <a:avLst/>
          </a:prstGeom>
        </p:spPr>
        <p:txBody>
          <a:bodyPr vert="horz" wrap="square" lIns="0" tIns="93345" rIns="0" bIns="0" rtlCol="0">
            <a:spAutoFit/>
          </a:bodyPr>
          <a:lstStyle/>
          <a:p>
            <a:pPr marL="365125" indent="-352425">
              <a:lnSpc>
                <a:spcPct val="100000"/>
              </a:lnSpc>
              <a:spcBef>
                <a:spcPts val="735"/>
              </a:spcBef>
              <a:buSzPct val="78571"/>
              <a:buFont typeface="Wingdings"/>
              <a:buChar char=""/>
              <a:tabLst>
                <a:tab pos="365125" algn="l"/>
                <a:tab pos="2477770" algn="l"/>
              </a:tabLst>
            </a:pPr>
            <a:r>
              <a:rPr sz="2800" b="1" spc="-60" dirty="0">
                <a:latin typeface="Trebuchet MS"/>
                <a:cs typeface="Trebuchet MS"/>
              </a:rPr>
              <a:t>Classic</a:t>
            </a:r>
            <a:r>
              <a:rPr sz="2800" b="1" spc="-75" dirty="0">
                <a:latin typeface="Trebuchet MS"/>
                <a:cs typeface="Trebuchet MS"/>
              </a:rPr>
              <a:t> </a:t>
            </a:r>
            <a:r>
              <a:rPr sz="2800" b="1" spc="225" dirty="0">
                <a:latin typeface="Trebuchet MS"/>
                <a:cs typeface="Trebuchet MS"/>
              </a:rPr>
              <a:t>DSM	</a:t>
            </a:r>
            <a:r>
              <a:rPr sz="2800" b="1" spc="-110" dirty="0">
                <a:latin typeface="Trebuchet MS"/>
                <a:cs typeface="Trebuchet MS"/>
              </a:rPr>
              <a:t>(early </a:t>
            </a:r>
            <a:r>
              <a:rPr sz="2800" b="1" spc="-150" dirty="0">
                <a:latin typeface="Trebuchet MS"/>
                <a:cs typeface="Trebuchet MS"/>
              </a:rPr>
              <a:t>1990s</a:t>
            </a:r>
            <a:r>
              <a:rPr sz="2800" b="1" spc="-45" dirty="0">
                <a:latin typeface="Trebuchet MS"/>
                <a:cs typeface="Trebuchet MS"/>
              </a:rPr>
              <a:t> </a:t>
            </a:r>
            <a:r>
              <a:rPr sz="2800" b="1" spc="-30" dirty="0">
                <a:latin typeface="Trebuchet MS"/>
                <a:cs typeface="Trebuchet MS"/>
              </a:rPr>
              <a:t>)</a:t>
            </a:r>
            <a:endParaRPr sz="2800" dirty="0">
              <a:latin typeface="Trebuchet MS"/>
              <a:cs typeface="Trebuchet MS"/>
            </a:endParaRPr>
          </a:p>
          <a:p>
            <a:pPr marL="782320" lvl="1" indent="-313055">
              <a:lnSpc>
                <a:spcPct val="100000"/>
              </a:lnSpc>
              <a:spcBef>
                <a:spcPts val="540"/>
              </a:spcBef>
              <a:buSzPct val="79166"/>
              <a:buFont typeface="Wingdings"/>
              <a:buChar char=""/>
              <a:tabLst>
                <a:tab pos="782955" algn="l"/>
              </a:tabLst>
            </a:pPr>
            <a:r>
              <a:rPr sz="2400" spc="-80" dirty="0">
                <a:latin typeface="Arial"/>
                <a:cs typeface="Arial"/>
              </a:rPr>
              <a:t>Unified </a:t>
            </a:r>
            <a:r>
              <a:rPr sz="2400" spc="-75" dirty="0">
                <a:latin typeface="Arial"/>
                <a:cs typeface="Arial"/>
              </a:rPr>
              <a:t>memory</a:t>
            </a:r>
            <a:r>
              <a:rPr sz="2400" spc="60" dirty="0">
                <a:latin typeface="Arial"/>
                <a:cs typeface="Arial"/>
              </a:rPr>
              <a:t> </a:t>
            </a:r>
            <a:r>
              <a:rPr sz="2400" spc="-215" dirty="0">
                <a:latin typeface="Arial"/>
                <a:cs typeface="Arial"/>
              </a:rPr>
              <a:t>space</a:t>
            </a:r>
            <a:endParaRPr sz="2400" dirty="0">
              <a:latin typeface="Arial"/>
              <a:cs typeface="Arial"/>
            </a:endParaRPr>
          </a:p>
          <a:p>
            <a:pPr marL="782320" lvl="1" indent="-313055">
              <a:lnSpc>
                <a:spcPct val="100000"/>
              </a:lnSpc>
              <a:spcBef>
                <a:spcPts val="409"/>
              </a:spcBef>
              <a:buSzPct val="79166"/>
              <a:buFont typeface="Wingdings"/>
              <a:buChar char=""/>
              <a:tabLst>
                <a:tab pos="782955" algn="l"/>
              </a:tabLst>
            </a:pPr>
            <a:r>
              <a:rPr sz="2400" spc="-295" dirty="0">
                <a:latin typeface="Arial"/>
                <a:cs typeface="Arial"/>
              </a:rPr>
              <a:t>Ease </a:t>
            </a:r>
            <a:r>
              <a:rPr sz="2400" spc="-120" dirty="0">
                <a:latin typeface="Arial"/>
                <a:cs typeface="Arial"/>
              </a:rPr>
              <a:t>programming </a:t>
            </a:r>
            <a:r>
              <a:rPr sz="2400" spc="15" dirty="0">
                <a:latin typeface="Arial"/>
                <a:cs typeface="Arial"/>
              </a:rPr>
              <a:t>for </a:t>
            </a:r>
            <a:r>
              <a:rPr sz="2400" spc="-55" dirty="0">
                <a:latin typeface="Arial"/>
                <a:cs typeface="Arial"/>
              </a:rPr>
              <a:t>distributed</a:t>
            </a:r>
            <a:r>
              <a:rPr sz="2400" dirty="0">
                <a:latin typeface="Arial"/>
                <a:cs typeface="Arial"/>
              </a:rPr>
              <a:t> </a:t>
            </a:r>
            <a:r>
              <a:rPr sz="2400" spc="-225" dirty="0">
                <a:latin typeface="Arial"/>
                <a:cs typeface="Arial"/>
              </a:rPr>
              <a:t>apps</a:t>
            </a:r>
            <a:endParaRPr sz="2400" dirty="0">
              <a:latin typeface="Arial"/>
              <a:cs typeface="Arial"/>
            </a:endParaRPr>
          </a:p>
          <a:p>
            <a:pPr marL="782320" lvl="1" indent="-313055">
              <a:lnSpc>
                <a:spcPct val="100000"/>
              </a:lnSpc>
              <a:spcBef>
                <a:spcPts val="530"/>
              </a:spcBef>
              <a:buClr>
                <a:srgbClr val="000000"/>
              </a:buClr>
              <a:buSzPct val="79166"/>
              <a:buFont typeface="Wingdings"/>
              <a:buChar char=""/>
              <a:tabLst>
                <a:tab pos="782955" algn="l"/>
              </a:tabLst>
            </a:pPr>
            <a:r>
              <a:rPr sz="2400" spc="-165" dirty="0">
                <a:solidFill>
                  <a:srgbClr val="C00000"/>
                </a:solidFill>
                <a:latin typeface="Arial"/>
                <a:cs typeface="Arial"/>
              </a:rPr>
              <a:t>Failed </a:t>
            </a:r>
            <a:r>
              <a:rPr sz="2400" spc="-145" dirty="0">
                <a:solidFill>
                  <a:srgbClr val="C00000"/>
                </a:solidFill>
                <a:latin typeface="Arial"/>
                <a:cs typeface="Arial"/>
              </a:rPr>
              <a:t>due </a:t>
            </a:r>
            <a:r>
              <a:rPr sz="2400" spc="60" dirty="0">
                <a:solidFill>
                  <a:srgbClr val="C00000"/>
                </a:solidFill>
                <a:latin typeface="Arial"/>
                <a:cs typeface="Arial"/>
              </a:rPr>
              <a:t>to </a:t>
            </a:r>
            <a:r>
              <a:rPr sz="2400" spc="-145" dirty="0">
                <a:solidFill>
                  <a:srgbClr val="C00000"/>
                </a:solidFill>
                <a:latin typeface="Arial"/>
                <a:cs typeface="Arial"/>
              </a:rPr>
              <a:t>unsatisfying</a:t>
            </a:r>
            <a:r>
              <a:rPr sz="2400" spc="229" dirty="0">
                <a:solidFill>
                  <a:srgbClr val="C00000"/>
                </a:solidFill>
                <a:latin typeface="Arial"/>
                <a:cs typeface="Arial"/>
              </a:rPr>
              <a:t> </a:t>
            </a:r>
            <a:r>
              <a:rPr sz="2400" spc="-100" dirty="0">
                <a:solidFill>
                  <a:srgbClr val="C00000"/>
                </a:solidFill>
                <a:latin typeface="Arial"/>
                <a:cs typeface="Arial"/>
              </a:rPr>
              <a:t>performance</a:t>
            </a:r>
            <a:endParaRPr sz="2400" dirty="0">
              <a:latin typeface="Arial"/>
              <a:cs typeface="Arial"/>
            </a:endParaRPr>
          </a:p>
          <a:p>
            <a:pPr marL="365125" indent="-352425">
              <a:lnSpc>
                <a:spcPct val="100000"/>
              </a:lnSpc>
              <a:spcBef>
                <a:spcPts val="509"/>
              </a:spcBef>
              <a:buSzPct val="78571"/>
              <a:buFont typeface="Wingdings"/>
              <a:buChar char=""/>
              <a:tabLst>
                <a:tab pos="365125" algn="l"/>
              </a:tabLst>
            </a:pPr>
            <a:r>
              <a:rPr sz="2800" b="1" spc="-30" dirty="0">
                <a:latin typeface="Trebuchet MS"/>
                <a:cs typeface="Trebuchet MS"/>
              </a:rPr>
              <a:t>Modern </a:t>
            </a:r>
            <a:r>
              <a:rPr sz="2800" b="1" spc="225" dirty="0">
                <a:latin typeface="Trebuchet MS"/>
                <a:cs typeface="Trebuchet MS"/>
              </a:rPr>
              <a:t>DSM </a:t>
            </a:r>
            <a:r>
              <a:rPr sz="2800" b="1" spc="-140" dirty="0">
                <a:latin typeface="Trebuchet MS"/>
                <a:cs typeface="Trebuchet MS"/>
              </a:rPr>
              <a:t>(2010 </a:t>
            </a:r>
            <a:r>
              <a:rPr sz="2800" b="1" spc="-110" dirty="0">
                <a:latin typeface="Trebuchet MS"/>
                <a:cs typeface="Trebuchet MS"/>
              </a:rPr>
              <a:t>-</a:t>
            </a:r>
            <a:r>
              <a:rPr sz="2800" b="1" spc="-355" dirty="0">
                <a:latin typeface="Trebuchet MS"/>
                <a:cs typeface="Trebuchet MS"/>
              </a:rPr>
              <a:t> </a:t>
            </a:r>
            <a:r>
              <a:rPr sz="2800" b="1" spc="-65" dirty="0">
                <a:latin typeface="Trebuchet MS"/>
                <a:cs typeface="Trebuchet MS"/>
              </a:rPr>
              <a:t>now)</a:t>
            </a:r>
            <a:endParaRPr sz="2800" dirty="0">
              <a:latin typeface="Trebuchet MS"/>
              <a:cs typeface="Trebuchet MS"/>
            </a:endParaRPr>
          </a:p>
          <a:p>
            <a:pPr marL="782320" lvl="1" indent="-313055">
              <a:lnSpc>
                <a:spcPct val="100000"/>
              </a:lnSpc>
              <a:spcBef>
                <a:spcPts val="545"/>
              </a:spcBef>
              <a:buSzPct val="79166"/>
              <a:buFont typeface="Wingdings"/>
              <a:buChar char=""/>
              <a:tabLst>
                <a:tab pos="782955" algn="l"/>
              </a:tabLst>
            </a:pPr>
            <a:r>
              <a:rPr sz="2400" spc="-175" dirty="0">
                <a:latin typeface="Arial"/>
                <a:cs typeface="Arial"/>
              </a:rPr>
              <a:t>Sparked </a:t>
            </a:r>
            <a:r>
              <a:rPr sz="2400" spc="-155" dirty="0">
                <a:latin typeface="Arial"/>
                <a:cs typeface="Arial"/>
              </a:rPr>
              <a:t>by </a:t>
            </a:r>
            <a:r>
              <a:rPr sz="2400" spc="-135" dirty="0">
                <a:solidFill>
                  <a:srgbClr val="C00000"/>
                </a:solidFill>
                <a:latin typeface="Arial"/>
                <a:cs typeface="Arial"/>
              </a:rPr>
              <a:t>fast </a:t>
            </a:r>
            <a:r>
              <a:rPr sz="2400" spc="-25" dirty="0">
                <a:solidFill>
                  <a:srgbClr val="C00000"/>
                </a:solidFill>
                <a:latin typeface="Arial"/>
                <a:cs typeface="Arial"/>
              </a:rPr>
              <a:t>network </a:t>
            </a:r>
            <a:r>
              <a:rPr sz="2400" spc="-155" dirty="0">
                <a:latin typeface="Arial"/>
                <a:cs typeface="Arial"/>
              </a:rPr>
              <a:t>(e.g.,</a:t>
            </a:r>
            <a:r>
              <a:rPr sz="2400" spc="200" dirty="0">
                <a:latin typeface="Arial"/>
                <a:cs typeface="Arial"/>
              </a:rPr>
              <a:t> </a:t>
            </a:r>
            <a:r>
              <a:rPr sz="2400" spc="-75" dirty="0">
                <a:latin typeface="Arial"/>
                <a:cs typeface="Arial"/>
              </a:rPr>
              <a:t>RDMA)</a:t>
            </a:r>
            <a:endParaRPr sz="2400" dirty="0">
              <a:latin typeface="Arial"/>
              <a:cs typeface="Arial"/>
            </a:endParaRPr>
          </a:p>
          <a:p>
            <a:pPr marL="782320" lvl="1" indent="-313055">
              <a:lnSpc>
                <a:spcPct val="100000"/>
              </a:lnSpc>
              <a:spcBef>
                <a:spcPts val="405"/>
              </a:spcBef>
              <a:buSzPct val="79166"/>
              <a:buFont typeface="Wingdings"/>
              <a:buChar char=""/>
              <a:tabLst>
                <a:tab pos="782955" algn="l"/>
                <a:tab pos="5057775" algn="l"/>
              </a:tabLst>
            </a:pPr>
            <a:r>
              <a:rPr sz="2400" spc="-505" dirty="0">
                <a:latin typeface="Arial"/>
                <a:cs typeface="Arial"/>
              </a:rPr>
              <a:t>S</a:t>
            </a:r>
            <a:r>
              <a:rPr sz="2400" spc="-105" dirty="0">
                <a:latin typeface="Arial"/>
                <a:cs typeface="Arial"/>
              </a:rPr>
              <a:t>uppo</a:t>
            </a:r>
            <a:r>
              <a:rPr sz="2400" spc="195" dirty="0">
                <a:latin typeface="Arial"/>
                <a:cs typeface="Arial"/>
              </a:rPr>
              <a:t>r</a:t>
            </a:r>
            <a:r>
              <a:rPr sz="2400" spc="130" dirty="0">
                <a:latin typeface="Arial"/>
                <a:cs typeface="Arial"/>
              </a:rPr>
              <a:t>t</a:t>
            </a:r>
            <a:r>
              <a:rPr sz="2400" spc="-5" dirty="0">
                <a:latin typeface="Arial"/>
                <a:cs typeface="Arial"/>
              </a:rPr>
              <a:t> </a:t>
            </a:r>
            <a:r>
              <a:rPr sz="2400" spc="-155" dirty="0">
                <a:latin typeface="Arial"/>
                <a:cs typeface="Arial"/>
              </a:rPr>
              <a:t>m</a:t>
            </a:r>
            <a:r>
              <a:rPr sz="2400" spc="-15" dirty="0">
                <a:latin typeface="Arial"/>
                <a:cs typeface="Arial"/>
              </a:rPr>
              <a:t>o</a:t>
            </a:r>
            <a:r>
              <a:rPr sz="2400" spc="-114" dirty="0">
                <a:latin typeface="Arial"/>
                <a:cs typeface="Arial"/>
              </a:rPr>
              <a:t>d</a:t>
            </a:r>
            <a:r>
              <a:rPr sz="2400" spc="-190" dirty="0">
                <a:latin typeface="Arial"/>
                <a:cs typeface="Arial"/>
              </a:rPr>
              <a:t>e</a:t>
            </a:r>
            <a:r>
              <a:rPr sz="2400" spc="145" dirty="0">
                <a:latin typeface="Arial"/>
                <a:cs typeface="Arial"/>
              </a:rPr>
              <a:t>r</a:t>
            </a:r>
            <a:r>
              <a:rPr sz="2400" spc="-135" dirty="0">
                <a:latin typeface="Arial"/>
                <a:cs typeface="Arial"/>
              </a:rPr>
              <a:t>n</a:t>
            </a:r>
            <a:r>
              <a:rPr sz="2400" spc="-5" dirty="0">
                <a:latin typeface="Arial"/>
                <a:cs typeface="Arial"/>
              </a:rPr>
              <a:t> </a:t>
            </a:r>
            <a:r>
              <a:rPr sz="2400" spc="-340" dirty="0">
                <a:latin typeface="Arial"/>
                <a:cs typeface="Arial"/>
              </a:rPr>
              <a:t>a</a:t>
            </a:r>
            <a:r>
              <a:rPr sz="2400" spc="-185" dirty="0">
                <a:latin typeface="Arial"/>
                <a:cs typeface="Arial"/>
              </a:rPr>
              <a:t>pps</a:t>
            </a:r>
            <a:r>
              <a:rPr sz="2400" spc="-5" dirty="0">
                <a:latin typeface="Arial"/>
                <a:cs typeface="Arial"/>
              </a:rPr>
              <a:t> </a:t>
            </a:r>
            <a:r>
              <a:rPr sz="2400" spc="-30" dirty="0">
                <a:latin typeface="Arial"/>
                <a:cs typeface="Arial"/>
              </a:rPr>
              <a:t>(</a:t>
            </a:r>
            <a:r>
              <a:rPr sz="2400" spc="-145" dirty="0">
                <a:latin typeface="Arial"/>
                <a:cs typeface="Arial"/>
              </a:rPr>
              <a:t>e</a:t>
            </a:r>
            <a:r>
              <a:rPr sz="2400" spc="-150" dirty="0">
                <a:latin typeface="Arial"/>
                <a:cs typeface="Arial"/>
              </a:rPr>
              <a:t>.</a:t>
            </a:r>
            <a:r>
              <a:rPr sz="2400" spc="-315" dirty="0">
                <a:latin typeface="Arial"/>
                <a:cs typeface="Arial"/>
              </a:rPr>
              <a:t>g</a:t>
            </a:r>
            <a:r>
              <a:rPr sz="2400" spc="-150" dirty="0">
                <a:latin typeface="Arial"/>
                <a:cs typeface="Arial"/>
              </a:rPr>
              <a:t>.</a:t>
            </a:r>
            <a:r>
              <a:rPr sz="2400" spc="-145" dirty="0">
                <a:latin typeface="Arial"/>
                <a:cs typeface="Arial"/>
              </a:rPr>
              <a:t>,</a:t>
            </a:r>
            <a:r>
              <a:rPr sz="2400" spc="-250" dirty="0">
                <a:latin typeface="Arial"/>
                <a:cs typeface="Arial"/>
              </a:rPr>
              <a:t> </a:t>
            </a:r>
            <a:r>
              <a:rPr sz="2400" spc="100" dirty="0">
                <a:latin typeface="Arial"/>
                <a:cs typeface="Arial"/>
              </a:rPr>
              <a:t>O</a:t>
            </a:r>
            <a:r>
              <a:rPr sz="2400" spc="-405" dirty="0">
                <a:latin typeface="Arial"/>
                <a:cs typeface="Arial"/>
              </a:rPr>
              <a:t>L</a:t>
            </a:r>
            <a:r>
              <a:rPr sz="2400" spc="-20" dirty="0">
                <a:latin typeface="Arial"/>
                <a:cs typeface="Arial"/>
              </a:rPr>
              <a:t>T</a:t>
            </a:r>
            <a:r>
              <a:rPr sz="2400" spc="-740" dirty="0">
                <a:latin typeface="Arial"/>
                <a:cs typeface="Arial"/>
              </a:rPr>
              <a:t>P</a:t>
            </a:r>
            <a:r>
              <a:rPr sz="2400" spc="-145" dirty="0">
                <a:latin typeface="Arial"/>
                <a:cs typeface="Arial"/>
              </a:rPr>
              <a:t>,</a:t>
            </a:r>
            <a:r>
              <a:rPr sz="2400" dirty="0">
                <a:latin typeface="Arial"/>
                <a:cs typeface="Arial"/>
              </a:rPr>
              <a:t>	</a:t>
            </a:r>
            <a:r>
              <a:rPr sz="2400" spc="-100" dirty="0">
                <a:latin typeface="Arial"/>
                <a:cs typeface="Arial"/>
              </a:rPr>
              <a:t>G</a:t>
            </a:r>
            <a:r>
              <a:rPr sz="2400" spc="145" dirty="0">
                <a:latin typeface="Arial"/>
                <a:cs typeface="Arial"/>
              </a:rPr>
              <a:t>r</a:t>
            </a:r>
            <a:r>
              <a:rPr sz="2400" spc="-340" dirty="0">
                <a:latin typeface="Arial"/>
                <a:cs typeface="Arial"/>
              </a:rPr>
              <a:t>a</a:t>
            </a:r>
            <a:r>
              <a:rPr sz="2400" spc="-100" dirty="0">
                <a:latin typeface="Arial"/>
                <a:cs typeface="Arial"/>
              </a:rPr>
              <a:t>ph)</a:t>
            </a:r>
            <a:endParaRPr sz="2400" dirty="0">
              <a:latin typeface="Arial"/>
              <a:cs typeface="Arial"/>
            </a:endParaRPr>
          </a:p>
          <a:p>
            <a:pPr marL="782320" lvl="1" indent="-313055">
              <a:lnSpc>
                <a:spcPct val="100000"/>
              </a:lnSpc>
              <a:spcBef>
                <a:spcPts val="530"/>
              </a:spcBef>
              <a:buSzPct val="79166"/>
              <a:buFont typeface="Wingdings"/>
              <a:buChar char=""/>
              <a:tabLst>
                <a:tab pos="782955" algn="l"/>
              </a:tabLst>
            </a:pPr>
            <a:r>
              <a:rPr sz="2400" spc="-170" dirty="0">
                <a:latin typeface="Arial"/>
                <a:cs typeface="Arial"/>
              </a:rPr>
              <a:t>Example: </a:t>
            </a:r>
            <a:r>
              <a:rPr sz="2400" spc="-85" dirty="0">
                <a:latin typeface="Arial"/>
                <a:cs typeface="Arial"/>
              </a:rPr>
              <a:t>Microsoft’s</a:t>
            </a:r>
            <a:r>
              <a:rPr sz="2400" spc="-90" dirty="0">
                <a:latin typeface="Arial"/>
                <a:cs typeface="Arial"/>
              </a:rPr>
              <a:t> </a:t>
            </a:r>
            <a:r>
              <a:rPr sz="2400" spc="-270" dirty="0">
                <a:latin typeface="Arial"/>
                <a:cs typeface="Arial"/>
              </a:rPr>
              <a:t>FaRM</a:t>
            </a:r>
            <a:endParaRPr sz="2400" dirty="0">
              <a:latin typeface="Arial"/>
              <a:cs typeface="Arial"/>
            </a:endParaRPr>
          </a:p>
        </p:txBody>
      </p:sp>
      <p:pic>
        <p:nvPicPr>
          <p:cNvPr id="30" name="图片 29">
            <a:extLst>
              <a:ext uri="{FF2B5EF4-FFF2-40B4-BE49-F238E27FC236}">
                <a16:creationId xmlns:a16="http://schemas.microsoft.com/office/drawing/2014/main" id="{555D5C72-B6D8-D24E-B4D9-D4855B15FF5D}"/>
              </a:ext>
            </a:extLst>
          </p:cNvPr>
          <p:cNvPicPr>
            <a:picLocks noChangeAspect="1"/>
          </p:cNvPicPr>
          <p:nvPr/>
        </p:nvPicPr>
        <p:blipFill>
          <a:blip r:embed="rId2"/>
          <a:stretch>
            <a:fillRect/>
          </a:stretch>
        </p:blipFill>
        <p:spPr>
          <a:xfrm>
            <a:off x="9067800" y="152400"/>
            <a:ext cx="2800350" cy="943487"/>
          </a:xfrm>
          <a:prstGeom prst="rect">
            <a:avLst/>
          </a:prstGeom>
        </p:spPr>
      </p:pic>
      <p:grpSp>
        <p:nvGrpSpPr>
          <p:cNvPr id="51" name="object 57">
            <a:extLst>
              <a:ext uri="{FF2B5EF4-FFF2-40B4-BE49-F238E27FC236}">
                <a16:creationId xmlns:a16="http://schemas.microsoft.com/office/drawing/2014/main" id="{CEDE80A8-D6AC-864B-A9A1-929C8B4F138C}"/>
              </a:ext>
            </a:extLst>
          </p:cNvPr>
          <p:cNvGrpSpPr/>
          <p:nvPr/>
        </p:nvGrpSpPr>
        <p:grpSpPr>
          <a:xfrm>
            <a:off x="7259040" y="1955127"/>
            <a:ext cx="4477385" cy="1609725"/>
            <a:chOff x="7259040" y="1911705"/>
            <a:chExt cx="4477385" cy="1609725"/>
          </a:xfrm>
        </p:grpSpPr>
        <p:sp>
          <p:nvSpPr>
            <p:cNvPr id="52" name="object 58">
              <a:extLst>
                <a:ext uri="{FF2B5EF4-FFF2-40B4-BE49-F238E27FC236}">
                  <a16:creationId xmlns:a16="http://schemas.microsoft.com/office/drawing/2014/main" id="{9DFF8EB6-527D-E945-882A-59A22811C779}"/>
                </a:ext>
              </a:extLst>
            </p:cNvPr>
            <p:cNvSpPr/>
            <p:nvPr/>
          </p:nvSpPr>
          <p:spPr>
            <a:xfrm>
              <a:off x="10354335"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3" name="object 59">
              <a:extLst>
                <a:ext uri="{FF2B5EF4-FFF2-40B4-BE49-F238E27FC236}">
                  <a16:creationId xmlns:a16="http://schemas.microsoft.com/office/drawing/2014/main" id="{67A65624-4DCB-7E46-9557-EB0DA6626843}"/>
                </a:ext>
              </a:extLst>
            </p:cNvPr>
            <p:cNvSpPr/>
            <p:nvPr/>
          </p:nvSpPr>
          <p:spPr>
            <a:xfrm>
              <a:off x="10354335"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sp>
          <p:nvSpPr>
            <p:cNvPr id="54" name="object 60">
              <a:extLst>
                <a:ext uri="{FF2B5EF4-FFF2-40B4-BE49-F238E27FC236}">
                  <a16:creationId xmlns:a16="http://schemas.microsoft.com/office/drawing/2014/main" id="{68CD7E53-C904-4C46-90B0-DD114934645F}"/>
                </a:ext>
              </a:extLst>
            </p:cNvPr>
            <p:cNvSpPr/>
            <p:nvPr/>
          </p:nvSpPr>
          <p:spPr>
            <a:xfrm>
              <a:off x="7265073"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5" name="object 61">
              <a:extLst>
                <a:ext uri="{FF2B5EF4-FFF2-40B4-BE49-F238E27FC236}">
                  <a16:creationId xmlns:a16="http://schemas.microsoft.com/office/drawing/2014/main" id="{4E2E3B46-C3CF-9949-918B-B63CD8930C6E}"/>
                </a:ext>
              </a:extLst>
            </p:cNvPr>
            <p:cNvSpPr/>
            <p:nvPr/>
          </p:nvSpPr>
          <p:spPr>
            <a:xfrm>
              <a:off x="7265073"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grpSp>
      <p:sp>
        <p:nvSpPr>
          <p:cNvPr id="56" name="object 62">
            <a:extLst>
              <a:ext uri="{FF2B5EF4-FFF2-40B4-BE49-F238E27FC236}">
                <a16:creationId xmlns:a16="http://schemas.microsoft.com/office/drawing/2014/main" id="{4ADC7AAA-E051-3941-A475-C8E0F58794A4}"/>
              </a:ext>
            </a:extLst>
          </p:cNvPr>
          <p:cNvSpPr txBox="1"/>
          <p:nvPr/>
        </p:nvSpPr>
        <p:spPr>
          <a:xfrm>
            <a:off x="7270901" y="2468257"/>
            <a:ext cx="1440180" cy="361950"/>
          </a:xfrm>
          <a:prstGeom prst="rect">
            <a:avLst/>
          </a:prstGeom>
          <a:solidFill>
            <a:srgbClr val="EDEDED"/>
          </a:solidFill>
        </p:spPr>
        <p:txBody>
          <a:bodyPr vert="horz" wrap="square" lIns="0" tIns="0" rIns="0" bIns="0" rtlCol="0">
            <a:spAutoFit/>
          </a:bodyPr>
          <a:lstStyle/>
          <a:p>
            <a:pPr algn="r">
              <a:lnSpc>
                <a:spcPts val="2235"/>
              </a:lnSpc>
            </a:pPr>
            <a:r>
              <a:rPr sz="2000" spc="-15" dirty="0">
                <a:latin typeface="Arial"/>
                <a:cs typeface="Arial"/>
              </a:rPr>
              <a:t>U</a:t>
            </a:r>
            <a:r>
              <a:rPr sz="2000" spc="-75" dirty="0">
                <a:latin typeface="Arial"/>
                <a:cs typeface="Arial"/>
              </a:rPr>
              <a:t>n</a:t>
            </a:r>
            <a:r>
              <a:rPr sz="2000" spc="-25" dirty="0">
                <a:latin typeface="Arial"/>
                <a:cs typeface="Arial"/>
              </a:rPr>
              <a:t>i</a:t>
            </a:r>
            <a:r>
              <a:rPr sz="2000" spc="-30" dirty="0">
                <a:latin typeface="Arial"/>
                <a:cs typeface="Arial"/>
              </a:rPr>
              <a:t>fi</a:t>
            </a:r>
            <a:endParaRPr sz="2000">
              <a:latin typeface="Arial"/>
              <a:cs typeface="Arial"/>
            </a:endParaRPr>
          </a:p>
        </p:txBody>
      </p:sp>
      <p:sp>
        <p:nvSpPr>
          <p:cNvPr id="57" name="object 63">
            <a:extLst>
              <a:ext uri="{FF2B5EF4-FFF2-40B4-BE49-F238E27FC236}">
                <a16:creationId xmlns:a16="http://schemas.microsoft.com/office/drawing/2014/main" id="{FB81C58D-9A39-4543-A2B9-8158DD1AE980}"/>
              </a:ext>
            </a:extLst>
          </p:cNvPr>
          <p:cNvSpPr txBox="1"/>
          <p:nvPr/>
        </p:nvSpPr>
        <p:spPr>
          <a:xfrm>
            <a:off x="8646499" y="2432239"/>
            <a:ext cx="3077845" cy="333375"/>
          </a:xfrm>
          <a:prstGeom prst="rect">
            <a:avLst/>
          </a:prstGeom>
        </p:spPr>
        <p:txBody>
          <a:bodyPr vert="horz" wrap="square" lIns="0" tIns="15240" rIns="0" bIns="0" rtlCol="0">
            <a:spAutoFit/>
          </a:bodyPr>
          <a:lstStyle/>
          <a:p>
            <a:pPr marL="47625">
              <a:lnSpc>
                <a:spcPct val="100000"/>
              </a:lnSpc>
              <a:spcBef>
                <a:spcPts val="120"/>
              </a:spcBef>
            </a:pPr>
            <a:r>
              <a:rPr sz="2000" spc="-120" dirty="0">
                <a:latin typeface="Arial"/>
                <a:cs typeface="Arial"/>
              </a:rPr>
              <a:t>ed </a:t>
            </a:r>
            <a:r>
              <a:rPr sz="2000" spc="-50" dirty="0">
                <a:latin typeface="Arial"/>
                <a:cs typeface="Arial"/>
              </a:rPr>
              <a:t>Memory</a:t>
            </a:r>
            <a:r>
              <a:rPr sz="2000" spc="-85" dirty="0">
                <a:latin typeface="Arial"/>
                <a:cs typeface="Arial"/>
              </a:rPr>
              <a:t> </a:t>
            </a:r>
            <a:r>
              <a:rPr sz="2000" spc="-100" dirty="0">
                <a:latin typeface="Arial"/>
                <a:cs typeface="Arial"/>
              </a:rPr>
              <a:t>Address</a:t>
            </a:r>
            <a:endParaRPr sz="2000">
              <a:latin typeface="Arial"/>
              <a:cs typeface="Arial"/>
            </a:endParaRPr>
          </a:p>
        </p:txBody>
      </p:sp>
      <p:sp>
        <p:nvSpPr>
          <p:cNvPr id="58" name="object 64">
            <a:extLst>
              <a:ext uri="{FF2B5EF4-FFF2-40B4-BE49-F238E27FC236}">
                <a16:creationId xmlns:a16="http://schemas.microsoft.com/office/drawing/2014/main" id="{09D82405-8650-3C47-A1F7-3F222B2CC3BD}"/>
              </a:ext>
            </a:extLst>
          </p:cNvPr>
          <p:cNvSpPr txBox="1"/>
          <p:nvPr/>
        </p:nvSpPr>
        <p:spPr>
          <a:xfrm>
            <a:off x="7329182" y="3016161"/>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81610">
              <a:lnSpc>
                <a:spcPct val="100000"/>
              </a:lnSpc>
              <a:spcBef>
                <a:spcPts val="475"/>
              </a:spcBef>
            </a:pPr>
            <a:r>
              <a:rPr sz="2000" spc="-50" dirty="0">
                <a:latin typeface="Arial"/>
                <a:cs typeface="Arial"/>
              </a:rPr>
              <a:t>Memory</a:t>
            </a:r>
            <a:endParaRPr sz="2000">
              <a:latin typeface="Arial"/>
              <a:cs typeface="Arial"/>
            </a:endParaRPr>
          </a:p>
        </p:txBody>
      </p:sp>
      <p:sp>
        <p:nvSpPr>
          <p:cNvPr id="59" name="object 65">
            <a:extLst>
              <a:ext uri="{FF2B5EF4-FFF2-40B4-BE49-F238E27FC236}">
                <a16:creationId xmlns:a16="http://schemas.microsoft.com/office/drawing/2014/main" id="{8CEF4663-100F-574A-AC70-E22C9686E71C}"/>
              </a:ext>
            </a:extLst>
          </p:cNvPr>
          <p:cNvSpPr txBox="1"/>
          <p:nvPr/>
        </p:nvSpPr>
        <p:spPr>
          <a:xfrm>
            <a:off x="8879649" y="3016161"/>
            <a:ext cx="1259205" cy="443230"/>
          </a:xfrm>
          <a:prstGeom prst="rect">
            <a:avLst/>
          </a:prstGeom>
          <a:solidFill>
            <a:srgbClr val="DAE3F3"/>
          </a:solidFill>
          <a:ln w="23315">
            <a:solidFill>
              <a:srgbClr val="000000"/>
            </a:solidFill>
          </a:ln>
        </p:spPr>
        <p:txBody>
          <a:bodyPr vert="horz" wrap="square" lIns="0" tIns="60325" rIns="0" bIns="0" rtlCol="0">
            <a:spAutoFit/>
          </a:bodyPr>
          <a:lstStyle/>
          <a:p>
            <a:pPr marL="186690">
              <a:lnSpc>
                <a:spcPct val="100000"/>
              </a:lnSpc>
              <a:spcBef>
                <a:spcPts val="475"/>
              </a:spcBef>
            </a:pPr>
            <a:r>
              <a:rPr sz="2000" spc="-50" dirty="0">
                <a:latin typeface="Arial"/>
                <a:cs typeface="Arial"/>
              </a:rPr>
              <a:t>Memory</a:t>
            </a:r>
            <a:endParaRPr sz="2000" dirty="0">
              <a:latin typeface="Arial"/>
              <a:cs typeface="Arial"/>
            </a:endParaRPr>
          </a:p>
        </p:txBody>
      </p:sp>
      <p:sp>
        <p:nvSpPr>
          <p:cNvPr id="60" name="object 66">
            <a:extLst>
              <a:ext uri="{FF2B5EF4-FFF2-40B4-BE49-F238E27FC236}">
                <a16:creationId xmlns:a16="http://schemas.microsoft.com/office/drawing/2014/main" id="{915E7861-8102-CB45-91F6-49C2E8DF8612}"/>
              </a:ext>
            </a:extLst>
          </p:cNvPr>
          <p:cNvSpPr txBox="1"/>
          <p:nvPr/>
        </p:nvSpPr>
        <p:spPr>
          <a:xfrm>
            <a:off x="10441761" y="3016161"/>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79705">
              <a:lnSpc>
                <a:spcPct val="100000"/>
              </a:lnSpc>
              <a:spcBef>
                <a:spcPts val="475"/>
              </a:spcBef>
            </a:pPr>
            <a:r>
              <a:rPr sz="2000" spc="-50" dirty="0">
                <a:latin typeface="Arial"/>
                <a:cs typeface="Arial"/>
              </a:rPr>
              <a:t>Memory</a:t>
            </a:r>
            <a:endParaRPr sz="2000">
              <a:latin typeface="Arial"/>
              <a:cs typeface="Arial"/>
            </a:endParaRPr>
          </a:p>
        </p:txBody>
      </p:sp>
      <p:grpSp>
        <p:nvGrpSpPr>
          <p:cNvPr id="61" name="object 67">
            <a:extLst>
              <a:ext uri="{FF2B5EF4-FFF2-40B4-BE49-F238E27FC236}">
                <a16:creationId xmlns:a16="http://schemas.microsoft.com/office/drawing/2014/main" id="{7B2EC36E-C38D-E14F-ABFA-8796B59EC41C}"/>
              </a:ext>
            </a:extLst>
          </p:cNvPr>
          <p:cNvGrpSpPr/>
          <p:nvPr/>
        </p:nvGrpSpPr>
        <p:grpSpPr>
          <a:xfrm>
            <a:off x="7300036" y="1978635"/>
            <a:ext cx="4375785" cy="1329055"/>
            <a:chOff x="7300036" y="1935213"/>
            <a:chExt cx="4375785" cy="1329055"/>
          </a:xfrm>
        </p:grpSpPr>
        <p:sp>
          <p:nvSpPr>
            <p:cNvPr id="62" name="object 68">
              <a:extLst>
                <a:ext uri="{FF2B5EF4-FFF2-40B4-BE49-F238E27FC236}">
                  <a16:creationId xmlns:a16="http://schemas.microsoft.com/office/drawing/2014/main" id="{EE439968-2330-E843-8F44-E4290E073DE4}"/>
                </a:ext>
              </a:extLst>
            </p:cNvPr>
            <p:cNvSpPr/>
            <p:nvPr/>
          </p:nvSpPr>
          <p:spPr>
            <a:xfrm>
              <a:off x="8576552" y="3124288"/>
              <a:ext cx="1864360" cy="140335"/>
            </a:xfrm>
            <a:custGeom>
              <a:avLst/>
              <a:gdLst/>
              <a:ahLst/>
              <a:cxnLst/>
              <a:rect l="l" t="t" r="r" b="b"/>
              <a:pathLst>
                <a:path w="1864359" h="140335">
                  <a:moveTo>
                    <a:pt x="301942" y="69951"/>
                  </a:moveTo>
                  <a:lnTo>
                    <a:pt x="255308" y="46634"/>
                  </a:lnTo>
                  <a:lnTo>
                    <a:pt x="162064" y="0"/>
                  </a:lnTo>
                  <a:lnTo>
                    <a:pt x="162064" y="46634"/>
                  </a:lnTo>
                  <a:lnTo>
                    <a:pt x="139890" y="46634"/>
                  </a:lnTo>
                  <a:lnTo>
                    <a:pt x="139890" y="0"/>
                  </a:lnTo>
                  <a:lnTo>
                    <a:pt x="0" y="69951"/>
                  </a:lnTo>
                  <a:lnTo>
                    <a:pt x="139890" y="139903"/>
                  </a:lnTo>
                  <a:lnTo>
                    <a:pt x="139890" y="93268"/>
                  </a:lnTo>
                  <a:lnTo>
                    <a:pt x="162064" y="93268"/>
                  </a:lnTo>
                  <a:lnTo>
                    <a:pt x="162064" y="139903"/>
                  </a:lnTo>
                  <a:lnTo>
                    <a:pt x="255308" y="93268"/>
                  </a:lnTo>
                  <a:lnTo>
                    <a:pt x="301942" y="69951"/>
                  </a:lnTo>
                  <a:close/>
                </a:path>
                <a:path w="1864359" h="140335">
                  <a:moveTo>
                    <a:pt x="1864067" y="69951"/>
                  </a:moveTo>
                  <a:lnTo>
                    <a:pt x="1817433" y="46634"/>
                  </a:lnTo>
                  <a:lnTo>
                    <a:pt x="1724177" y="0"/>
                  </a:lnTo>
                  <a:lnTo>
                    <a:pt x="1724177" y="46634"/>
                  </a:lnTo>
                  <a:lnTo>
                    <a:pt x="1702003" y="46634"/>
                  </a:lnTo>
                  <a:lnTo>
                    <a:pt x="1702003" y="0"/>
                  </a:lnTo>
                  <a:lnTo>
                    <a:pt x="1562112" y="69951"/>
                  </a:lnTo>
                  <a:lnTo>
                    <a:pt x="1702003" y="139903"/>
                  </a:lnTo>
                  <a:lnTo>
                    <a:pt x="1702003" y="93268"/>
                  </a:lnTo>
                  <a:lnTo>
                    <a:pt x="1724177" y="93268"/>
                  </a:lnTo>
                  <a:lnTo>
                    <a:pt x="1724177" y="139903"/>
                  </a:lnTo>
                  <a:lnTo>
                    <a:pt x="1817433" y="93268"/>
                  </a:lnTo>
                  <a:lnTo>
                    <a:pt x="1864067" y="69951"/>
                  </a:lnTo>
                  <a:close/>
                </a:path>
              </a:pathLst>
            </a:custGeom>
            <a:solidFill>
              <a:srgbClr val="5B9BD5"/>
            </a:solidFill>
          </p:spPr>
          <p:txBody>
            <a:bodyPr wrap="square" lIns="0" tIns="0" rIns="0" bIns="0" rtlCol="0"/>
            <a:lstStyle/>
            <a:p>
              <a:endParaRPr/>
            </a:p>
          </p:txBody>
        </p:sp>
        <p:sp>
          <p:nvSpPr>
            <p:cNvPr id="63" name="object 69">
              <a:extLst>
                <a:ext uri="{FF2B5EF4-FFF2-40B4-BE49-F238E27FC236}">
                  <a16:creationId xmlns:a16="http://schemas.microsoft.com/office/drawing/2014/main" id="{15F33000-EF20-3442-98E1-5360EBD4B389}"/>
                </a:ext>
              </a:extLst>
            </p:cNvPr>
            <p:cNvSpPr/>
            <p:nvPr/>
          </p:nvSpPr>
          <p:spPr>
            <a:xfrm>
              <a:off x="7311695" y="2803715"/>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64" name="object 70">
              <a:extLst>
                <a:ext uri="{FF2B5EF4-FFF2-40B4-BE49-F238E27FC236}">
                  <a16:creationId xmlns:a16="http://schemas.microsoft.com/office/drawing/2014/main" id="{065A717A-F2B2-4A47-9EE5-3126405E3459}"/>
                </a:ext>
              </a:extLst>
            </p:cNvPr>
            <p:cNvSpPr/>
            <p:nvPr/>
          </p:nvSpPr>
          <p:spPr>
            <a:xfrm>
              <a:off x="7300036" y="2407348"/>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65" name="object 71">
              <a:extLst>
                <a:ext uri="{FF2B5EF4-FFF2-40B4-BE49-F238E27FC236}">
                  <a16:creationId xmlns:a16="http://schemas.microsoft.com/office/drawing/2014/main" id="{715B2A90-8122-9D4F-BFA0-BC8C06CEDC76}"/>
                </a:ext>
              </a:extLst>
            </p:cNvPr>
            <p:cNvSpPr/>
            <p:nvPr/>
          </p:nvSpPr>
          <p:spPr>
            <a:xfrm>
              <a:off x="8902967" y="1935213"/>
              <a:ext cx="291465" cy="384810"/>
            </a:xfrm>
            <a:custGeom>
              <a:avLst/>
              <a:gdLst/>
              <a:ahLst/>
              <a:cxnLst/>
              <a:rect l="l" t="t" r="r" b="b"/>
              <a:pathLst>
                <a:path w="291465" h="384810">
                  <a:moveTo>
                    <a:pt x="145719" y="0"/>
                  </a:moveTo>
                  <a:lnTo>
                    <a:pt x="0" y="145719"/>
                  </a:lnTo>
                  <a:lnTo>
                    <a:pt x="72859" y="145719"/>
                  </a:lnTo>
                  <a:lnTo>
                    <a:pt x="72859" y="384708"/>
                  </a:lnTo>
                  <a:lnTo>
                    <a:pt x="218579" y="384708"/>
                  </a:lnTo>
                  <a:lnTo>
                    <a:pt x="218579" y="145719"/>
                  </a:lnTo>
                  <a:lnTo>
                    <a:pt x="291439" y="145719"/>
                  </a:lnTo>
                  <a:lnTo>
                    <a:pt x="145719" y="0"/>
                  </a:lnTo>
                  <a:close/>
                </a:path>
              </a:pathLst>
            </a:custGeom>
            <a:solidFill>
              <a:srgbClr val="7F7F7F"/>
            </a:solidFill>
          </p:spPr>
          <p:txBody>
            <a:bodyPr wrap="square" lIns="0" tIns="0" rIns="0" bIns="0" rtlCol="0"/>
            <a:lstStyle/>
            <a:p>
              <a:endParaRPr/>
            </a:p>
          </p:txBody>
        </p:sp>
        <p:sp>
          <p:nvSpPr>
            <p:cNvPr id="66" name="object 72">
              <a:extLst>
                <a:ext uri="{FF2B5EF4-FFF2-40B4-BE49-F238E27FC236}">
                  <a16:creationId xmlns:a16="http://schemas.microsoft.com/office/drawing/2014/main" id="{6A35D1FC-B5FE-1A43-A8E4-F5262ADD0272}"/>
                </a:ext>
              </a:extLst>
            </p:cNvPr>
            <p:cNvSpPr/>
            <p:nvPr/>
          </p:nvSpPr>
          <p:spPr>
            <a:xfrm>
              <a:off x="9322639" y="1935213"/>
              <a:ext cx="699770" cy="384810"/>
            </a:xfrm>
            <a:custGeom>
              <a:avLst/>
              <a:gdLst/>
              <a:ahLst/>
              <a:cxnLst/>
              <a:rect l="l" t="t" r="r" b="b"/>
              <a:pathLst>
                <a:path w="699770" h="384810">
                  <a:moveTo>
                    <a:pt x="279781" y="139903"/>
                  </a:moveTo>
                  <a:lnTo>
                    <a:pt x="139890" y="0"/>
                  </a:lnTo>
                  <a:lnTo>
                    <a:pt x="0" y="139903"/>
                  </a:lnTo>
                  <a:lnTo>
                    <a:pt x="69938" y="139903"/>
                  </a:lnTo>
                  <a:lnTo>
                    <a:pt x="69938" y="384708"/>
                  </a:lnTo>
                  <a:lnTo>
                    <a:pt x="209829" y="384708"/>
                  </a:lnTo>
                  <a:lnTo>
                    <a:pt x="209829" y="139903"/>
                  </a:lnTo>
                  <a:lnTo>
                    <a:pt x="279781" y="139903"/>
                  </a:lnTo>
                  <a:close/>
                </a:path>
                <a:path w="699770" h="384810">
                  <a:moveTo>
                    <a:pt x="699452" y="139903"/>
                  </a:moveTo>
                  <a:lnTo>
                    <a:pt x="559562" y="0"/>
                  </a:lnTo>
                  <a:lnTo>
                    <a:pt x="419671" y="139903"/>
                  </a:lnTo>
                  <a:lnTo>
                    <a:pt x="489610" y="139903"/>
                  </a:lnTo>
                  <a:lnTo>
                    <a:pt x="489610" y="384708"/>
                  </a:lnTo>
                  <a:lnTo>
                    <a:pt x="629500" y="384708"/>
                  </a:lnTo>
                  <a:lnTo>
                    <a:pt x="629500" y="139903"/>
                  </a:lnTo>
                  <a:lnTo>
                    <a:pt x="699452" y="139903"/>
                  </a:lnTo>
                  <a:close/>
                </a:path>
              </a:pathLst>
            </a:custGeom>
            <a:solidFill>
              <a:srgbClr val="7F7F7F"/>
            </a:solidFill>
          </p:spPr>
          <p:txBody>
            <a:bodyPr wrap="square" lIns="0" tIns="0" rIns="0" bIns="0" rtlCol="0"/>
            <a:lstStyle/>
            <a:p>
              <a:endParaRPr/>
            </a:p>
          </p:txBody>
        </p:sp>
        <p:sp>
          <p:nvSpPr>
            <p:cNvPr id="67" name="object 73">
              <a:extLst>
                <a:ext uri="{FF2B5EF4-FFF2-40B4-BE49-F238E27FC236}">
                  <a16:creationId xmlns:a16="http://schemas.microsoft.com/office/drawing/2014/main" id="{76A60AB8-DBD6-6441-AA23-2DBC45EA69CE}"/>
                </a:ext>
              </a:extLst>
            </p:cNvPr>
            <p:cNvSpPr/>
            <p:nvPr/>
          </p:nvSpPr>
          <p:spPr>
            <a:xfrm>
              <a:off x="10371823" y="1970189"/>
              <a:ext cx="1259205" cy="314960"/>
            </a:xfrm>
            <a:custGeom>
              <a:avLst/>
              <a:gdLst/>
              <a:ahLst/>
              <a:cxnLst/>
              <a:rect l="l" t="t" r="r" b="b"/>
              <a:pathLst>
                <a:path w="1259204" h="314960">
                  <a:moveTo>
                    <a:pt x="0" y="0"/>
                  </a:moveTo>
                  <a:lnTo>
                    <a:pt x="1259021" y="0"/>
                  </a:lnTo>
                  <a:lnTo>
                    <a:pt x="1259021" y="314755"/>
                  </a:lnTo>
                  <a:lnTo>
                    <a:pt x="0" y="314755"/>
                  </a:lnTo>
                  <a:lnTo>
                    <a:pt x="0" y="0"/>
                  </a:lnTo>
                  <a:close/>
                </a:path>
              </a:pathLst>
            </a:custGeom>
            <a:ln w="23315">
              <a:solidFill>
                <a:srgbClr val="000000"/>
              </a:solidFill>
            </a:ln>
          </p:spPr>
          <p:txBody>
            <a:bodyPr wrap="square" lIns="0" tIns="0" rIns="0" bIns="0" rtlCol="0"/>
            <a:lstStyle/>
            <a:p>
              <a:endParaRPr/>
            </a:p>
          </p:txBody>
        </p:sp>
      </p:grpSp>
      <p:sp>
        <p:nvSpPr>
          <p:cNvPr id="68" name="object 74">
            <a:extLst>
              <a:ext uri="{FF2B5EF4-FFF2-40B4-BE49-F238E27FC236}">
                <a16:creationId xmlns:a16="http://schemas.microsoft.com/office/drawing/2014/main" id="{01F68308-0B1C-0A49-B510-4301A53408C0}"/>
              </a:ext>
            </a:extLst>
          </p:cNvPr>
          <p:cNvSpPr txBox="1"/>
          <p:nvPr/>
        </p:nvSpPr>
        <p:spPr>
          <a:xfrm>
            <a:off x="7958696" y="1524000"/>
            <a:ext cx="2938145" cy="373380"/>
          </a:xfrm>
          <a:prstGeom prst="rect">
            <a:avLst/>
          </a:prstGeom>
          <a:solidFill>
            <a:srgbClr val="FFF2CC"/>
          </a:solidFill>
          <a:ln w="23315">
            <a:solidFill>
              <a:srgbClr val="000000"/>
            </a:solidFill>
          </a:ln>
        </p:spPr>
        <p:txBody>
          <a:bodyPr vert="horz" wrap="square" lIns="0" tIns="25400" rIns="0" bIns="0" rtlCol="0">
            <a:spAutoFit/>
          </a:bodyPr>
          <a:lstStyle/>
          <a:p>
            <a:pPr marL="827405">
              <a:lnSpc>
                <a:spcPct val="100000"/>
              </a:lnSpc>
              <a:spcBef>
                <a:spcPts val="200"/>
              </a:spcBef>
            </a:pPr>
            <a:r>
              <a:rPr sz="2000" spc="-70" dirty="0">
                <a:latin typeface="Arial"/>
                <a:cs typeface="Arial"/>
              </a:rPr>
              <a:t>Applications</a:t>
            </a:r>
            <a:endParaRPr sz="2000">
              <a:latin typeface="Arial"/>
              <a:cs typeface="Arial"/>
            </a:endParaRPr>
          </a:p>
        </p:txBody>
      </p:sp>
      <p:sp>
        <p:nvSpPr>
          <p:cNvPr id="69" name="object 75">
            <a:extLst>
              <a:ext uri="{FF2B5EF4-FFF2-40B4-BE49-F238E27FC236}">
                <a16:creationId xmlns:a16="http://schemas.microsoft.com/office/drawing/2014/main" id="{7A465165-FED5-B04E-B420-E8A75BD88C40}"/>
              </a:ext>
            </a:extLst>
          </p:cNvPr>
          <p:cNvSpPr txBox="1"/>
          <p:nvPr/>
        </p:nvSpPr>
        <p:spPr>
          <a:xfrm>
            <a:off x="7329182" y="2013611"/>
            <a:ext cx="1247775" cy="314960"/>
          </a:xfrm>
          <a:prstGeom prst="rect">
            <a:avLst/>
          </a:prstGeom>
          <a:solidFill>
            <a:srgbClr val="F8CBAD"/>
          </a:solidFill>
          <a:ln w="23315">
            <a:solidFill>
              <a:srgbClr val="000000"/>
            </a:solidFill>
          </a:ln>
        </p:spPr>
        <p:txBody>
          <a:bodyPr vert="horz" wrap="square" lIns="0" tIns="0" rIns="0" bIns="0" rtlCol="0">
            <a:spAutoFit/>
          </a:bodyPr>
          <a:lstStyle/>
          <a:p>
            <a:pPr marL="296545">
              <a:lnSpc>
                <a:spcPts val="2330"/>
              </a:lnSpc>
            </a:pPr>
            <a:r>
              <a:rPr sz="2000" spc="-130" dirty="0">
                <a:latin typeface="Arial"/>
                <a:cs typeface="Arial"/>
              </a:rPr>
              <a:t>Cache</a:t>
            </a:r>
            <a:endParaRPr sz="2000">
              <a:latin typeface="Arial"/>
              <a:cs typeface="Arial"/>
            </a:endParaRPr>
          </a:p>
        </p:txBody>
      </p:sp>
      <p:sp>
        <p:nvSpPr>
          <p:cNvPr id="70" name="object 76">
            <a:extLst>
              <a:ext uri="{FF2B5EF4-FFF2-40B4-BE49-F238E27FC236}">
                <a16:creationId xmlns:a16="http://schemas.microsoft.com/office/drawing/2014/main" id="{882DDF98-EF37-4445-90E9-DC0BD5CA8A4D}"/>
              </a:ext>
            </a:extLst>
          </p:cNvPr>
          <p:cNvSpPr txBox="1"/>
          <p:nvPr/>
        </p:nvSpPr>
        <p:spPr>
          <a:xfrm>
            <a:off x="10360164" y="1966988"/>
            <a:ext cx="1363980" cy="466725"/>
          </a:xfrm>
          <a:prstGeom prst="rect">
            <a:avLst/>
          </a:prstGeom>
          <a:solidFill>
            <a:srgbClr val="F8CBAD"/>
          </a:solidFill>
        </p:spPr>
        <p:txBody>
          <a:bodyPr vert="horz" wrap="square" lIns="0" tIns="37465" rIns="0" bIns="0" rtlCol="0">
            <a:spAutoFit/>
          </a:bodyPr>
          <a:lstStyle/>
          <a:p>
            <a:pPr marL="316230">
              <a:lnSpc>
                <a:spcPct val="100000"/>
              </a:lnSpc>
              <a:spcBef>
                <a:spcPts val="295"/>
              </a:spcBef>
            </a:pPr>
            <a:r>
              <a:rPr sz="2000" spc="-130" dirty="0">
                <a:latin typeface="Arial"/>
                <a:cs typeface="Arial"/>
              </a:rPr>
              <a:t>Cache</a:t>
            </a:r>
            <a:endParaRPr sz="2000">
              <a:latin typeface="Arial"/>
              <a:cs typeface="Arial"/>
            </a:endParaRPr>
          </a:p>
        </p:txBody>
      </p:sp>
    </p:spTree>
    <p:extLst>
      <p:ext uri="{BB962C8B-B14F-4D97-AF65-F5344CB8AC3E}">
        <p14:creationId xmlns:p14="http://schemas.microsoft.com/office/powerpoint/2010/main" val="418498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7828915" cy="635000"/>
          </a:xfrm>
          <a:prstGeom prst="rect">
            <a:avLst/>
          </a:prstGeom>
        </p:spPr>
        <p:txBody>
          <a:bodyPr vert="horz" wrap="square" lIns="0" tIns="12700" rIns="0" bIns="0" rtlCol="0">
            <a:spAutoFit/>
          </a:bodyPr>
          <a:lstStyle/>
          <a:p>
            <a:pPr marL="12700">
              <a:lnSpc>
                <a:spcPct val="100000"/>
              </a:lnSpc>
              <a:spcBef>
                <a:spcPts val="100"/>
              </a:spcBef>
            </a:pPr>
            <a:r>
              <a:rPr spc="-90" dirty="0"/>
              <a:t>Distributed </a:t>
            </a:r>
            <a:r>
              <a:rPr spc="-135" dirty="0"/>
              <a:t>Shared </a:t>
            </a:r>
            <a:r>
              <a:rPr spc="-30" dirty="0"/>
              <a:t>Memory</a:t>
            </a:r>
            <a:r>
              <a:rPr spc="-130" dirty="0"/>
              <a:t> </a:t>
            </a:r>
            <a:r>
              <a:rPr spc="175" dirty="0"/>
              <a:t>(DSM)</a:t>
            </a:r>
          </a:p>
        </p:txBody>
      </p:sp>
      <p:sp>
        <p:nvSpPr>
          <p:cNvPr id="3" name="object 3"/>
          <p:cNvSpPr txBox="1"/>
          <p:nvPr/>
        </p:nvSpPr>
        <p:spPr>
          <a:xfrm>
            <a:off x="246255" y="1169584"/>
            <a:ext cx="5947410" cy="3595370"/>
          </a:xfrm>
          <a:prstGeom prst="rect">
            <a:avLst/>
          </a:prstGeom>
        </p:spPr>
        <p:txBody>
          <a:bodyPr vert="horz" wrap="square" lIns="0" tIns="93345" rIns="0" bIns="0" rtlCol="0">
            <a:spAutoFit/>
          </a:bodyPr>
          <a:lstStyle/>
          <a:p>
            <a:pPr marL="365125" indent="-352425">
              <a:lnSpc>
                <a:spcPct val="100000"/>
              </a:lnSpc>
              <a:spcBef>
                <a:spcPts val="735"/>
              </a:spcBef>
              <a:buSzPct val="78571"/>
              <a:buFont typeface="Wingdings"/>
              <a:buChar char=""/>
              <a:tabLst>
                <a:tab pos="365125" algn="l"/>
                <a:tab pos="2477770" algn="l"/>
              </a:tabLst>
            </a:pPr>
            <a:r>
              <a:rPr sz="2800" b="1" spc="-60" dirty="0">
                <a:latin typeface="Trebuchet MS"/>
                <a:cs typeface="Trebuchet MS"/>
              </a:rPr>
              <a:t>Classic</a:t>
            </a:r>
            <a:r>
              <a:rPr sz="2800" b="1" spc="-75" dirty="0">
                <a:latin typeface="Trebuchet MS"/>
                <a:cs typeface="Trebuchet MS"/>
              </a:rPr>
              <a:t> </a:t>
            </a:r>
            <a:r>
              <a:rPr sz="2800" b="1" spc="225" dirty="0">
                <a:latin typeface="Trebuchet MS"/>
                <a:cs typeface="Trebuchet MS"/>
              </a:rPr>
              <a:t>DSM	</a:t>
            </a:r>
            <a:r>
              <a:rPr sz="2800" b="1" spc="-110" dirty="0">
                <a:latin typeface="Trebuchet MS"/>
                <a:cs typeface="Trebuchet MS"/>
              </a:rPr>
              <a:t>(early </a:t>
            </a:r>
            <a:r>
              <a:rPr sz="2800" b="1" spc="-150" dirty="0">
                <a:latin typeface="Trebuchet MS"/>
                <a:cs typeface="Trebuchet MS"/>
              </a:rPr>
              <a:t>1990s</a:t>
            </a:r>
            <a:r>
              <a:rPr sz="2800" b="1" spc="-45" dirty="0">
                <a:latin typeface="Trebuchet MS"/>
                <a:cs typeface="Trebuchet MS"/>
              </a:rPr>
              <a:t> </a:t>
            </a:r>
            <a:r>
              <a:rPr sz="2800" b="1" spc="-30" dirty="0">
                <a:latin typeface="Trebuchet MS"/>
                <a:cs typeface="Trebuchet MS"/>
              </a:rPr>
              <a:t>)</a:t>
            </a:r>
            <a:endParaRPr sz="2800" dirty="0">
              <a:latin typeface="Trebuchet MS"/>
              <a:cs typeface="Trebuchet MS"/>
            </a:endParaRPr>
          </a:p>
          <a:p>
            <a:pPr marL="782320" lvl="1" indent="-313055">
              <a:lnSpc>
                <a:spcPct val="100000"/>
              </a:lnSpc>
              <a:spcBef>
                <a:spcPts val="540"/>
              </a:spcBef>
              <a:buSzPct val="79166"/>
              <a:buFont typeface="Wingdings"/>
              <a:buChar char=""/>
              <a:tabLst>
                <a:tab pos="782955" algn="l"/>
              </a:tabLst>
            </a:pPr>
            <a:r>
              <a:rPr sz="2400" spc="-80" dirty="0">
                <a:latin typeface="Arial"/>
                <a:cs typeface="Arial"/>
              </a:rPr>
              <a:t>Unified </a:t>
            </a:r>
            <a:r>
              <a:rPr sz="2400" spc="-75" dirty="0">
                <a:latin typeface="Arial"/>
                <a:cs typeface="Arial"/>
              </a:rPr>
              <a:t>memory</a:t>
            </a:r>
            <a:r>
              <a:rPr sz="2400" spc="60" dirty="0">
                <a:latin typeface="Arial"/>
                <a:cs typeface="Arial"/>
              </a:rPr>
              <a:t> </a:t>
            </a:r>
            <a:r>
              <a:rPr sz="2400" spc="-215" dirty="0">
                <a:latin typeface="Arial"/>
                <a:cs typeface="Arial"/>
              </a:rPr>
              <a:t>space</a:t>
            </a:r>
            <a:endParaRPr sz="2400" dirty="0">
              <a:latin typeface="Arial"/>
              <a:cs typeface="Arial"/>
            </a:endParaRPr>
          </a:p>
          <a:p>
            <a:pPr marL="782320" lvl="1" indent="-313055">
              <a:lnSpc>
                <a:spcPct val="100000"/>
              </a:lnSpc>
              <a:spcBef>
                <a:spcPts val="409"/>
              </a:spcBef>
              <a:buSzPct val="79166"/>
              <a:buFont typeface="Wingdings"/>
              <a:buChar char=""/>
              <a:tabLst>
                <a:tab pos="782955" algn="l"/>
              </a:tabLst>
            </a:pPr>
            <a:r>
              <a:rPr sz="2400" spc="-295" dirty="0">
                <a:latin typeface="Arial"/>
                <a:cs typeface="Arial"/>
              </a:rPr>
              <a:t>Ease </a:t>
            </a:r>
            <a:r>
              <a:rPr sz="2400" spc="-120" dirty="0">
                <a:latin typeface="Arial"/>
                <a:cs typeface="Arial"/>
              </a:rPr>
              <a:t>programming </a:t>
            </a:r>
            <a:r>
              <a:rPr sz="2400" spc="15" dirty="0">
                <a:latin typeface="Arial"/>
                <a:cs typeface="Arial"/>
              </a:rPr>
              <a:t>for </a:t>
            </a:r>
            <a:r>
              <a:rPr sz="2400" spc="-55" dirty="0">
                <a:latin typeface="Arial"/>
                <a:cs typeface="Arial"/>
              </a:rPr>
              <a:t>distributed</a:t>
            </a:r>
            <a:r>
              <a:rPr sz="2400" dirty="0">
                <a:latin typeface="Arial"/>
                <a:cs typeface="Arial"/>
              </a:rPr>
              <a:t> </a:t>
            </a:r>
            <a:r>
              <a:rPr sz="2400" spc="-225" dirty="0">
                <a:latin typeface="Arial"/>
                <a:cs typeface="Arial"/>
              </a:rPr>
              <a:t>apps</a:t>
            </a:r>
            <a:endParaRPr sz="2400" dirty="0">
              <a:latin typeface="Arial"/>
              <a:cs typeface="Arial"/>
            </a:endParaRPr>
          </a:p>
          <a:p>
            <a:pPr marL="782320" lvl="1" indent="-313055">
              <a:lnSpc>
                <a:spcPct val="100000"/>
              </a:lnSpc>
              <a:spcBef>
                <a:spcPts val="530"/>
              </a:spcBef>
              <a:buClr>
                <a:srgbClr val="000000"/>
              </a:buClr>
              <a:buSzPct val="79166"/>
              <a:buFont typeface="Wingdings"/>
              <a:buChar char=""/>
              <a:tabLst>
                <a:tab pos="782955" algn="l"/>
              </a:tabLst>
            </a:pPr>
            <a:r>
              <a:rPr sz="2400" spc="-165" dirty="0">
                <a:solidFill>
                  <a:srgbClr val="C00000"/>
                </a:solidFill>
                <a:latin typeface="Arial"/>
                <a:cs typeface="Arial"/>
              </a:rPr>
              <a:t>Failed </a:t>
            </a:r>
            <a:r>
              <a:rPr sz="2400" spc="-145" dirty="0">
                <a:solidFill>
                  <a:srgbClr val="C00000"/>
                </a:solidFill>
                <a:latin typeface="Arial"/>
                <a:cs typeface="Arial"/>
              </a:rPr>
              <a:t>due </a:t>
            </a:r>
            <a:r>
              <a:rPr sz="2400" spc="60" dirty="0">
                <a:solidFill>
                  <a:srgbClr val="C00000"/>
                </a:solidFill>
                <a:latin typeface="Arial"/>
                <a:cs typeface="Arial"/>
              </a:rPr>
              <a:t>to </a:t>
            </a:r>
            <a:r>
              <a:rPr sz="2400" spc="-145" dirty="0">
                <a:solidFill>
                  <a:srgbClr val="C00000"/>
                </a:solidFill>
                <a:latin typeface="Arial"/>
                <a:cs typeface="Arial"/>
              </a:rPr>
              <a:t>unsatisfying</a:t>
            </a:r>
            <a:r>
              <a:rPr sz="2400" spc="229" dirty="0">
                <a:solidFill>
                  <a:srgbClr val="C00000"/>
                </a:solidFill>
                <a:latin typeface="Arial"/>
                <a:cs typeface="Arial"/>
              </a:rPr>
              <a:t> </a:t>
            </a:r>
            <a:r>
              <a:rPr sz="2400" spc="-100" dirty="0">
                <a:solidFill>
                  <a:srgbClr val="C00000"/>
                </a:solidFill>
                <a:latin typeface="Arial"/>
                <a:cs typeface="Arial"/>
              </a:rPr>
              <a:t>performance</a:t>
            </a:r>
            <a:endParaRPr sz="2400" dirty="0">
              <a:latin typeface="Arial"/>
              <a:cs typeface="Arial"/>
            </a:endParaRPr>
          </a:p>
          <a:p>
            <a:pPr marL="365125" indent="-352425">
              <a:lnSpc>
                <a:spcPct val="100000"/>
              </a:lnSpc>
              <a:spcBef>
                <a:spcPts val="509"/>
              </a:spcBef>
              <a:buSzPct val="78571"/>
              <a:buFont typeface="Wingdings"/>
              <a:buChar char=""/>
              <a:tabLst>
                <a:tab pos="365125" algn="l"/>
              </a:tabLst>
            </a:pPr>
            <a:r>
              <a:rPr sz="2800" b="1" spc="-30" dirty="0">
                <a:latin typeface="Trebuchet MS"/>
                <a:cs typeface="Trebuchet MS"/>
              </a:rPr>
              <a:t>Modern </a:t>
            </a:r>
            <a:r>
              <a:rPr sz="2800" b="1" spc="225" dirty="0">
                <a:latin typeface="Trebuchet MS"/>
                <a:cs typeface="Trebuchet MS"/>
              </a:rPr>
              <a:t>DSM </a:t>
            </a:r>
            <a:r>
              <a:rPr sz="2800" b="1" spc="-140" dirty="0">
                <a:latin typeface="Trebuchet MS"/>
                <a:cs typeface="Trebuchet MS"/>
              </a:rPr>
              <a:t>(2010 </a:t>
            </a:r>
            <a:r>
              <a:rPr sz="2800" b="1" spc="-110" dirty="0">
                <a:latin typeface="Trebuchet MS"/>
                <a:cs typeface="Trebuchet MS"/>
              </a:rPr>
              <a:t>-</a:t>
            </a:r>
            <a:r>
              <a:rPr sz="2800" b="1" spc="-355" dirty="0">
                <a:latin typeface="Trebuchet MS"/>
                <a:cs typeface="Trebuchet MS"/>
              </a:rPr>
              <a:t> </a:t>
            </a:r>
            <a:r>
              <a:rPr sz="2800" b="1" spc="-65" dirty="0">
                <a:latin typeface="Trebuchet MS"/>
                <a:cs typeface="Trebuchet MS"/>
              </a:rPr>
              <a:t>now)</a:t>
            </a:r>
            <a:endParaRPr sz="2800" dirty="0">
              <a:latin typeface="Trebuchet MS"/>
              <a:cs typeface="Trebuchet MS"/>
            </a:endParaRPr>
          </a:p>
          <a:p>
            <a:pPr marL="782320" lvl="1" indent="-313055">
              <a:lnSpc>
                <a:spcPct val="100000"/>
              </a:lnSpc>
              <a:spcBef>
                <a:spcPts val="545"/>
              </a:spcBef>
              <a:buSzPct val="79166"/>
              <a:buFont typeface="Wingdings"/>
              <a:buChar char=""/>
              <a:tabLst>
                <a:tab pos="782955" algn="l"/>
              </a:tabLst>
            </a:pPr>
            <a:r>
              <a:rPr sz="2400" spc="-175" dirty="0">
                <a:latin typeface="Arial"/>
                <a:cs typeface="Arial"/>
              </a:rPr>
              <a:t>Sparked </a:t>
            </a:r>
            <a:r>
              <a:rPr sz="2400" spc="-155" dirty="0">
                <a:latin typeface="Arial"/>
                <a:cs typeface="Arial"/>
              </a:rPr>
              <a:t>by </a:t>
            </a:r>
            <a:r>
              <a:rPr sz="2400" spc="-135" dirty="0">
                <a:solidFill>
                  <a:srgbClr val="C00000"/>
                </a:solidFill>
                <a:latin typeface="Arial"/>
                <a:cs typeface="Arial"/>
              </a:rPr>
              <a:t>fast </a:t>
            </a:r>
            <a:r>
              <a:rPr sz="2400" spc="-25" dirty="0">
                <a:solidFill>
                  <a:srgbClr val="C00000"/>
                </a:solidFill>
                <a:latin typeface="Arial"/>
                <a:cs typeface="Arial"/>
              </a:rPr>
              <a:t>network </a:t>
            </a:r>
            <a:r>
              <a:rPr sz="2400" spc="-155" dirty="0">
                <a:latin typeface="Arial"/>
                <a:cs typeface="Arial"/>
              </a:rPr>
              <a:t>(e.g.,</a:t>
            </a:r>
            <a:r>
              <a:rPr sz="2400" spc="200" dirty="0">
                <a:latin typeface="Arial"/>
                <a:cs typeface="Arial"/>
              </a:rPr>
              <a:t> </a:t>
            </a:r>
            <a:r>
              <a:rPr sz="2400" spc="-75" dirty="0">
                <a:latin typeface="Arial"/>
                <a:cs typeface="Arial"/>
              </a:rPr>
              <a:t>RDMA)</a:t>
            </a:r>
            <a:endParaRPr sz="2400" dirty="0">
              <a:latin typeface="Arial"/>
              <a:cs typeface="Arial"/>
            </a:endParaRPr>
          </a:p>
          <a:p>
            <a:pPr marL="782320" lvl="1" indent="-313055">
              <a:lnSpc>
                <a:spcPct val="100000"/>
              </a:lnSpc>
              <a:spcBef>
                <a:spcPts val="405"/>
              </a:spcBef>
              <a:buSzPct val="79166"/>
              <a:buFont typeface="Wingdings"/>
              <a:buChar char=""/>
              <a:tabLst>
                <a:tab pos="782955" algn="l"/>
                <a:tab pos="5057775" algn="l"/>
              </a:tabLst>
            </a:pPr>
            <a:r>
              <a:rPr sz="2400" spc="-505" dirty="0">
                <a:latin typeface="Arial"/>
                <a:cs typeface="Arial"/>
              </a:rPr>
              <a:t>S</a:t>
            </a:r>
            <a:r>
              <a:rPr sz="2400" spc="-105" dirty="0">
                <a:latin typeface="Arial"/>
                <a:cs typeface="Arial"/>
              </a:rPr>
              <a:t>uppo</a:t>
            </a:r>
            <a:r>
              <a:rPr sz="2400" spc="195" dirty="0">
                <a:latin typeface="Arial"/>
                <a:cs typeface="Arial"/>
              </a:rPr>
              <a:t>r</a:t>
            </a:r>
            <a:r>
              <a:rPr sz="2400" spc="130" dirty="0">
                <a:latin typeface="Arial"/>
                <a:cs typeface="Arial"/>
              </a:rPr>
              <a:t>t</a:t>
            </a:r>
            <a:r>
              <a:rPr sz="2400" spc="-5" dirty="0">
                <a:latin typeface="Arial"/>
                <a:cs typeface="Arial"/>
              </a:rPr>
              <a:t> </a:t>
            </a:r>
            <a:r>
              <a:rPr sz="2400" spc="-155" dirty="0">
                <a:latin typeface="Arial"/>
                <a:cs typeface="Arial"/>
              </a:rPr>
              <a:t>m</a:t>
            </a:r>
            <a:r>
              <a:rPr sz="2400" spc="-15" dirty="0">
                <a:latin typeface="Arial"/>
                <a:cs typeface="Arial"/>
              </a:rPr>
              <a:t>o</a:t>
            </a:r>
            <a:r>
              <a:rPr sz="2400" spc="-114" dirty="0">
                <a:latin typeface="Arial"/>
                <a:cs typeface="Arial"/>
              </a:rPr>
              <a:t>d</a:t>
            </a:r>
            <a:r>
              <a:rPr sz="2400" spc="-190" dirty="0">
                <a:latin typeface="Arial"/>
                <a:cs typeface="Arial"/>
              </a:rPr>
              <a:t>e</a:t>
            </a:r>
            <a:r>
              <a:rPr sz="2400" spc="145" dirty="0">
                <a:latin typeface="Arial"/>
                <a:cs typeface="Arial"/>
              </a:rPr>
              <a:t>r</a:t>
            </a:r>
            <a:r>
              <a:rPr sz="2400" spc="-135" dirty="0">
                <a:latin typeface="Arial"/>
                <a:cs typeface="Arial"/>
              </a:rPr>
              <a:t>n</a:t>
            </a:r>
            <a:r>
              <a:rPr sz="2400" spc="-5" dirty="0">
                <a:latin typeface="Arial"/>
                <a:cs typeface="Arial"/>
              </a:rPr>
              <a:t> </a:t>
            </a:r>
            <a:r>
              <a:rPr sz="2400" spc="-340" dirty="0">
                <a:latin typeface="Arial"/>
                <a:cs typeface="Arial"/>
              </a:rPr>
              <a:t>a</a:t>
            </a:r>
            <a:r>
              <a:rPr sz="2400" spc="-185" dirty="0">
                <a:latin typeface="Arial"/>
                <a:cs typeface="Arial"/>
              </a:rPr>
              <a:t>pps</a:t>
            </a:r>
            <a:r>
              <a:rPr sz="2400" spc="-5" dirty="0">
                <a:latin typeface="Arial"/>
                <a:cs typeface="Arial"/>
              </a:rPr>
              <a:t> </a:t>
            </a:r>
            <a:r>
              <a:rPr sz="2400" spc="-30" dirty="0">
                <a:latin typeface="Arial"/>
                <a:cs typeface="Arial"/>
              </a:rPr>
              <a:t>(</a:t>
            </a:r>
            <a:r>
              <a:rPr sz="2400" spc="-145" dirty="0">
                <a:latin typeface="Arial"/>
                <a:cs typeface="Arial"/>
              </a:rPr>
              <a:t>e</a:t>
            </a:r>
            <a:r>
              <a:rPr sz="2400" spc="-150" dirty="0">
                <a:latin typeface="Arial"/>
                <a:cs typeface="Arial"/>
              </a:rPr>
              <a:t>.</a:t>
            </a:r>
            <a:r>
              <a:rPr sz="2400" spc="-315" dirty="0">
                <a:latin typeface="Arial"/>
                <a:cs typeface="Arial"/>
              </a:rPr>
              <a:t>g</a:t>
            </a:r>
            <a:r>
              <a:rPr sz="2400" spc="-150" dirty="0">
                <a:latin typeface="Arial"/>
                <a:cs typeface="Arial"/>
              </a:rPr>
              <a:t>.</a:t>
            </a:r>
            <a:r>
              <a:rPr sz="2400" spc="-145" dirty="0">
                <a:latin typeface="Arial"/>
                <a:cs typeface="Arial"/>
              </a:rPr>
              <a:t>,</a:t>
            </a:r>
            <a:r>
              <a:rPr sz="2400" spc="-250" dirty="0">
                <a:latin typeface="Arial"/>
                <a:cs typeface="Arial"/>
              </a:rPr>
              <a:t> </a:t>
            </a:r>
            <a:r>
              <a:rPr sz="2400" spc="100" dirty="0">
                <a:latin typeface="Arial"/>
                <a:cs typeface="Arial"/>
              </a:rPr>
              <a:t>O</a:t>
            </a:r>
            <a:r>
              <a:rPr sz="2400" spc="-405" dirty="0">
                <a:latin typeface="Arial"/>
                <a:cs typeface="Arial"/>
              </a:rPr>
              <a:t>L</a:t>
            </a:r>
            <a:r>
              <a:rPr sz="2400" spc="-20" dirty="0">
                <a:latin typeface="Arial"/>
                <a:cs typeface="Arial"/>
              </a:rPr>
              <a:t>T</a:t>
            </a:r>
            <a:r>
              <a:rPr sz="2400" spc="-740" dirty="0">
                <a:latin typeface="Arial"/>
                <a:cs typeface="Arial"/>
              </a:rPr>
              <a:t>P</a:t>
            </a:r>
            <a:r>
              <a:rPr sz="2400" spc="-145" dirty="0">
                <a:latin typeface="Arial"/>
                <a:cs typeface="Arial"/>
              </a:rPr>
              <a:t>,</a:t>
            </a:r>
            <a:r>
              <a:rPr sz="2400" dirty="0">
                <a:latin typeface="Arial"/>
                <a:cs typeface="Arial"/>
              </a:rPr>
              <a:t>	</a:t>
            </a:r>
            <a:r>
              <a:rPr sz="2400" spc="-100" dirty="0">
                <a:latin typeface="Arial"/>
                <a:cs typeface="Arial"/>
              </a:rPr>
              <a:t>G</a:t>
            </a:r>
            <a:r>
              <a:rPr sz="2400" spc="145" dirty="0">
                <a:latin typeface="Arial"/>
                <a:cs typeface="Arial"/>
              </a:rPr>
              <a:t>r</a:t>
            </a:r>
            <a:r>
              <a:rPr sz="2400" spc="-340" dirty="0">
                <a:latin typeface="Arial"/>
                <a:cs typeface="Arial"/>
              </a:rPr>
              <a:t>a</a:t>
            </a:r>
            <a:r>
              <a:rPr sz="2400" spc="-100" dirty="0">
                <a:latin typeface="Arial"/>
                <a:cs typeface="Arial"/>
              </a:rPr>
              <a:t>ph)</a:t>
            </a:r>
            <a:endParaRPr sz="2400" dirty="0">
              <a:latin typeface="Arial"/>
              <a:cs typeface="Arial"/>
            </a:endParaRPr>
          </a:p>
          <a:p>
            <a:pPr marL="782320" lvl="1" indent="-313055">
              <a:lnSpc>
                <a:spcPct val="100000"/>
              </a:lnSpc>
              <a:spcBef>
                <a:spcPts val="530"/>
              </a:spcBef>
              <a:buSzPct val="79166"/>
              <a:buFont typeface="Wingdings"/>
              <a:buChar char=""/>
              <a:tabLst>
                <a:tab pos="782955" algn="l"/>
              </a:tabLst>
            </a:pPr>
            <a:r>
              <a:rPr sz="2400" spc="-170" dirty="0">
                <a:latin typeface="Arial"/>
                <a:cs typeface="Arial"/>
              </a:rPr>
              <a:t>Example: </a:t>
            </a:r>
            <a:r>
              <a:rPr sz="2400" spc="-85" dirty="0">
                <a:latin typeface="Arial"/>
                <a:cs typeface="Arial"/>
              </a:rPr>
              <a:t>Microsoft’s</a:t>
            </a:r>
            <a:r>
              <a:rPr sz="2400" spc="-90" dirty="0">
                <a:latin typeface="Arial"/>
                <a:cs typeface="Arial"/>
              </a:rPr>
              <a:t> </a:t>
            </a:r>
            <a:r>
              <a:rPr sz="2400" spc="-270" dirty="0">
                <a:latin typeface="Arial"/>
                <a:cs typeface="Arial"/>
              </a:rPr>
              <a:t>FaRM</a:t>
            </a:r>
            <a:endParaRPr sz="2400" dirty="0">
              <a:latin typeface="Arial"/>
              <a:cs typeface="Arial"/>
            </a:endParaRPr>
          </a:p>
        </p:txBody>
      </p:sp>
      <p:grpSp>
        <p:nvGrpSpPr>
          <p:cNvPr id="4" name="object 4"/>
          <p:cNvGrpSpPr/>
          <p:nvPr/>
        </p:nvGrpSpPr>
        <p:grpSpPr>
          <a:xfrm>
            <a:off x="6653783" y="3877055"/>
            <a:ext cx="5425440" cy="2700655"/>
            <a:chOff x="6653783" y="3877055"/>
            <a:chExt cx="5425440" cy="2700655"/>
          </a:xfrm>
        </p:grpSpPr>
        <p:sp>
          <p:nvSpPr>
            <p:cNvPr id="5" name="object 5"/>
            <p:cNvSpPr/>
            <p:nvPr/>
          </p:nvSpPr>
          <p:spPr>
            <a:xfrm>
              <a:off x="6653783" y="3877055"/>
              <a:ext cx="4831080" cy="11216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678167" y="3956303"/>
              <a:ext cx="4730496" cy="101803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42175" y="4017263"/>
              <a:ext cx="4602480" cy="8961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836663" y="4209287"/>
              <a:ext cx="4831080" cy="13350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861047" y="4285487"/>
              <a:ext cx="4730496" cy="123444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925055" y="4349495"/>
              <a:ext cx="4602480" cy="1109471"/>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982967" y="4730495"/>
              <a:ext cx="4907280" cy="1240536"/>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7007351" y="4809744"/>
              <a:ext cx="4803648" cy="113690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7107935" y="4910327"/>
              <a:ext cx="4602480" cy="935736"/>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7165847" y="5138927"/>
              <a:ext cx="4913376" cy="1438656"/>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7190231" y="5215127"/>
              <a:ext cx="4812791" cy="133807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7290815" y="5315711"/>
              <a:ext cx="4611624" cy="1136904"/>
            </a:xfrm>
            <a:prstGeom prst="rect">
              <a:avLst/>
            </a:prstGeom>
            <a:blipFill>
              <a:blip r:embed="rId13" cstate="print"/>
              <a:stretch>
                <a:fillRect/>
              </a:stretch>
            </a:blipFill>
          </p:spPr>
          <p:txBody>
            <a:bodyPr wrap="square" lIns="0" tIns="0" rIns="0" bIns="0" rtlCol="0"/>
            <a:lstStyle/>
            <a:p>
              <a:endParaRPr/>
            </a:p>
          </p:txBody>
        </p:sp>
      </p:grpSp>
      <p:pic>
        <p:nvPicPr>
          <p:cNvPr id="30" name="图片 29">
            <a:extLst>
              <a:ext uri="{FF2B5EF4-FFF2-40B4-BE49-F238E27FC236}">
                <a16:creationId xmlns:a16="http://schemas.microsoft.com/office/drawing/2014/main" id="{555D5C72-B6D8-D24E-B4D9-D4855B15FF5D}"/>
              </a:ext>
            </a:extLst>
          </p:cNvPr>
          <p:cNvPicPr>
            <a:picLocks noChangeAspect="1"/>
          </p:cNvPicPr>
          <p:nvPr/>
        </p:nvPicPr>
        <p:blipFill>
          <a:blip r:embed="rId14"/>
          <a:stretch>
            <a:fillRect/>
          </a:stretch>
        </p:blipFill>
        <p:spPr>
          <a:xfrm>
            <a:off x="9067800" y="152400"/>
            <a:ext cx="2800350" cy="943487"/>
          </a:xfrm>
          <a:prstGeom prst="rect">
            <a:avLst/>
          </a:prstGeom>
        </p:spPr>
      </p:pic>
      <p:grpSp>
        <p:nvGrpSpPr>
          <p:cNvPr id="51" name="object 57">
            <a:extLst>
              <a:ext uri="{FF2B5EF4-FFF2-40B4-BE49-F238E27FC236}">
                <a16:creationId xmlns:a16="http://schemas.microsoft.com/office/drawing/2014/main" id="{CEDE80A8-D6AC-864B-A9A1-929C8B4F138C}"/>
              </a:ext>
            </a:extLst>
          </p:cNvPr>
          <p:cNvGrpSpPr/>
          <p:nvPr/>
        </p:nvGrpSpPr>
        <p:grpSpPr>
          <a:xfrm>
            <a:off x="7259040" y="1955127"/>
            <a:ext cx="4477385" cy="1609725"/>
            <a:chOff x="7259040" y="1911705"/>
            <a:chExt cx="4477385" cy="1609725"/>
          </a:xfrm>
        </p:grpSpPr>
        <p:sp>
          <p:nvSpPr>
            <p:cNvPr id="52" name="object 58">
              <a:extLst>
                <a:ext uri="{FF2B5EF4-FFF2-40B4-BE49-F238E27FC236}">
                  <a16:creationId xmlns:a16="http://schemas.microsoft.com/office/drawing/2014/main" id="{9DFF8EB6-527D-E945-882A-59A22811C779}"/>
                </a:ext>
              </a:extLst>
            </p:cNvPr>
            <p:cNvSpPr/>
            <p:nvPr/>
          </p:nvSpPr>
          <p:spPr>
            <a:xfrm>
              <a:off x="10354335"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3" name="object 59">
              <a:extLst>
                <a:ext uri="{FF2B5EF4-FFF2-40B4-BE49-F238E27FC236}">
                  <a16:creationId xmlns:a16="http://schemas.microsoft.com/office/drawing/2014/main" id="{67A65624-4DCB-7E46-9557-EB0DA6626843}"/>
                </a:ext>
              </a:extLst>
            </p:cNvPr>
            <p:cNvSpPr/>
            <p:nvPr/>
          </p:nvSpPr>
          <p:spPr>
            <a:xfrm>
              <a:off x="10354335"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sp>
          <p:nvSpPr>
            <p:cNvPr id="54" name="object 60">
              <a:extLst>
                <a:ext uri="{FF2B5EF4-FFF2-40B4-BE49-F238E27FC236}">
                  <a16:creationId xmlns:a16="http://schemas.microsoft.com/office/drawing/2014/main" id="{68CD7E53-C904-4C46-90B0-DD114934645F}"/>
                </a:ext>
              </a:extLst>
            </p:cNvPr>
            <p:cNvSpPr/>
            <p:nvPr/>
          </p:nvSpPr>
          <p:spPr>
            <a:xfrm>
              <a:off x="7265073"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5" name="object 61">
              <a:extLst>
                <a:ext uri="{FF2B5EF4-FFF2-40B4-BE49-F238E27FC236}">
                  <a16:creationId xmlns:a16="http://schemas.microsoft.com/office/drawing/2014/main" id="{4E2E3B46-C3CF-9949-918B-B63CD8930C6E}"/>
                </a:ext>
              </a:extLst>
            </p:cNvPr>
            <p:cNvSpPr/>
            <p:nvPr/>
          </p:nvSpPr>
          <p:spPr>
            <a:xfrm>
              <a:off x="7265073"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grpSp>
      <p:sp>
        <p:nvSpPr>
          <p:cNvPr id="56" name="object 62">
            <a:extLst>
              <a:ext uri="{FF2B5EF4-FFF2-40B4-BE49-F238E27FC236}">
                <a16:creationId xmlns:a16="http://schemas.microsoft.com/office/drawing/2014/main" id="{4ADC7AAA-E051-3941-A475-C8E0F58794A4}"/>
              </a:ext>
            </a:extLst>
          </p:cNvPr>
          <p:cNvSpPr txBox="1"/>
          <p:nvPr/>
        </p:nvSpPr>
        <p:spPr>
          <a:xfrm>
            <a:off x="7270901" y="2468257"/>
            <a:ext cx="1440180" cy="361950"/>
          </a:xfrm>
          <a:prstGeom prst="rect">
            <a:avLst/>
          </a:prstGeom>
          <a:solidFill>
            <a:srgbClr val="EDEDED"/>
          </a:solidFill>
        </p:spPr>
        <p:txBody>
          <a:bodyPr vert="horz" wrap="square" lIns="0" tIns="0" rIns="0" bIns="0" rtlCol="0">
            <a:spAutoFit/>
          </a:bodyPr>
          <a:lstStyle/>
          <a:p>
            <a:pPr algn="r">
              <a:lnSpc>
                <a:spcPts val="2235"/>
              </a:lnSpc>
            </a:pPr>
            <a:r>
              <a:rPr sz="2000" spc="-15" dirty="0">
                <a:latin typeface="Arial"/>
                <a:cs typeface="Arial"/>
              </a:rPr>
              <a:t>U</a:t>
            </a:r>
            <a:r>
              <a:rPr sz="2000" spc="-75" dirty="0">
                <a:latin typeface="Arial"/>
                <a:cs typeface="Arial"/>
              </a:rPr>
              <a:t>n</a:t>
            </a:r>
            <a:r>
              <a:rPr sz="2000" spc="-25" dirty="0">
                <a:latin typeface="Arial"/>
                <a:cs typeface="Arial"/>
              </a:rPr>
              <a:t>i</a:t>
            </a:r>
            <a:r>
              <a:rPr sz="2000" spc="-30" dirty="0">
                <a:latin typeface="Arial"/>
                <a:cs typeface="Arial"/>
              </a:rPr>
              <a:t>fi</a:t>
            </a:r>
            <a:endParaRPr sz="2000">
              <a:latin typeface="Arial"/>
              <a:cs typeface="Arial"/>
            </a:endParaRPr>
          </a:p>
        </p:txBody>
      </p:sp>
      <p:sp>
        <p:nvSpPr>
          <p:cNvPr id="57" name="object 63">
            <a:extLst>
              <a:ext uri="{FF2B5EF4-FFF2-40B4-BE49-F238E27FC236}">
                <a16:creationId xmlns:a16="http://schemas.microsoft.com/office/drawing/2014/main" id="{FB81C58D-9A39-4543-A2B9-8158DD1AE980}"/>
              </a:ext>
            </a:extLst>
          </p:cNvPr>
          <p:cNvSpPr txBox="1"/>
          <p:nvPr/>
        </p:nvSpPr>
        <p:spPr>
          <a:xfrm>
            <a:off x="8646499" y="2432239"/>
            <a:ext cx="3077845" cy="333375"/>
          </a:xfrm>
          <a:prstGeom prst="rect">
            <a:avLst/>
          </a:prstGeom>
        </p:spPr>
        <p:txBody>
          <a:bodyPr vert="horz" wrap="square" lIns="0" tIns="15240" rIns="0" bIns="0" rtlCol="0">
            <a:spAutoFit/>
          </a:bodyPr>
          <a:lstStyle/>
          <a:p>
            <a:pPr marL="47625">
              <a:lnSpc>
                <a:spcPct val="100000"/>
              </a:lnSpc>
              <a:spcBef>
                <a:spcPts val="120"/>
              </a:spcBef>
            </a:pPr>
            <a:r>
              <a:rPr sz="2000" spc="-120" dirty="0">
                <a:latin typeface="Arial"/>
                <a:cs typeface="Arial"/>
              </a:rPr>
              <a:t>ed </a:t>
            </a:r>
            <a:r>
              <a:rPr sz="2000" spc="-50" dirty="0">
                <a:latin typeface="Arial"/>
                <a:cs typeface="Arial"/>
              </a:rPr>
              <a:t>Memory</a:t>
            </a:r>
            <a:r>
              <a:rPr sz="2000" spc="-85" dirty="0">
                <a:latin typeface="Arial"/>
                <a:cs typeface="Arial"/>
              </a:rPr>
              <a:t> </a:t>
            </a:r>
            <a:r>
              <a:rPr sz="2000" spc="-100" dirty="0">
                <a:latin typeface="Arial"/>
                <a:cs typeface="Arial"/>
              </a:rPr>
              <a:t>Address</a:t>
            </a:r>
            <a:endParaRPr sz="2000">
              <a:latin typeface="Arial"/>
              <a:cs typeface="Arial"/>
            </a:endParaRPr>
          </a:p>
        </p:txBody>
      </p:sp>
      <p:sp>
        <p:nvSpPr>
          <p:cNvPr id="58" name="object 64">
            <a:extLst>
              <a:ext uri="{FF2B5EF4-FFF2-40B4-BE49-F238E27FC236}">
                <a16:creationId xmlns:a16="http://schemas.microsoft.com/office/drawing/2014/main" id="{09D82405-8650-3C47-A1F7-3F222B2CC3BD}"/>
              </a:ext>
            </a:extLst>
          </p:cNvPr>
          <p:cNvSpPr txBox="1"/>
          <p:nvPr/>
        </p:nvSpPr>
        <p:spPr>
          <a:xfrm>
            <a:off x="7329182" y="3016161"/>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81610">
              <a:lnSpc>
                <a:spcPct val="100000"/>
              </a:lnSpc>
              <a:spcBef>
                <a:spcPts val="475"/>
              </a:spcBef>
            </a:pPr>
            <a:r>
              <a:rPr sz="2000" spc="-50" dirty="0">
                <a:latin typeface="Arial"/>
                <a:cs typeface="Arial"/>
              </a:rPr>
              <a:t>Memory</a:t>
            </a:r>
            <a:endParaRPr sz="2000">
              <a:latin typeface="Arial"/>
              <a:cs typeface="Arial"/>
            </a:endParaRPr>
          </a:p>
        </p:txBody>
      </p:sp>
      <p:sp>
        <p:nvSpPr>
          <p:cNvPr id="59" name="object 65">
            <a:extLst>
              <a:ext uri="{FF2B5EF4-FFF2-40B4-BE49-F238E27FC236}">
                <a16:creationId xmlns:a16="http://schemas.microsoft.com/office/drawing/2014/main" id="{8CEF4663-100F-574A-AC70-E22C9686E71C}"/>
              </a:ext>
            </a:extLst>
          </p:cNvPr>
          <p:cNvSpPr txBox="1"/>
          <p:nvPr/>
        </p:nvSpPr>
        <p:spPr>
          <a:xfrm>
            <a:off x="8879649" y="3016161"/>
            <a:ext cx="1259205" cy="443230"/>
          </a:xfrm>
          <a:prstGeom prst="rect">
            <a:avLst/>
          </a:prstGeom>
          <a:solidFill>
            <a:srgbClr val="DAE3F3"/>
          </a:solidFill>
          <a:ln w="23315">
            <a:solidFill>
              <a:srgbClr val="000000"/>
            </a:solidFill>
          </a:ln>
        </p:spPr>
        <p:txBody>
          <a:bodyPr vert="horz" wrap="square" lIns="0" tIns="60325" rIns="0" bIns="0" rtlCol="0">
            <a:spAutoFit/>
          </a:bodyPr>
          <a:lstStyle/>
          <a:p>
            <a:pPr marL="186690">
              <a:lnSpc>
                <a:spcPct val="100000"/>
              </a:lnSpc>
              <a:spcBef>
                <a:spcPts val="475"/>
              </a:spcBef>
            </a:pPr>
            <a:r>
              <a:rPr sz="2000" spc="-50" dirty="0">
                <a:latin typeface="Arial"/>
                <a:cs typeface="Arial"/>
              </a:rPr>
              <a:t>Memory</a:t>
            </a:r>
            <a:endParaRPr sz="2000" dirty="0">
              <a:latin typeface="Arial"/>
              <a:cs typeface="Arial"/>
            </a:endParaRPr>
          </a:p>
        </p:txBody>
      </p:sp>
      <p:sp>
        <p:nvSpPr>
          <p:cNvPr id="60" name="object 66">
            <a:extLst>
              <a:ext uri="{FF2B5EF4-FFF2-40B4-BE49-F238E27FC236}">
                <a16:creationId xmlns:a16="http://schemas.microsoft.com/office/drawing/2014/main" id="{915E7861-8102-CB45-91F6-49C2E8DF8612}"/>
              </a:ext>
            </a:extLst>
          </p:cNvPr>
          <p:cNvSpPr txBox="1"/>
          <p:nvPr/>
        </p:nvSpPr>
        <p:spPr>
          <a:xfrm>
            <a:off x="10441761" y="3016161"/>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79705">
              <a:lnSpc>
                <a:spcPct val="100000"/>
              </a:lnSpc>
              <a:spcBef>
                <a:spcPts val="475"/>
              </a:spcBef>
            </a:pPr>
            <a:r>
              <a:rPr sz="2000" spc="-50" dirty="0">
                <a:latin typeface="Arial"/>
                <a:cs typeface="Arial"/>
              </a:rPr>
              <a:t>Memory</a:t>
            </a:r>
            <a:endParaRPr sz="2000">
              <a:latin typeface="Arial"/>
              <a:cs typeface="Arial"/>
            </a:endParaRPr>
          </a:p>
        </p:txBody>
      </p:sp>
      <p:grpSp>
        <p:nvGrpSpPr>
          <p:cNvPr id="61" name="object 67">
            <a:extLst>
              <a:ext uri="{FF2B5EF4-FFF2-40B4-BE49-F238E27FC236}">
                <a16:creationId xmlns:a16="http://schemas.microsoft.com/office/drawing/2014/main" id="{7B2EC36E-C38D-E14F-ABFA-8796B59EC41C}"/>
              </a:ext>
            </a:extLst>
          </p:cNvPr>
          <p:cNvGrpSpPr/>
          <p:nvPr/>
        </p:nvGrpSpPr>
        <p:grpSpPr>
          <a:xfrm>
            <a:off x="7300036" y="1978635"/>
            <a:ext cx="4375785" cy="1329055"/>
            <a:chOff x="7300036" y="1935213"/>
            <a:chExt cx="4375785" cy="1329055"/>
          </a:xfrm>
        </p:grpSpPr>
        <p:sp>
          <p:nvSpPr>
            <p:cNvPr id="62" name="object 68">
              <a:extLst>
                <a:ext uri="{FF2B5EF4-FFF2-40B4-BE49-F238E27FC236}">
                  <a16:creationId xmlns:a16="http://schemas.microsoft.com/office/drawing/2014/main" id="{EE439968-2330-E843-8F44-E4290E073DE4}"/>
                </a:ext>
              </a:extLst>
            </p:cNvPr>
            <p:cNvSpPr/>
            <p:nvPr/>
          </p:nvSpPr>
          <p:spPr>
            <a:xfrm>
              <a:off x="8576552" y="3124288"/>
              <a:ext cx="1864360" cy="140335"/>
            </a:xfrm>
            <a:custGeom>
              <a:avLst/>
              <a:gdLst/>
              <a:ahLst/>
              <a:cxnLst/>
              <a:rect l="l" t="t" r="r" b="b"/>
              <a:pathLst>
                <a:path w="1864359" h="140335">
                  <a:moveTo>
                    <a:pt x="301942" y="69951"/>
                  </a:moveTo>
                  <a:lnTo>
                    <a:pt x="255308" y="46634"/>
                  </a:lnTo>
                  <a:lnTo>
                    <a:pt x="162064" y="0"/>
                  </a:lnTo>
                  <a:lnTo>
                    <a:pt x="162064" y="46634"/>
                  </a:lnTo>
                  <a:lnTo>
                    <a:pt x="139890" y="46634"/>
                  </a:lnTo>
                  <a:lnTo>
                    <a:pt x="139890" y="0"/>
                  </a:lnTo>
                  <a:lnTo>
                    <a:pt x="0" y="69951"/>
                  </a:lnTo>
                  <a:lnTo>
                    <a:pt x="139890" y="139903"/>
                  </a:lnTo>
                  <a:lnTo>
                    <a:pt x="139890" y="93268"/>
                  </a:lnTo>
                  <a:lnTo>
                    <a:pt x="162064" y="93268"/>
                  </a:lnTo>
                  <a:lnTo>
                    <a:pt x="162064" y="139903"/>
                  </a:lnTo>
                  <a:lnTo>
                    <a:pt x="255308" y="93268"/>
                  </a:lnTo>
                  <a:lnTo>
                    <a:pt x="301942" y="69951"/>
                  </a:lnTo>
                  <a:close/>
                </a:path>
                <a:path w="1864359" h="140335">
                  <a:moveTo>
                    <a:pt x="1864067" y="69951"/>
                  </a:moveTo>
                  <a:lnTo>
                    <a:pt x="1817433" y="46634"/>
                  </a:lnTo>
                  <a:lnTo>
                    <a:pt x="1724177" y="0"/>
                  </a:lnTo>
                  <a:lnTo>
                    <a:pt x="1724177" y="46634"/>
                  </a:lnTo>
                  <a:lnTo>
                    <a:pt x="1702003" y="46634"/>
                  </a:lnTo>
                  <a:lnTo>
                    <a:pt x="1702003" y="0"/>
                  </a:lnTo>
                  <a:lnTo>
                    <a:pt x="1562112" y="69951"/>
                  </a:lnTo>
                  <a:lnTo>
                    <a:pt x="1702003" y="139903"/>
                  </a:lnTo>
                  <a:lnTo>
                    <a:pt x="1702003" y="93268"/>
                  </a:lnTo>
                  <a:lnTo>
                    <a:pt x="1724177" y="93268"/>
                  </a:lnTo>
                  <a:lnTo>
                    <a:pt x="1724177" y="139903"/>
                  </a:lnTo>
                  <a:lnTo>
                    <a:pt x="1817433" y="93268"/>
                  </a:lnTo>
                  <a:lnTo>
                    <a:pt x="1864067" y="69951"/>
                  </a:lnTo>
                  <a:close/>
                </a:path>
              </a:pathLst>
            </a:custGeom>
            <a:solidFill>
              <a:srgbClr val="5B9BD5"/>
            </a:solidFill>
          </p:spPr>
          <p:txBody>
            <a:bodyPr wrap="square" lIns="0" tIns="0" rIns="0" bIns="0" rtlCol="0"/>
            <a:lstStyle/>
            <a:p>
              <a:endParaRPr/>
            </a:p>
          </p:txBody>
        </p:sp>
        <p:sp>
          <p:nvSpPr>
            <p:cNvPr id="63" name="object 69">
              <a:extLst>
                <a:ext uri="{FF2B5EF4-FFF2-40B4-BE49-F238E27FC236}">
                  <a16:creationId xmlns:a16="http://schemas.microsoft.com/office/drawing/2014/main" id="{15F33000-EF20-3442-98E1-5360EBD4B389}"/>
                </a:ext>
              </a:extLst>
            </p:cNvPr>
            <p:cNvSpPr/>
            <p:nvPr/>
          </p:nvSpPr>
          <p:spPr>
            <a:xfrm>
              <a:off x="7311695" y="2803715"/>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64" name="object 70">
              <a:extLst>
                <a:ext uri="{FF2B5EF4-FFF2-40B4-BE49-F238E27FC236}">
                  <a16:creationId xmlns:a16="http://schemas.microsoft.com/office/drawing/2014/main" id="{065A717A-F2B2-4A47-9EE5-3126405E3459}"/>
                </a:ext>
              </a:extLst>
            </p:cNvPr>
            <p:cNvSpPr/>
            <p:nvPr/>
          </p:nvSpPr>
          <p:spPr>
            <a:xfrm>
              <a:off x="7300036" y="2407348"/>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65" name="object 71">
              <a:extLst>
                <a:ext uri="{FF2B5EF4-FFF2-40B4-BE49-F238E27FC236}">
                  <a16:creationId xmlns:a16="http://schemas.microsoft.com/office/drawing/2014/main" id="{715B2A90-8122-9D4F-BFA0-BC8C06CEDC76}"/>
                </a:ext>
              </a:extLst>
            </p:cNvPr>
            <p:cNvSpPr/>
            <p:nvPr/>
          </p:nvSpPr>
          <p:spPr>
            <a:xfrm>
              <a:off x="8902967" y="1935213"/>
              <a:ext cx="291465" cy="384810"/>
            </a:xfrm>
            <a:custGeom>
              <a:avLst/>
              <a:gdLst/>
              <a:ahLst/>
              <a:cxnLst/>
              <a:rect l="l" t="t" r="r" b="b"/>
              <a:pathLst>
                <a:path w="291465" h="384810">
                  <a:moveTo>
                    <a:pt x="145719" y="0"/>
                  </a:moveTo>
                  <a:lnTo>
                    <a:pt x="0" y="145719"/>
                  </a:lnTo>
                  <a:lnTo>
                    <a:pt x="72859" y="145719"/>
                  </a:lnTo>
                  <a:lnTo>
                    <a:pt x="72859" y="384708"/>
                  </a:lnTo>
                  <a:lnTo>
                    <a:pt x="218579" y="384708"/>
                  </a:lnTo>
                  <a:lnTo>
                    <a:pt x="218579" y="145719"/>
                  </a:lnTo>
                  <a:lnTo>
                    <a:pt x="291439" y="145719"/>
                  </a:lnTo>
                  <a:lnTo>
                    <a:pt x="145719" y="0"/>
                  </a:lnTo>
                  <a:close/>
                </a:path>
              </a:pathLst>
            </a:custGeom>
            <a:solidFill>
              <a:srgbClr val="7F7F7F"/>
            </a:solidFill>
          </p:spPr>
          <p:txBody>
            <a:bodyPr wrap="square" lIns="0" tIns="0" rIns="0" bIns="0" rtlCol="0"/>
            <a:lstStyle/>
            <a:p>
              <a:endParaRPr/>
            </a:p>
          </p:txBody>
        </p:sp>
        <p:sp>
          <p:nvSpPr>
            <p:cNvPr id="66" name="object 72">
              <a:extLst>
                <a:ext uri="{FF2B5EF4-FFF2-40B4-BE49-F238E27FC236}">
                  <a16:creationId xmlns:a16="http://schemas.microsoft.com/office/drawing/2014/main" id="{6A35D1FC-B5FE-1A43-A8E4-F5262ADD0272}"/>
                </a:ext>
              </a:extLst>
            </p:cNvPr>
            <p:cNvSpPr/>
            <p:nvPr/>
          </p:nvSpPr>
          <p:spPr>
            <a:xfrm>
              <a:off x="9322639" y="1935213"/>
              <a:ext cx="699770" cy="384810"/>
            </a:xfrm>
            <a:custGeom>
              <a:avLst/>
              <a:gdLst/>
              <a:ahLst/>
              <a:cxnLst/>
              <a:rect l="l" t="t" r="r" b="b"/>
              <a:pathLst>
                <a:path w="699770" h="384810">
                  <a:moveTo>
                    <a:pt x="279781" y="139903"/>
                  </a:moveTo>
                  <a:lnTo>
                    <a:pt x="139890" y="0"/>
                  </a:lnTo>
                  <a:lnTo>
                    <a:pt x="0" y="139903"/>
                  </a:lnTo>
                  <a:lnTo>
                    <a:pt x="69938" y="139903"/>
                  </a:lnTo>
                  <a:lnTo>
                    <a:pt x="69938" y="384708"/>
                  </a:lnTo>
                  <a:lnTo>
                    <a:pt x="209829" y="384708"/>
                  </a:lnTo>
                  <a:lnTo>
                    <a:pt x="209829" y="139903"/>
                  </a:lnTo>
                  <a:lnTo>
                    <a:pt x="279781" y="139903"/>
                  </a:lnTo>
                  <a:close/>
                </a:path>
                <a:path w="699770" h="384810">
                  <a:moveTo>
                    <a:pt x="699452" y="139903"/>
                  </a:moveTo>
                  <a:lnTo>
                    <a:pt x="559562" y="0"/>
                  </a:lnTo>
                  <a:lnTo>
                    <a:pt x="419671" y="139903"/>
                  </a:lnTo>
                  <a:lnTo>
                    <a:pt x="489610" y="139903"/>
                  </a:lnTo>
                  <a:lnTo>
                    <a:pt x="489610" y="384708"/>
                  </a:lnTo>
                  <a:lnTo>
                    <a:pt x="629500" y="384708"/>
                  </a:lnTo>
                  <a:lnTo>
                    <a:pt x="629500" y="139903"/>
                  </a:lnTo>
                  <a:lnTo>
                    <a:pt x="699452" y="139903"/>
                  </a:lnTo>
                  <a:close/>
                </a:path>
              </a:pathLst>
            </a:custGeom>
            <a:solidFill>
              <a:srgbClr val="7F7F7F"/>
            </a:solidFill>
          </p:spPr>
          <p:txBody>
            <a:bodyPr wrap="square" lIns="0" tIns="0" rIns="0" bIns="0" rtlCol="0"/>
            <a:lstStyle/>
            <a:p>
              <a:endParaRPr/>
            </a:p>
          </p:txBody>
        </p:sp>
        <p:sp>
          <p:nvSpPr>
            <p:cNvPr id="67" name="object 73">
              <a:extLst>
                <a:ext uri="{FF2B5EF4-FFF2-40B4-BE49-F238E27FC236}">
                  <a16:creationId xmlns:a16="http://schemas.microsoft.com/office/drawing/2014/main" id="{76A60AB8-DBD6-6441-AA23-2DBC45EA69CE}"/>
                </a:ext>
              </a:extLst>
            </p:cNvPr>
            <p:cNvSpPr/>
            <p:nvPr/>
          </p:nvSpPr>
          <p:spPr>
            <a:xfrm>
              <a:off x="10371823" y="1970189"/>
              <a:ext cx="1259205" cy="314960"/>
            </a:xfrm>
            <a:custGeom>
              <a:avLst/>
              <a:gdLst/>
              <a:ahLst/>
              <a:cxnLst/>
              <a:rect l="l" t="t" r="r" b="b"/>
              <a:pathLst>
                <a:path w="1259204" h="314960">
                  <a:moveTo>
                    <a:pt x="0" y="0"/>
                  </a:moveTo>
                  <a:lnTo>
                    <a:pt x="1259021" y="0"/>
                  </a:lnTo>
                  <a:lnTo>
                    <a:pt x="1259021" y="314755"/>
                  </a:lnTo>
                  <a:lnTo>
                    <a:pt x="0" y="314755"/>
                  </a:lnTo>
                  <a:lnTo>
                    <a:pt x="0" y="0"/>
                  </a:lnTo>
                  <a:close/>
                </a:path>
              </a:pathLst>
            </a:custGeom>
            <a:ln w="23315">
              <a:solidFill>
                <a:srgbClr val="000000"/>
              </a:solidFill>
            </a:ln>
          </p:spPr>
          <p:txBody>
            <a:bodyPr wrap="square" lIns="0" tIns="0" rIns="0" bIns="0" rtlCol="0"/>
            <a:lstStyle/>
            <a:p>
              <a:endParaRPr/>
            </a:p>
          </p:txBody>
        </p:sp>
      </p:grpSp>
      <p:sp>
        <p:nvSpPr>
          <p:cNvPr id="68" name="object 74">
            <a:extLst>
              <a:ext uri="{FF2B5EF4-FFF2-40B4-BE49-F238E27FC236}">
                <a16:creationId xmlns:a16="http://schemas.microsoft.com/office/drawing/2014/main" id="{01F68308-0B1C-0A49-B510-4301A53408C0}"/>
              </a:ext>
            </a:extLst>
          </p:cNvPr>
          <p:cNvSpPr txBox="1"/>
          <p:nvPr/>
        </p:nvSpPr>
        <p:spPr>
          <a:xfrm>
            <a:off x="7958696" y="1524000"/>
            <a:ext cx="2938145" cy="373380"/>
          </a:xfrm>
          <a:prstGeom prst="rect">
            <a:avLst/>
          </a:prstGeom>
          <a:solidFill>
            <a:srgbClr val="FFF2CC"/>
          </a:solidFill>
          <a:ln w="23315">
            <a:solidFill>
              <a:srgbClr val="000000"/>
            </a:solidFill>
          </a:ln>
        </p:spPr>
        <p:txBody>
          <a:bodyPr vert="horz" wrap="square" lIns="0" tIns="25400" rIns="0" bIns="0" rtlCol="0">
            <a:spAutoFit/>
          </a:bodyPr>
          <a:lstStyle/>
          <a:p>
            <a:pPr marL="827405">
              <a:lnSpc>
                <a:spcPct val="100000"/>
              </a:lnSpc>
              <a:spcBef>
                <a:spcPts val="200"/>
              </a:spcBef>
            </a:pPr>
            <a:r>
              <a:rPr sz="2000" spc="-70" dirty="0">
                <a:latin typeface="Arial"/>
                <a:cs typeface="Arial"/>
              </a:rPr>
              <a:t>Applications</a:t>
            </a:r>
            <a:endParaRPr sz="2000">
              <a:latin typeface="Arial"/>
              <a:cs typeface="Arial"/>
            </a:endParaRPr>
          </a:p>
        </p:txBody>
      </p:sp>
      <p:sp>
        <p:nvSpPr>
          <p:cNvPr id="69" name="object 75">
            <a:extLst>
              <a:ext uri="{FF2B5EF4-FFF2-40B4-BE49-F238E27FC236}">
                <a16:creationId xmlns:a16="http://schemas.microsoft.com/office/drawing/2014/main" id="{7A465165-FED5-B04E-B420-E8A75BD88C40}"/>
              </a:ext>
            </a:extLst>
          </p:cNvPr>
          <p:cNvSpPr txBox="1"/>
          <p:nvPr/>
        </p:nvSpPr>
        <p:spPr>
          <a:xfrm>
            <a:off x="7329182" y="2013611"/>
            <a:ext cx="1247775" cy="314960"/>
          </a:xfrm>
          <a:prstGeom prst="rect">
            <a:avLst/>
          </a:prstGeom>
          <a:solidFill>
            <a:srgbClr val="F8CBAD"/>
          </a:solidFill>
          <a:ln w="23315">
            <a:solidFill>
              <a:srgbClr val="000000"/>
            </a:solidFill>
          </a:ln>
        </p:spPr>
        <p:txBody>
          <a:bodyPr vert="horz" wrap="square" lIns="0" tIns="0" rIns="0" bIns="0" rtlCol="0">
            <a:spAutoFit/>
          </a:bodyPr>
          <a:lstStyle/>
          <a:p>
            <a:pPr marL="296545">
              <a:lnSpc>
                <a:spcPts val="2330"/>
              </a:lnSpc>
            </a:pPr>
            <a:r>
              <a:rPr sz="2000" spc="-130" dirty="0">
                <a:latin typeface="Arial"/>
                <a:cs typeface="Arial"/>
              </a:rPr>
              <a:t>Cache</a:t>
            </a:r>
            <a:endParaRPr sz="2000">
              <a:latin typeface="Arial"/>
              <a:cs typeface="Arial"/>
            </a:endParaRPr>
          </a:p>
        </p:txBody>
      </p:sp>
      <p:sp>
        <p:nvSpPr>
          <p:cNvPr id="70" name="object 76">
            <a:extLst>
              <a:ext uri="{FF2B5EF4-FFF2-40B4-BE49-F238E27FC236}">
                <a16:creationId xmlns:a16="http://schemas.microsoft.com/office/drawing/2014/main" id="{882DDF98-EF37-4445-90E9-DC0BD5CA8A4D}"/>
              </a:ext>
            </a:extLst>
          </p:cNvPr>
          <p:cNvSpPr txBox="1"/>
          <p:nvPr/>
        </p:nvSpPr>
        <p:spPr>
          <a:xfrm>
            <a:off x="10360164" y="1966988"/>
            <a:ext cx="1363980" cy="466725"/>
          </a:xfrm>
          <a:prstGeom prst="rect">
            <a:avLst/>
          </a:prstGeom>
          <a:solidFill>
            <a:srgbClr val="F8CBAD"/>
          </a:solidFill>
        </p:spPr>
        <p:txBody>
          <a:bodyPr vert="horz" wrap="square" lIns="0" tIns="37465" rIns="0" bIns="0" rtlCol="0">
            <a:spAutoFit/>
          </a:bodyPr>
          <a:lstStyle/>
          <a:p>
            <a:pPr marL="316230">
              <a:lnSpc>
                <a:spcPct val="100000"/>
              </a:lnSpc>
              <a:spcBef>
                <a:spcPts val="295"/>
              </a:spcBef>
            </a:pPr>
            <a:r>
              <a:rPr sz="2000" spc="-130" dirty="0">
                <a:latin typeface="Arial"/>
                <a:cs typeface="Arial"/>
              </a:rPr>
              <a:t>Cache</a:t>
            </a:r>
            <a:endParaRPr sz="2000">
              <a:latin typeface="Arial"/>
              <a:cs typeface="Arial"/>
            </a:endParaRPr>
          </a:p>
        </p:txBody>
      </p:sp>
    </p:spTree>
    <p:extLst>
      <p:ext uri="{BB962C8B-B14F-4D97-AF65-F5344CB8AC3E}">
        <p14:creationId xmlns:p14="http://schemas.microsoft.com/office/powerpoint/2010/main" val="1096965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865370" cy="635000"/>
          </a:xfrm>
          <a:prstGeom prst="rect">
            <a:avLst/>
          </a:prstGeom>
        </p:spPr>
        <p:txBody>
          <a:bodyPr vert="horz" wrap="square" lIns="0" tIns="12700" rIns="0" bIns="0" rtlCol="0">
            <a:spAutoFit/>
          </a:bodyPr>
          <a:lstStyle/>
          <a:p>
            <a:pPr marL="12700">
              <a:lnSpc>
                <a:spcPct val="100000"/>
              </a:lnSpc>
              <a:spcBef>
                <a:spcPts val="100"/>
              </a:spcBef>
            </a:pPr>
            <a:r>
              <a:rPr spc="-90" dirty="0"/>
              <a:t>Caching </a:t>
            </a:r>
            <a:r>
              <a:rPr spc="-55" dirty="0"/>
              <a:t>&amp;</a:t>
            </a:r>
            <a:r>
              <a:rPr spc="-155" dirty="0"/>
              <a:t> </a:t>
            </a:r>
            <a:r>
              <a:rPr spc="-110" dirty="0"/>
              <a:t>Coherence</a:t>
            </a:r>
          </a:p>
        </p:txBody>
      </p:sp>
      <p:sp>
        <p:nvSpPr>
          <p:cNvPr id="3" name="object 3"/>
          <p:cNvSpPr txBox="1"/>
          <p:nvPr/>
        </p:nvSpPr>
        <p:spPr>
          <a:xfrm>
            <a:off x="246255" y="1169584"/>
            <a:ext cx="6165850" cy="3162300"/>
          </a:xfrm>
          <a:prstGeom prst="rect">
            <a:avLst/>
          </a:prstGeom>
        </p:spPr>
        <p:txBody>
          <a:bodyPr vert="horz" wrap="square" lIns="0" tIns="93345" rIns="0" bIns="0" rtlCol="0">
            <a:spAutoFit/>
          </a:bodyPr>
          <a:lstStyle/>
          <a:p>
            <a:pPr marL="365125" indent="-352425">
              <a:lnSpc>
                <a:spcPct val="100000"/>
              </a:lnSpc>
              <a:spcBef>
                <a:spcPts val="735"/>
              </a:spcBef>
              <a:buSzPct val="78571"/>
              <a:buFont typeface="Wingdings"/>
              <a:buChar char=""/>
              <a:tabLst>
                <a:tab pos="365125" algn="l"/>
              </a:tabLst>
            </a:pPr>
            <a:r>
              <a:rPr sz="2800" b="1" spc="-130" dirty="0">
                <a:latin typeface="Trebuchet MS"/>
                <a:cs typeface="Trebuchet MS"/>
              </a:rPr>
              <a:t>caching </a:t>
            </a:r>
            <a:r>
              <a:rPr sz="2800" b="1" spc="-110" dirty="0">
                <a:latin typeface="Trebuchet MS"/>
                <a:cs typeface="Trebuchet MS"/>
              </a:rPr>
              <a:t>is </a:t>
            </a:r>
            <a:r>
              <a:rPr sz="2800" b="1" spc="-140" dirty="0">
                <a:latin typeface="Trebuchet MS"/>
                <a:cs typeface="Trebuchet MS"/>
              </a:rPr>
              <a:t>a</a:t>
            </a:r>
            <a:r>
              <a:rPr sz="2800" b="1" spc="60" dirty="0">
                <a:latin typeface="Trebuchet MS"/>
                <a:cs typeface="Trebuchet MS"/>
              </a:rPr>
              <a:t> </a:t>
            </a:r>
            <a:r>
              <a:rPr sz="2800" b="1" spc="-90" dirty="0">
                <a:latin typeface="Trebuchet MS"/>
                <a:cs typeface="Trebuchet MS"/>
              </a:rPr>
              <a:t>must</a:t>
            </a:r>
            <a:endParaRPr sz="2800" dirty="0">
              <a:latin typeface="Trebuchet MS"/>
              <a:cs typeface="Trebuchet MS"/>
            </a:endParaRPr>
          </a:p>
          <a:p>
            <a:pPr marL="782320" lvl="1" indent="-313055">
              <a:lnSpc>
                <a:spcPct val="100000"/>
              </a:lnSpc>
              <a:spcBef>
                <a:spcPts val="540"/>
              </a:spcBef>
              <a:buSzPct val="79166"/>
              <a:buFont typeface="Wingdings"/>
              <a:buChar char=""/>
              <a:tabLst>
                <a:tab pos="782955" algn="l"/>
              </a:tabLst>
            </a:pPr>
            <a:r>
              <a:rPr sz="2400" spc="-85" dirty="0">
                <a:latin typeface="Arial"/>
                <a:cs typeface="Arial"/>
              </a:rPr>
              <a:t>Boost</a:t>
            </a:r>
            <a:r>
              <a:rPr sz="2400" spc="-10" dirty="0">
                <a:latin typeface="Arial"/>
                <a:cs typeface="Arial"/>
              </a:rPr>
              <a:t> </a:t>
            </a:r>
            <a:r>
              <a:rPr sz="2400" spc="-100" dirty="0">
                <a:latin typeface="Arial"/>
                <a:cs typeface="Arial"/>
              </a:rPr>
              <a:t>performance</a:t>
            </a:r>
            <a:endParaRPr sz="2400" dirty="0">
              <a:latin typeface="Arial"/>
              <a:cs typeface="Arial"/>
            </a:endParaRPr>
          </a:p>
          <a:p>
            <a:pPr marL="782320" lvl="1" indent="-313055">
              <a:lnSpc>
                <a:spcPct val="100000"/>
              </a:lnSpc>
              <a:spcBef>
                <a:spcPts val="409"/>
              </a:spcBef>
              <a:buSzPct val="79166"/>
              <a:buFont typeface="Wingdings"/>
              <a:buChar char=""/>
              <a:tabLst>
                <a:tab pos="782955" algn="l"/>
                <a:tab pos="2291715" algn="l"/>
              </a:tabLst>
            </a:pPr>
            <a:r>
              <a:rPr sz="2400" spc="-110" dirty="0">
                <a:latin typeface="Arial"/>
                <a:cs typeface="Arial"/>
              </a:rPr>
              <a:t>Bandwidth:	</a:t>
            </a:r>
            <a:r>
              <a:rPr sz="2400" spc="-100" dirty="0">
                <a:latin typeface="Arial"/>
                <a:cs typeface="Arial"/>
              </a:rPr>
              <a:t>local </a:t>
            </a:r>
            <a:r>
              <a:rPr sz="2400" spc="-165" dirty="0">
                <a:latin typeface="Arial"/>
                <a:cs typeface="Arial"/>
              </a:rPr>
              <a:t>mem </a:t>
            </a:r>
            <a:r>
              <a:rPr sz="2400" spc="-195" dirty="0">
                <a:latin typeface="Arial"/>
                <a:cs typeface="Arial"/>
              </a:rPr>
              <a:t>vs. </a:t>
            </a:r>
            <a:r>
              <a:rPr sz="2400" spc="-25" dirty="0">
                <a:latin typeface="Arial"/>
                <a:cs typeface="Arial"/>
              </a:rPr>
              <a:t>network </a:t>
            </a:r>
            <a:r>
              <a:rPr sz="2400" b="1" dirty="0">
                <a:latin typeface="Arial"/>
                <a:cs typeface="Arial"/>
              </a:rPr>
              <a:t>→</a:t>
            </a:r>
            <a:r>
              <a:rPr sz="2400" b="1" spc="155" dirty="0">
                <a:latin typeface="Arial"/>
                <a:cs typeface="Arial"/>
              </a:rPr>
              <a:t> </a:t>
            </a:r>
            <a:r>
              <a:rPr sz="2400" spc="-50" dirty="0">
                <a:solidFill>
                  <a:srgbClr val="C00000"/>
                </a:solidFill>
                <a:latin typeface="Arial"/>
                <a:cs typeface="Arial"/>
              </a:rPr>
              <a:t>2-4X</a:t>
            </a:r>
            <a:endParaRPr sz="2400" dirty="0">
              <a:latin typeface="Arial"/>
              <a:cs typeface="Arial"/>
            </a:endParaRPr>
          </a:p>
          <a:p>
            <a:pPr marL="782320" lvl="1" indent="-313055">
              <a:lnSpc>
                <a:spcPct val="100000"/>
              </a:lnSpc>
              <a:spcBef>
                <a:spcPts val="530"/>
              </a:spcBef>
              <a:buSzPct val="79166"/>
              <a:buFont typeface="Wingdings"/>
              <a:buChar char=""/>
              <a:tabLst>
                <a:tab pos="782955" algn="l"/>
              </a:tabLst>
            </a:pPr>
            <a:r>
              <a:rPr sz="2400" spc="-140" dirty="0">
                <a:latin typeface="Arial"/>
                <a:cs typeface="Arial"/>
              </a:rPr>
              <a:t>Latency: </a:t>
            </a:r>
            <a:r>
              <a:rPr sz="2400" spc="-105" dirty="0">
                <a:latin typeface="Arial"/>
                <a:cs typeface="Arial"/>
              </a:rPr>
              <a:t>local </a:t>
            </a:r>
            <a:r>
              <a:rPr sz="2400" spc="-165" dirty="0">
                <a:latin typeface="Arial"/>
                <a:cs typeface="Arial"/>
              </a:rPr>
              <a:t>mem </a:t>
            </a:r>
            <a:r>
              <a:rPr sz="2400" spc="-195" dirty="0">
                <a:latin typeface="Arial"/>
                <a:cs typeface="Arial"/>
              </a:rPr>
              <a:t>vs. </a:t>
            </a:r>
            <a:r>
              <a:rPr sz="2400" spc="-25" dirty="0">
                <a:latin typeface="Arial"/>
                <a:cs typeface="Arial"/>
              </a:rPr>
              <a:t>network </a:t>
            </a:r>
            <a:r>
              <a:rPr sz="2400" b="1" dirty="0">
                <a:latin typeface="Arial"/>
                <a:cs typeface="Arial"/>
              </a:rPr>
              <a:t>→</a:t>
            </a:r>
            <a:r>
              <a:rPr sz="2400" b="1" spc="100" dirty="0">
                <a:latin typeface="Arial"/>
                <a:cs typeface="Arial"/>
              </a:rPr>
              <a:t> </a:t>
            </a:r>
            <a:r>
              <a:rPr sz="2400" spc="-60" dirty="0">
                <a:solidFill>
                  <a:srgbClr val="C00000"/>
                </a:solidFill>
                <a:latin typeface="Arial"/>
                <a:cs typeface="Arial"/>
              </a:rPr>
              <a:t>12X</a:t>
            </a:r>
            <a:endParaRPr sz="2400" dirty="0">
              <a:latin typeface="Arial"/>
              <a:cs typeface="Arial"/>
            </a:endParaRPr>
          </a:p>
          <a:p>
            <a:pPr marL="365125" indent="-352425">
              <a:lnSpc>
                <a:spcPct val="100000"/>
              </a:lnSpc>
              <a:spcBef>
                <a:spcPts val="509"/>
              </a:spcBef>
              <a:buSzPct val="78571"/>
              <a:buFont typeface="Wingdings"/>
              <a:buChar char=""/>
              <a:tabLst>
                <a:tab pos="365125" algn="l"/>
              </a:tabLst>
            </a:pPr>
            <a:r>
              <a:rPr sz="2800" b="1" spc="-80" dirty="0">
                <a:latin typeface="Trebuchet MS"/>
                <a:cs typeface="Trebuchet MS"/>
              </a:rPr>
              <a:t>Coherence </a:t>
            </a:r>
            <a:r>
              <a:rPr sz="2800" b="1" spc="-110" dirty="0">
                <a:latin typeface="Trebuchet MS"/>
                <a:cs typeface="Trebuchet MS"/>
              </a:rPr>
              <a:t>is</a:t>
            </a:r>
            <a:r>
              <a:rPr sz="2800" b="1" spc="-140" dirty="0">
                <a:latin typeface="Trebuchet MS"/>
                <a:cs typeface="Trebuchet MS"/>
              </a:rPr>
              <a:t> </a:t>
            </a:r>
            <a:r>
              <a:rPr sz="2800" b="1" spc="-125" dirty="0">
                <a:latin typeface="Trebuchet MS"/>
                <a:cs typeface="Trebuchet MS"/>
              </a:rPr>
              <a:t>necessary</a:t>
            </a:r>
            <a:endParaRPr lang="en" sz="2800" dirty="0">
              <a:latin typeface="Trebuchet MS"/>
              <a:cs typeface="Trebuchet MS"/>
            </a:endParaRPr>
          </a:p>
          <a:p>
            <a:pPr marL="782320" indent="-313055">
              <a:lnSpc>
                <a:spcPct val="100000"/>
              </a:lnSpc>
              <a:spcBef>
                <a:spcPts val="545"/>
              </a:spcBef>
              <a:buSzPct val="97916"/>
              <a:buFont typeface="DejaVu Sans"/>
              <a:buChar char="✓"/>
              <a:tabLst>
                <a:tab pos="782955" algn="l"/>
              </a:tabLst>
            </a:pPr>
            <a:r>
              <a:rPr lang="en" sz="2400" spc="-20" dirty="0">
                <a:latin typeface="Arial"/>
                <a:cs typeface="Arial"/>
              </a:rPr>
              <a:t>Offer </a:t>
            </a:r>
            <a:r>
              <a:rPr lang="en" sz="2400" spc="-90" dirty="0">
                <a:latin typeface="Arial"/>
                <a:cs typeface="Arial"/>
              </a:rPr>
              <a:t>strong</a:t>
            </a:r>
            <a:r>
              <a:rPr lang="en" sz="2400" spc="5" dirty="0">
                <a:latin typeface="Arial"/>
                <a:cs typeface="Arial"/>
              </a:rPr>
              <a:t> </a:t>
            </a:r>
            <a:r>
              <a:rPr lang="en" sz="2400" spc="-125" dirty="0">
                <a:latin typeface="Arial"/>
                <a:cs typeface="Arial"/>
              </a:rPr>
              <a:t>consistency</a:t>
            </a:r>
            <a:endParaRPr lang="en" sz="2400" dirty="0">
              <a:latin typeface="Arial"/>
              <a:cs typeface="Arial"/>
            </a:endParaRPr>
          </a:p>
          <a:p>
            <a:pPr marL="469900">
              <a:lnSpc>
                <a:spcPct val="100000"/>
              </a:lnSpc>
              <a:spcBef>
                <a:spcPts val="405"/>
              </a:spcBef>
            </a:pPr>
            <a:r>
              <a:rPr sz="3525" b="1" spc="-15" baseline="1182" dirty="0">
                <a:latin typeface="DejaVu Sans"/>
                <a:cs typeface="DejaVu Sans"/>
              </a:rPr>
              <a:t>✕ </a:t>
            </a:r>
            <a:r>
              <a:rPr sz="2400" spc="-100" dirty="0">
                <a:latin typeface="Arial"/>
                <a:cs typeface="Arial"/>
              </a:rPr>
              <a:t>But, </a:t>
            </a:r>
            <a:r>
              <a:rPr sz="2400" spc="-155" dirty="0">
                <a:latin typeface="Arial"/>
                <a:cs typeface="Arial"/>
              </a:rPr>
              <a:t>need </a:t>
            </a:r>
            <a:r>
              <a:rPr sz="2400" spc="-85" dirty="0">
                <a:solidFill>
                  <a:srgbClr val="C00000"/>
                </a:solidFill>
                <a:latin typeface="Arial"/>
                <a:cs typeface="Arial"/>
              </a:rPr>
              <a:t>slow </a:t>
            </a:r>
            <a:r>
              <a:rPr sz="2400" spc="-55" dirty="0">
                <a:solidFill>
                  <a:srgbClr val="C00000"/>
                </a:solidFill>
                <a:latin typeface="Arial"/>
                <a:cs typeface="Arial"/>
              </a:rPr>
              <a:t>distributed</a:t>
            </a:r>
            <a:r>
              <a:rPr sz="2400" spc="-95" dirty="0">
                <a:solidFill>
                  <a:srgbClr val="C00000"/>
                </a:solidFill>
                <a:latin typeface="Arial"/>
                <a:cs typeface="Arial"/>
              </a:rPr>
              <a:t> </a:t>
            </a:r>
            <a:r>
              <a:rPr sz="2400" spc="-55" dirty="0">
                <a:solidFill>
                  <a:srgbClr val="C00000"/>
                </a:solidFill>
                <a:latin typeface="Arial"/>
                <a:cs typeface="Arial"/>
              </a:rPr>
              <a:t>coordination</a:t>
            </a:r>
            <a:endParaRPr sz="2400" dirty="0">
              <a:latin typeface="Arial"/>
              <a:cs typeface="Arial"/>
            </a:endParaRPr>
          </a:p>
        </p:txBody>
      </p:sp>
      <p:grpSp>
        <p:nvGrpSpPr>
          <p:cNvPr id="57" name="object 57"/>
          <p:cNvGrpSpPr/>
          <p:nvPr/>
        </p:nvGrpSpPr>
        <p:grpSpPr>
          <a:xfrm>
            <a:off x="7259040" y="2733675"/>
            <a:ext cx="4477385" cy="1609725"/>
            <a:chOff x="7259040" y="1911705"/>
            <a:chExt cx="4477385" cy="1609725"/>
          </a:xfrm>
        </p:grpSpPr>
        <p:sp>
          <p:nvSpPr>
            <p:cNvPr id="58" name="object 58"/>
            <p:cNvSpPr/>
            <p:nvPr/>
          </p:nvSpPr>
          <p:spPr>
            <a:xfrm>
              <a:off x="10354335"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9" name="object 59"/>
            <p:cNvSpPr/>
            <p:nvPr/>
          </p:nvSpPr>
          <p:spPr>
            <a:xfrm>
              <a:off x="10354335"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sp>
          <p:nvSpPr>
            <p:cNvPr id="60" name="object 60"/>
            <p:cNvSpPr/>
            <p:nvPr/>
          </p:nvSpPr>
          <p:spPr>
            <a:xfrm>
              <a:off x="7265073"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61" name="object 61"/>
            <p:cNvSpPr/>
            <p:nvPr/>
          </p:nvSpPr>
          <p:spPr>
            <a:xfrm>
              <a:off x="7265073"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grpSp>
      <p:sp>
        <p:nvSpPr>
          <p:cNvPr id="62" name="object 62"/>
          <p:cNvSpPr txBox="1"/>
          <p:nvPr/>
        </p:nvSpPr>
        <p:spPr>
          <a:xfrm>
            <a:off x="7270901" y="3246805"/>
            <a:ext cx="1440180" cy="361950"/>
          </a:xfrm>
          <a:prstGeom prst="rect">
            <a:avLst/>
          </a:prstGeom>
          <a:solidFill>
            <a:srgbClr val="EDEDED"/>
          </a:solidFill>
        </p:spPr>
        <p:txBody>
          <a:bodyPr vert="horz" wrap="square" lIns="0" tIns="0" rIns="0" bIns="0" rtlCol="0">
            <a:spAutoFit/>
          </a:bodyPr>
          <a:lstStyle/>
          <a:p>
            <a:pPr algn="r">
              <a:lnSpc>
                <a:spcPts val="2235"/>
              </a:lnSpc>
            </a:pPr>
            <a:r>
              <a:rPr sz="2000" spc="-15" dirty="0">
                <a:latin typeface="Arial"/>
                <a:cs typeface="Arial"/>
              </a:rPr>
              <a:t>U</a:t>
            </a:r>
            <a:r>
              <a:rPr sz="2000" spc="-75" dirty="0">
                <a:latin typeface="Arial"/>
                <a:cs typeface="Arial"/>
              </a:rPr>
              <a:t>n</a:t>
            </a:r>
            <a:r>
              <a:rPr sz="2000" spc="-25" dirty="0">
                <a:latin typeface="Arial"/>
                <a:cs typeface="Arial"/>
              </a:rPr>
              <a:t>i</a:t>
            </a:r>
            <a:r>
              <a:rPr sz="2000" spc="-30" dirty="0">
                <a:latin typeface="Arial"/>
                <a:cs typeface="Arial"/>
              </a:rPr>
              <a:t>fi</a:t>
            </a:r>
            <a:endParaRPr sz="2000">
              <a:latin typeface="Arial"/>
              <a:cs typeface="Arial"/>
            </a:endParaRPr>
          </a:p>
        </p:txBody>
      </p:sp>
      <p:sp>
        <p:nvSpPr>
          <p:cNvPr id="63" name="object 63"/>
          <p:cNvSpPr txBox="1"/>
          <p:nvPr/>
        </p:nvSpPr>
        <p:spPr>
          <a:xfrm>
            <a:off x="8646499" y="3210787"/>
            <a:ext cx="3077845" cy="333375"/>
          </a:xfrm>
          <a:prstGeom prst="rect">
            <a:avLst/>
          </a:prstGeom>
        </p:spPr>
        <p:txBody>
          <a:bodyPr vert="horz" wrap="square" lIns="0" tIns="15240" rIns="0" bIns="0" rtlCol="0">
            <a:spAutoFit/>
          </a:bodyPr>
          <a:lstStyle/>
          <a:p>
            <a:pPr marL="47625">
              <a:lnSpc>
                <a:spcPct val="100000"/>
              </a:lnSpc>
              <a:spcBef>
                <a:spcPts val="120"/>
              </a:spcBef>
            </a:pPr>
            <a:r>
              <a:rPr sz="2000" spc="-120" dirty="0">
                <a:latin typeface="Arial"/>
                <a:cs typeface="Arial"/>
              </a:rPr>
              <a:t>ed </a:t>
            </a:r>
            <a:r>
              <a:rPr sz="2000" spc="-50" dirty="0">
                <a:latin typeface="Arial"/>
                <a:cs typeface="Arial"/>
              </a:rPr>
              <a:t>Memory</a:t>
            </a:r>
            <a:r>
              <a:rPr sz="2000" spc="-85" dirty="0">
                <a:latin typeface="Arial"/>
                <a:cs typeface="Arial"/>
              </a:rPr>
              <a:t> </a:t>
            </a:r>
            <a:r>
              <a:rPr sz="2000" spc="-100" dirty="0">
                <a:latin typeface="Arial"/>
                <a:cs typeface="Arial"/>
              </a:rPr>
              <a:t>Address</a:t>
            </a:r>
            <a:endParaRPr sz="2000">
              <a:latin typeface="Arial"/>
              <a:cs typeface="Arial"/>
            </a:endParaRPr>
          </a:p>
        </p:txBody>
      </p:sp>
      <p:sp>
        <p:nvSpPr>
          <p:cNvPr id="64" name="object 64"/>
          <p:cNvSpPr txBox="1"/>
          <p:nvPr/>
        </p:nvSpPr>
        <p:spPr>
          <a:xfrm>
            <a:off x="7329182" y="3794709"/>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81610">
              <a:lnSpc>
                <a:spcPct val="100000"/>
              </a:lnSpc>
              <a:spcBef>
                <a:spcPts val="475"/>
              </a:spcBef>
            </a:pPr>
            <a:r>
              <a:rPr sz="2000" spc="-50" dirty="0">
                <a:latin typeface="Arial"/>
                <a:cs typeface="Arial"/>
              </a:rPr>
              <a:t>Memory</a:t>
            </a:r>
            <a:endParaRPr sz="2000">
              <a:latin typeface="Arial"/>
              <a:cs typeface="Arial"/>
            </a:endParaRPr>
          </a:p>
        </p:txBody>
      </p:sp>
      <p:sp>
        <p:nvSpPr>
          <p:cNvPr id="65" name="object 65"/>
          <p:cNvSpPr txBox="1"/>
          <p:nvPr/>
        </p:nvSpPr>
        <p:spPr>
          <a:xfrm>
            <a:off x="8879649" y="3794709"/>
            <a:ext cx="1259205" cy="443230"/>
          </a:xfrm>
          <a:prstGeom prst="rect">
            <a:avLst/>
          </a:prstGeom>
          <a:solidFill>
            <a:srgbClr val="DAE3F3"/>
          </a:solidFill>
          <a:ln w="23315">
            <a:solidFill>
              <a:srgbClr val="000000"/>
            </a:solidFill>
          </a:ln>
        </p:spPr>
        <p:txBody>
          <a:bodyPr vert="horz" wrap="square" lIns="0" tIns="60325" rIns="0" bIns="0" rtlCol="0">
            <a:spAutoFit/>
          </a:bodyPr>
          <a:lstStyle/>
          <a:p>
            <a:pPr marL="186690">
              <a:lnSpc>
                <a:spcPct val="100000"/>
              </a:lnSpc>
              <a:spcBef>
                <a:spcPts val="475"/>
              </a:spcBef>
            </a:pPr>
            <a:r>
              <a:rPr sz="2000" spc="-50" dirty="0">
                <a:latin typeface="Arial"/>
                <a:cs typeface="Arial"/>
              </a:rPr>
              <a:t>Memory</a:t>
            </a:r>
            <a:endParaRPr sz="2000" dirty="0">
              <a:latin typeface="Arial"/>
              <a:cs typeface="Arial"/>
            </a:endParaRPr>
          </a:p>
        </p:txBody>
      </p:sp>
      <p:sp>
        <p:nvSpPr>
          <p:cNvPr id="66" name="object 66"/>
          <p:cNvSpPr txBox="1"/>
          <p:nvPr/>
        </p:nvSpPr>
        <p:spPr>
          <a:xfrm>
            <a:off x="10441761" y="3794709"/>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79705">
              <a:lnSpc>
                <a:spcPct val="100000"/>
              </a:lnSpc>
              <a:spcBef>
                <a:spcPts val="475"/>
              </a:spcBef>
            </a:pPr>
            <a:r>
              <a:rPr sz="2000" spc="-50" dirty="0">
                <a:latin typeface="Arial"/>
                <a:cs typeface="Arial"/>
              </a:rPr>
              <a:t>Memory</a:t>
            </a:r>
            <a:endParaRPr sz="2000">
              <a:latin typeface="Arial"/>
              <a:cs typeface="Arial"/>
            </a:endParaRPr>
          </a:p>
        </p:txBody>
      </p:sp>
      <p:grpSp>
        <p:nvGrpSpPr>
          <p:cNvPr id="67" name="object 67"/>
          <p:cNvGrpSpPr/>
          <p:nvPr/>
        </p:nvGrpSpPr>
        <p:grpSpPr>
          <a:xfrm>
            <a:off x="7300036" y="2757183"/>
            <a:ext cx="4375785" cy="1329055"/>
            <a:chOff x="7300036" y="1935213"/>
            <a:chExt cx="4375785" cy="1329055"/>
          </a:xfrm>
        </p:grpSpPr>
        <p:sp>
          <p:nvSpPr>
            <p:cNvPr id="68" name="object 68"/>
            <p:cNvSpPr/>
            <p:nvPr/>
          </p:nvSpPr>
          <p:spPr>
            <a:xfrm>
              <a:off x="8576552" y="3124288"/>
              <a:ext cx="1864360" cy="140335"/>
            </a:xfrm>
            <a:custGeom>
              <a:avLst/>
              <a:gdLst/>
              <a:ahLst/>
              <a:cxnLst/>
              <a:rect l="l" t="t" r="r" b="b"/>
              <a:pathLst>
                <a:path w="1864359" h="140335">
                  <a:moveTo>
                    <a:pt x="301942" y="69951"/>
                  </a:moveTo>
                  <a:lnTo>
                    <a:pt x="255308" y="46634"/>
                  </a:lnTo>
                  <a:lnTo>
                    <a:pt x="162064" y="0"/>
                  </a:lnTo>
                  <a:lnTo>
                    <a:pt x="162064" y="46634"/>
                  </a:lnTo>
                  <a:lnTo>
                    <a:pt x="139890" y="46634"/>
                  </a:lnTo>
                  <a:lnTo>
                    <a:pt x="139890" y="0"/>
                  </a:lnTo>
                  <a:lnTo>
                    <a:pt x="0" y="69951"/>
                  </a:lnTo>
                  <a:lnTo>
                    <a:pt x="139890" y="139903"/>
                  </a:lnTo>
                  <a:lnTo>
                    <a:pt x="139890" y="93268"/>
                  </a:lnTo>
                  <a:lnTo>
                    <a:pt x="162064" y="93268"/>
                  </a:lnTo>
                  <a:lnTo>
                    <a:pt x="162064" y="139903"/>
                  </a:lnTo>
                  <a:lnTo>
                    <a:pt x="255308" y="93268"/>
                  </a:lnTo>
                  <a:lnTo>
                    <a:pt x="301942" y="69951"/>
                  </a:lnTo>
                  <a:close/>
                </a:path>
                <a:path w="1864359" h="140335">
                  <a:moveTo>
                    <a:pt x="1864067" y="69951"/>
                  </a:moveTo>
                  <a:lnTo>
                    <a:pt x="1817433" y="46634"/>
                  </a:lnTo>
                  <a:lnTo>
                    <a:pt x="1724177" y="0"/>
                  </a:lnTo>
                  <a:lnTo>
                    <a:pt x="1724177" y="46634"/>
                  </a:lnTo>
                  <a:lnTo>
                    <a:pt x="1702003" y="46634"/>
                  </a:lnTo>
                  <a:lnTo>
                    <a:pt x="1702003" y="0"/>
                  </a:lnTo>
                  <a:lnTo>
                    <a:pt x="1562112" y="69951"/>
                  </a:lnTo>
                  <a:lnTo>
                    <a:pt x="1702003" y="139903"/>
                  </a:lnTo>
                  <a:lnTo>
                    <a:pt x="1702003" y="93268"/>
                  </a:lnTo>
                  <a:lnTo>
                    <a:pt x="1724177" y="93268"/>
                  </a:lnTo>
                  <a:lnTo>
                    <a:pt x="1724177" y="139903"/>
                  </a:lnTo>
                  <a:lnTo>
                    <a:pt x="1817433" y="93268"/>
                  </a:lnTo>
                  <a:lnTo>
                    <a:pt x="1864067" y="69951"/>
                  </a:lnTo>
                  <a:close/>
                </a:path>
              </a:pathLst>
            </a:custGeom>
            <a:solidFill>
              <a:srgbClr val="5B9BD5"/>
            </a:solidFill>
          </p:spPr>
          <p:txBody>
            <a:bodyPr wrap="square" lIns="0" tIns="0" rIns="0" bIns="0" rtlCol="0"/>
            <a:lstStyle/>
            <a:p>
              <a:endParaRPr/>
            </a:p>
          </p:txBody>
        </p:sp>
        <p:sp>
          <p:nvSpPr>
            <p:cNvPr id="69" name="object 69"/>
            <p:cNvSpPr/>
            <p:nvPr/>
          </p:nvSpPr>
          <p:spPr>
            <a:xfrm>
              <a:off x="7311695" y="2803715"/>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70" name="object 70"/>
            <p:cNvSpPr/>
            <p:nvPr/>
          </p:nvSpPr>
          <p:spPr>
            <a:xfrm>
              <a:off x="7300036" y="2407348"/>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71" name="object 71"/>
            <p:cNvSpPr/>
            <p:nvPr/>
          </p:nvSpPr>
          <p:spPr>
            <a:xfrm>
              <a:off x="8902967" y="1935213"/>
              <a:ext cx="291465" cy="384810"/>
            </a:xfrm>
            <a:custGeom>
              <a:avLst/>
              <a:gdLst/>
              <a:ahLst/>
              <a:cxnLst/>
              <a:rect l="l" t="t" r="r" b="b"/>
              <a:pathLst>
                <a:path w="291465" h="384810">
                  <a:moveTo>
                    <a:pt x="145719" y="0"/>
                  </a:moveTo>
                  <a:lnTo>
                    <a:pt x="0" y="145719"/>
                  </a:lnTo>
                  <a:lnTo>
                    <a:pt x="72859" y="145719"/>
                  </a:lnTo>
                  <a:lnTo>
                    <a:pt x="72859" y="384708"/>
                  </a:lnTo>
                  <a:lnTo>
                    <a:pt x="218579" y="384708"/>
                  </a:lnTo>
                  <a:lnTo>
                    <a:pt x="218579" y="145719"/>
                  </a:lnTo>
                  <a:lnTo>
                    <a:pt x="291439" y="145719"/>
                  </a:lnTo>
                  <a:lnTo>
                    <a:pt x="145719" y="0"/>
                  </a:lnTo>
                  <a:close/>
                </a:path>
              </a:pathLst>
            </a:custGeom>
            <a:solidFill>
              <a:srgbClr val="7F7F7F"/>
            </a:solidFill>
          </p:spPr>
          <p:txBody>
            <a:bodyPr wrap="square" lIns="0" tIns="0" rIns="0" bIns="0" rtlCol="0"/>
            <a:lstStyle/>
            <a:p>
              <a:endParaRPr/>
            </a:p>
          </p:txBody>
        </p:sp>
        <p:sp>
          <p:nvSpPr>
            <p:cNvPr id="72" name="object 72"/>
            <p:cNvSpPr/>
            <p:nvPr/>
          </p:nvSpPr>
          <p:spPr>
            <a:xfrm>
              <a:off x="9322639" y="1935213"/>
              <a:ext cx="699770" cy="384810"/>
            </a:xfrm>
            <a:custGeom>
              <a:avLst/>
              <a:gdLst/>
              <a:ahLst/>
              <a:cxnLst/>
              <a:rect l="l" t="t" r="r" b="b"/>
              <a:pathLst>
                <a:path w="699770" h="384810">
                  <a:moveTo>
                    <a:pt x="279781" y="139903"/>
                  </a:moveTo>
                  <a:lnTo>
                    <a:pt x="139890" y="0"/>
                  </a:lnTo>
                  <a:lnTo>
                    <a:pt x="0" y="139903"/>
                  </a:lnTo>
                  <a:lnTo>
                    <a:pt x="69938" y="139903"/>
                  </a:lnTo>
                  <a:lnTo>
                    <a:pt x="69938" y="384708"/>
                  </a:lnTo>
                  <a:lnTo>
                    <a:pt x="209829" y="384708"/>
                  </a:lnTo>
                  <a:lnTo>
                    <a:pt x="209829" y="139903"/>
                  </a:lnTo>
                  <a:lnTo>
                    <a:pt x="279781" y="139903"/>
                  </a:lnTo>
                  <a:close/>
                </a:path>
                <a:path w="699770" h="384810">
                  <a:moveTo>
                    <a:pt x="699452" y="139903"/>
                  </a:moveTo>
                  <a:lnTo>
                    <a:pt x="559562" y="0"/>
                  </a:lnTo>
                  <a:lnTo>
                    <a:pt x="419671" y="139903"/>
                  </a:lnTo>
                  <a:lnTo>
                    <a:pt x="489610" y="139903"/>
                  </a:lnTo>
                  <a:lnTo>
                    <a:pt x="489610" y="384708"/>
                  </a:lnTo>
                  <a:lnTo>
                    <a:pt x="629500" y="384708"/>
                  </a:lnTo>
                  <a:lnTo>
                    <a:pt x="629500" y="139903"/>
                  </a:lnTo>
                  <a:lnTo>
                    <a:pt x="699452" y="139903"/>
                  </a:lnTo>
                  <a:close/>
                </a:path>
              </a:pathLst>
            </a:custGeom>
            <a:solidFill>
              <a:srgbClr val="7F7F7F"/>
            </a:solidFill>
          </p:spPr>
          <p:txBody>
            <a:bodyPr wrap="square" lIns="0" tIns="0" rIns="0" bIns="0" rtlCol="0"/>
            <a:lstStyle/>
            <a:p>
              <a:endParaRPr/>
            </a:p>
          </p:txBody>
        </p:sp>
        <p:sp>
          <p:nvSpPr>
            <p:cNvPr id="73" name="object 73"/>
            <p:cNvSpPr/>
            <p:nvPr/>
          </p:nvSpPr>
          <p:spPr>
            <a:xfrm>
              <a:off x="10371823" y="1970189"/>
              <a:ext cx="1259205" cy="314960"/>
            </a:xfrm>
            <a:custGeom>
              <a:avLst/>
              <a:gdLst/>
              <a:ahLst/>
              <a:cxnLst/>
              <a:rect l="l" t="t" r="r" b="b"/>
              <a:pathLst>
                <a:path w="1259204" h="314960">
                  <a:moveTo>
                    <a:pt x="0" y="0"/>
                  </a:moveTo>
                  <a:lnTo>
                    <a:pt x="1259021" y="0"/>
                  </a:lnTo>
                  <a:lnTo>
                    <a:pt x="1259021" y="314755"/>
                  </a:lnTo>
                  <a:lnTo>
                    <a:pt x="0" y="314755"/>
                  </a:lnTo>
                  <a:lnTo>
                    <a:pt x="0" y="0"/>
                  </a:lnTo>
                  <a:close/>
                </a:path>
              </a:pathLst>
            </a:custGeom>
            <a:ln w="23315">
              <a:solidFill>
                <a:srgbClr val="000000"/>
              </a:solidFill>
            </a:ln>
          </p:spPr>
          <p:txBody>
            <a:bodyPr wrap="square" lIns="0" tIns="0" rIns="0" bIns="0" rtlCol="0"/>
            <a:lstStyle/>
            <a:p>
              <a:endParaRPr/>
            </a:p>
          </p:txBody>
        </p:sp>
      </p:grpSp>
      <p:sp>
        <p:nvSpPr>
          <p:cNvPr id="74" name="object 74"/>
          <p:cNvSpPr txBox="1"/>
          <p:nvPr/>
        </p:nvSpPr>
        <p:spPr>
          <a:xfrm>
            <a:off x="7958696" y="2302548"/>
            <a:ext cx="2938145" cy="373380"/>
          </a:xfrm>
          <a:prstGeom prst="rect">
            <a:avLst/>
          </a:prstGeom>
          <a:solidFill>
            <a:srgbClr val="FFF2CC"/>
          </a:solidFill>
          <a:ln w="23315">
            <a:solidFill>
              <a:srgbClr val="000000"/>
            </a:solidFill>
          </a:ln>
        </p:spPr>
        <p:txBody>
          <a:bodyPr vert="horz" wrap="square" lIns="0" tIns="25400" rIns="0" bIns="0" rtlCol="0">
            <a:spAutoFit/>
          </a:bodyPr>
          <a:lstStyle/>
          <a:p>
            <a:pPr marL="827405">
              <a:lnSpc>
                <a:spcPct val="100000"/>
              </a:lnSpc>
              <a:spcBef>
                <a:spcPts val="200"/>
              </a:spcBef>
            </a:pPr>
            <a:r>
              <a:rPr sz="2000" spc="-70" dirty="0">
                <a:latin typeface="Arial"/>
                <a:cs typeface="Arial"/>
              </a:rPr>
              <a:t>Applications</a:t>
            </a:r>
            <a:endParaRPr sz="2000">
              <a:latin typeface="Arial"/>
              <a:cs typeface="Arial"/>
            </a:endParaRPr>
          </a:p>
        </p:txBody>
      </p:sp>
      <p:sp>
        <p:nvSpPr>
          <p:cNvPr id="75" name="object 75"/>
          <p:cNvSpPr txBox="1"/>
          <p:nvPr/>
        </p:nvSpPr>
        <p:spPr>
          <a:xfrm>
            <a:off x="7329182" y="2792159"/>
            <a:ext cx="1247775" cy="314960"/>
          </a:xfrm>
          <a:prstGeom prst="rect">
            <a:avLst/>
          </a:prstGeom>
          <a:solidFill>
            <a:srgbClr val="F8CBAD"/>
          </a:solidFill>
          <a:ln w="23315">
            <a:solidFill>
              <a:srgbClr val="000000"/>
            </a:solidFill>
          </a:ln>
        </p:spPr>
        <p:txBody>
          <a:bodyPr vert="horz" wrap="square" lIns="0" tIns="0" rIns="0" bIns="0" rtlCol="0">
            <a:spAutoFit/>
          </a:bodyPr>
          <a:lstStyle/>
          <a:p>
            <a:pPr marL="296545">
              <a:lnSpc>
                <a:spcPts val="2330"/>
              </a:lnSpc>
            </a:pPr>
            <a:r>
              <a:rPr sz="2000" spc="-130" dirty="0">
                <a:latin typeface="Arial"/>
                <a:cs typeface="Arial"/>
              </a:rPr>
              <a:t>Cache</a:t>
            </a:r>
            <a:endParaRPr sz="2000">
              <a:latin typeface="Arial"/>
              <a:cs typeface="Arial"/>
            </a:endParaRPr>
          </a:p>
        </p:txBody>
      </p:sp>
      <p:sp>
        <p:nvSpPr>
          <p:cNvPr id="76" name="object 76"/>
          <p:cNvSpPr txBox="1"/>
          <p:nvPr/>
        </p:nvSpPr>
        <p:spPr>
          <a:xfrm>
            <a:off x="10360164" y="2745536"/>
            <a:ext cx="1363980" cy="466725"/>
          </a:xfrm>
          <a:prstGeom prst="rect">
            <a:avLst/>
          </a:prstGeom>
          <a:solidFill>
            <a:srgbClr val="F8CBAD"/>
          </a:solidFill>
        </p:spPr>
        <p:txBody>
          <a:bodyPr vert="horz" wrap="square" lIns="0" tIns="37465" rIns="0" bIns="0" rtlCol="0">
            <a:spAutoFit/>
          </a:bodyPr>
          <a:lstStyle/>
          <a:p>
            <a:pPr marL="316230">
              <a:lnSpc>
                <a:spcPct val="100000"/>
              </a:lnSpc>
              <a:spcBef>
                <a:spcPts val="295"/>
              </a:spcBef>
            </a:pPr>
            <a:r>
              <a:rPr sz="2000" spc="-130" dirty="0">
                <a:latin typeface="Arial"/>
                <a:cs typeface="Arial"/>
              </a:rPr>
              <a:t>Cache</a:t>
            </a:r>
            <a:endParaRPr sz="2000">
              <a:latin typeface="Arial"/>
              <a:cs typeface="Arial"/>
            </a:endParaRPr>
          </a:p>
        </p:txBody>
      </p:sp>
      <p:pic>
        <p:nvPicPr>
          <p:cNvPr id="129" name="图片 128">
            <a:extLst>
              <a:ext uri="{FF2B5EF4-FFF2-40B4-BE49-F238E27FC236}">
                <a16:creationId xmlns:a16="http://schemas.microsoft.com/office/drawing/2014/main" id="{9DD722E6-E589-F747-983A-3478CEBCD70A}"/>
              </a:ext>
            </a:extLst>
          </p:cNvPr>
          <p:cNvPicPr>
            <a:picLocks noChangeAspect="1"/>
          </p:cNvPicPr>
          <p:nvPr/>
        </p:nvPicPr>
        <p:blipFill>
          <a:blip r:embed="rId2"/>
          <a:stretch>
            <a:fillRect/>
          </a:stretch>
        </p:blipFill>
        <p:spPr>
          <a:xfrm>
            <a:off x="9067800" y="152400"/>
            <a:ext cx="2800350" cy="943487"/>
          </a:xfrm>
          <a:prstGeom prst="rect">
            <a:avLst/>
          </a:prstGeom>
        </p:spPr>
      </p:pic>
    </p:spTree>
    <p:extLst>
      <p:ext uri="{BB962C8B-B14F-4D97-AF65-F5344CB8AC3E}">
        <p14:creationId xmlns:p14="http://schemas.microsoft.com/office/powerpoint/2010/main" val="71062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4865370" cy="635000"/>
          </a:xfrm>
          <a:prstGeom prst="rect">
            <a:avLst/>
          </a:prstGeom>
        </p:spPr>
        <p:txBody>
          <a:bodyPr vert="horz" wrap="square" lIns="0" tIns="12700" rIns="0" bIns="0" rtlCol="0">
            <a:spAutoFit/>
          </a:bodyPr>
          <a:lstStyle/>
          <a:p>
            <a:pPr marL="12700">
              <a:lnSpc>
                <a:spcPct val="100000"/>
              </a:lnSpc>
              <a:spcBef>
                <a:spcPts val="100"/>
              </a:spcBef>
            </a:pPr>
            <a:r>
              <a:rPr spc="-90" dirty="0"/>
              <a:t>Caching </a:t>
            </a:r>
            <a:r>
              <a:rPr spc="-55" dirty="0"/>
              <a:t>&amp;</a:t>
            </a:r>
            <a:r>
              <a:rPr spc="-155" dirty="0"/>
              <a:t> </a:t>
            </a:r>
            <a:r>
              <a:rPr spc="-110" dirty="0"/>
              <a:t>Coherence</a:t>
            </a:r>
          </a:p>
        </p:txBody>
      </p:sp>
      <p:sp>
        <p:nvSpPr>
          <p:cNvPr id="3" name="object 3"/>
          <p:cNvSpPr txBox="1"/>
          <p:nvPr/>
        </p:nvSpPr>
        <p:spPr>
          <a:xfrm>
            <a:off x="246255" y="1169584"/>
            <a:ext cx="6165850" cy="3162300"/>
          </a:xfrm>
          <a:prstGeom prst="rect">
            <a:avLst/>
          </a:prstGeom>
        </p:spPr>
        <p:txBody>
          <a:bodyPr vert="horz" wrap="square" lIns="0" tIns="93345" rIns="0" bIns="0" rtlCol="0">
            <a:spAutoFit/>
          </a:bodyPr>
          <a:lstStyle/>
          <a:p>
            <a:pPr marL="365125" indent="-352425">
              <a:lnSpc>
                <a:spcPct val="100000"/>
              </a:lnSpc>
              <a:spcBef>
                <a:spcPts val="735"/>
              </a:spcBef>
              <a:buSzPct val="78571"/>
              <a:buFont typeface="Wingdings"/>
              <a:buChar char=""/>
              <a:tabLst>
                <a:tab pos="365125" algn="l"/>
              </a:tabLst>
            </a:pPr>
            <a:r>
              <a:rPr sz="2800" b="1" spc="-130" dirty="0">
                <a:latin typeface="Trebuchet MS"/>
                <a:cs typeface="Trebuchet MS"/>
              </a:rPr>
              <a:t>caching </a:t>
            </a:r>
            <a:r>
              <a:rPr sz="2800" b="1" spc="-110" dirty="0">
                <a:latin typeface="Trebuchet MS"/>
                <a:cs typeface="Trebuchet MS"/>
              </a:rPr>
              <a:t>is </a:t>
            </a:r>
            <a:r>
              <a:rPr sz="2800" b="1" spc="-140" dirty="0">
                <a:latin typeface="Trebuchet MS"/>
                <a:cs typeface="Trebuchet MS"/>
              </a:rPr>
              <a:t>a</a:t>
            </a:r>
            <a:r>
              <a:rPr sz="2800" b="1" spc="60" dirty="0">
                <a:latin typeface="Trebuchet MS"/>
                <a:cs typeface="Trebuchet MS"/>
              </a:rPr>
              <a:t> </a:t>
            </a:r>
            <a:r>
              <a:rPr sz="2800" b="1" spc="-90" dirty="0">
                <a:latin typeface="Trebuchet MS"/>
                <a:cs typeface="Trebuchet MS"/>
              </a:rPr>
              <a:t>must</a:t>
            </a:r>
            <a:endParaRPr sz="2800" dirty="0">
              <a:latin typeface="Trebuchet MS"/>
              <a:cs typeface="Trebuchet MS"/>
            </a:endParaRPr>
          </a:p>
          <a:p>
            <a:pPr marL="782320" lvl="1" indent="-313055">
              <a:lnSpc>
                <a:spcPct val="100000"/>
              </a:lnSpc>
              <a:spcBef>
                <a:spcPts val="540"/>
              </a:spcBef>
              <a:buSzPct val="79166"/>
              <a:buFont typeface="Wingdings"/>
              <a:buChar char=""/>
              <a:tabLst>
                <a:tab pos="782955" algn="l"/>
              </a:tabLst>
            </a:pPr>
            <a:r>
              <a:rPr sz="2400" spc="-85" dirty="0">
                <a:latin typeface="Arial"/>
                <a:cs typeface="Arial"/>
              </a:rPr>
              <a:t>Boost</a:t>
            </a:r>
            <a:r>
              <a:rPr sz="2400" spc="-10" dirty="0">
                <a:latin typeface="Arial"/>
                <a:cs typeface="Arial"/>
              </a:rPr>
              <a:t> </a:t>
            </a:r>
            <a:r>
              <a:rPr sz="2400" spc="-100" dirty="0">
                <a:latin typeface="Arial"/>
                <a:cs typeface="Arial"/>
              </a:rPr>
              <a:t>performance</a:t>
            </a:r>
            <a:endParaRPr sz="2400" dirty="0">
              <a:latin typeface="Arial"/>
              <a:cs typeface="Arial"/>
            </a:endParaRPr>
          </a:p>
          <a:p>
            <a:pPr marL="782320" lvl="1" indent="-313055">
              <a:lnSpc>
                <a:spcPct val="100000"/>
              </a:lnSpc>
              <a:spcBef>
                <a:spcPts val="409"/>
              </a:spcBef>
              <a:buSzPct val="79166"/>
              <a:buFont typeface="Wingdings"/>
              <a:buChar char=""/>
              <a:tabLst>
                <a:tab pos="782955" algn="l"/>
                <a:tab pos="2291715" algn="l"/>
              </a:tabLst>
            </a:pPr>
            <a:r>
              <a:rPr sz="2400" spc="-110" dirty="0">
                <a:latin typeface="Arial"/>
                <a:cs typeface="Arial"/>
              </a:rPr>
              <a:t>Bandwidth:	</a:t>
            </a:r>
            <a:r>
              <a:rPr sz="2400" spc="-100" dirty="0">
                <a:latin typeface="Arial"/>
                <a:cs typeface="Arial"/>
              </a:rPr>
              <a:t>local </a:t>
            </a:r>
            <a:r>
              <a:rPr sz="2400" spc="-165" dirty="0">
                <a:latin typeface="Arial"/>
                <a:cs typeface="Arial"/>
              </a:rPr>
              <a:t>mem </a:t>
            </a:r>
            <a:r>
              <a:rPr sz="2400" spc="-195" dirty="0">
                <a:latin typeface="Arial"/>
                <a:cs typeface="Arial"/>
              </a:rPr>
              <a:t>vs. </a:t>
            </a:r>
            <a:r>
              <a:rPr sz="2400" spc="-25" dirty="0">
                <a:latin typeface="Arial"/>
                <a:cs typeface="Arial"/>
              </a:rPr>
              <a:t>network </a:t>
            </a:r>
            <a:r>
              <a:rPr sz="2400" b="1" dirty="0">
                <a:latin typeface="Arial"/>
                <a:cs typeface="Arial"/>
              </a:rPr>
              <a:t>→</a:t>
            </a:r>
            <a:r>
              <a:rPr sz="2400" b="1" spc="155" dirty="0">
                <a:latin typeface="Arial"/>
                <a:cs typeface="Arial"/>
              </a:rPr>
              <a:t> </a:t>
            </a:r>
            <a:r>
              <a:rPr sz="2400" spc="-50" dirty="0">
                <a:solidFill>
                  <a:srgbClr val="C00000"/>
                </a:solidFill>
                <a:latin typeface="Arial"/>
                <a:cs typeface="Arial"/>
              </a:rPr>
              <a:t>2-4X</a:t>
            </a:r>
            <a:endParaRPr sz="2400" dirty="0">
              <a:latin typeface="Arial"/>
              <a:cs typeface="Arial"/>
            </a:endParaRPr>
          </a:p>
          <a:p>
            <a:pPr marL="782320" lvl="1" indent="-313055">
              <a:lnSpc>
                <a:spcPct val="100000"/>
              </a:lnSpc>
              <a:spcBef>
                <a:spcPts val="530"/>
              </a:spcBef>
              <a:buSzPct val="79166"/>
              <a:buFont typeface="Wingdings"/>
              <a:buChar char=""/>
              <a:tabLst>
                <a:tab pos="782955" algn="l"/>
              </a:tabLst>
            </a:pPr>
            <a:r>
              <a:rPr sz="2400" spc="-140" dirty="0">
                <a:latin typeface="Arial"/>
                <a:cs typeface="Arial"/>
              </a:rPr>
              <a:t>Latency: </a:t>
            </a:r>
            <a:r>
              <a:rPr sz="2400" spc="-105" dirty="0">
                <a:latin typeface="Arial"/>
                <a:cs typeface="Arial"/>
              </a:rPr>
              <a:t>local </a:t>
            </a:r>
            <a:r>
              <a:rPr sz="2400" spc="-165" dirty="0">
                <a:latin typeface="Arial"/>
                <a:cs typeface="Arial"/>
              </a:rPr>
              <a:t>mem </a:t>
            </a:r>
            <a:r>
              <a:rPr sz="2400" spc="-195" dirty="0">
                <a:latin typeface="Arial"/>
                <a:cs typeface="Arial"/>
              </a:rPr>
              <a:t>vs. </a:t>
            </a:r>
            <a:r>
              <a:rPr sz="2400" spc="-25" dirty="0">
                <a:latin typeface="Arial"/>
                <a:cs typeface="Arial"/>
              </a:rPr>
              <a:t>network </a:t>
            </a:r>
            <a:r>
              <a:rPr sz="2400" b="1" dirty="0">
                <a:latin typeface="Arial"/>
                <a:cs typeface="Arial"/>
              </a:rPr>
              <a:t>→</a:t>
            </a:r>
            <a:r>
              <a:rPr sz="2400" b="1" spc="100" dirty="0">
                <a:latin typeface="Arial"/>
                <a:cs typeface="Arial"/>
              </a:rPr>
              <a:t> </a:t>
            </a:r>
            <a:r>
              <a:rPr sz="2400" spc="-60" dirty="0">
                <a:solidFill>
                  <a:srgbClr val="C00000"/>
                </a:solidFill>
                <a:latin typeface="Arial"/>
                <a:cs typeface="Arial"/>
              </a:rPr>
              <a:t>12X</a:t>
            </a:r>
            <a:endParaRPr sz="2400" dirty="0">
              <a:latin typeface="Arial"/>
              <a:cs typeface="Arial"/>
            </a:endParaRPr>
          </a:p>
          <a:p>
            <a:pPr marL="365125" indent="-352425">
              <a:lnSpc>
                <a:spcPct val="100000"/>
              </a:lnSpc>
              <a:spcBef>
                <a:spcPts val="509"/>
              </a:spcBef>
              <a:buSzPct val="78571"/>
              <a:buFont typeface="Wingdings"/>
              <a:buChar char=""/>
              <a:tabLst>
                <a:tab pos="365125" algn="l"/>
              </a:tabLst>
            </a:pPr>
            <a:r>
              <a:rPr sz="2800" b="1" spc="-80" dirty="0">
                <a:latin typeface="Trebuchet MS"/>
                <a:cs typeface="Trebuchet MS"/>
              </a:rPr>
              <a:t>Coherence </a:t>
            </a:r>
            <a:r>
              <a:rPr sz="2800" b="1" spc="-110" dirty="0">
                <a:latin typeface="Trebuchet MS"/>
                <a:cs typeface="Trebuchet MS"/>
              </a:rPr>
              <a:t>is</a:t>
            </a:r>
            <a:r>
              <a:rPr sz="2800" b="1" spc="-140" dirty="0">
                <a:latin typeface="Trebuchet MS"/>
                <a:cs typeface="Trebuchet MS"/>
              </a:rPr>
              <a:t> </a:t>
            </a:r>
            <a:r>
              <a:rPr sz="2800" b="1" spc="-125" dirty="0">
                <a:latin typeface="Trebuchet MS"/>
                <a:cs typeface="Trebuchet MS"/>
              </a:rPr>
              <a:t>necessary</a:t>
            </a:r>
            <a:endParaRPr lang="en" sz="2800" dirty="0">
              <a:latin typeface="Trebuchet MS"/>
              <a:cs typeface="Trebuchet MS"/>
            </a:endParaRPr>
          </a:p>
          <a:p>
            <a:pPr marL="782320" indent="-313055">
              <a:lnSpc>
                <a:spcPct val="100000"/>
              </a:lnSpc>
              <a:spcBef>
                <a:spcPts val="545"/>
              </a:spcBef>
              <a:buSzPct val="97916"/>
              <a:buFont typeface="DejaVu Sans"/>
              <a:buChar char="✓"/>
              <a:tabLst>
                <a:tab pos="782955" algn="l"/>
              </a:tabLst>
            </a:pPr>
            <a:r>
              <a:rPr lang="en" sz="2400" spc="-20" dirty="0">
                <a:latin typeface="Arial"/>
                <a:cs typeface="Arial"/>
              </a:rPr>
              <a:t>Offer </a:t>
            </a:r>
            <a:r>
              <a:rPr lang="en" sz="2400" spc="-90" dirty="0">
                <a:latin typeface="Arial"/>
                <a:cs typeface="Arial"/>
              </a:rPr>
              <a:t>strong</a:t>
            </a:r>
            <a:r>
              <a:rPr lang="en" sz="2400" spc="5" dirty="0">
                <a:latin typeface="Arial"/>
                <a:cs typeface="Arial"/>
              </a:rPr>
              <a:t> </a:t>
            </a:r>
            <a:r>
              <a:rPr lang="en" sz="2400" spc="-125" dirty="0">
                <a:latin typeface="Arial"/>
                <a:cs typeface="Arial"/>
              </a:rPr>
              <a:t>consistency</a:t>
            </a:r>
            <a:endParaRPr lang="en" sz="2400" dirty="0">
              <a:latin typeface="Arial"/>
              <a:cs typeface="Arial"/>
            </a:endParaRPr>
          </a:p>
          <a:p>
            <a:pPr marL="469900">
              <a:lnSpc>
                <a:spcPct val="100000"/>
              </a:lnSpc>
              <a:spcBef>
                <a:spcPts val="405"/>
              </a:spcBef>
            </a:pPr>
            <a:r>
              <a:rPr sz="3525" b="1" spc="-15" baseline="1182" dirty="0">
                <a:latin typeface="DejaVu Sans"/>
                <a:cs typeface="DejaVu Sans"/>
              </a:rPr>
              <a:t>✕ </a:t>
            </a:r>
            <a:r>
              <a:rPr sz="2400" spc="-100" dirty="0">
                <a:latin typeface="Arial"/>
                <a:cs typeface="Arial"/>
              </a:rPr>
              <a:t>But, </a:t>
            </a:r>
            <a:r>
              <a:rPr sz="2400" spc="-155" dirty="0">
                <a:latin typeface="Arial"/>
                <a:cs typeface="Arial"/>
              </a:rPr>
              <a:t>need </a:t>
            </a:r>
            <a:r>
              <a:rPr sz="2400" spc="-85" dirty="0">
                <a:solidFill>
                  <a:srgbClr val="C00000"/>
                </a:solidFill>
                <a:latin typeface="Arial"/>
                <a:cs typeface="Arial"/>
              </a:rPr>
              <a:t>slow </a:t>
            </a:r>
            <a:r>
              <a:rPr sz="2400" spc="-55" dirty="0">
                <a:solidFill>
                  <a:srgbClr val="C00000"/>
                </a:solidFill>
                <a:latin typeface="Arial"/>
                <a:cs typeface="Arial"/>
              </a:rPr>
              <a:t>distributed</a:t>
            </a:r>
            <a:r>
              <a:rPr sz="2400" spc="-95" dirty="0">
                <a:solidFill>
                  <a:srgbClr val="C00000"/>
                </a:solidFill>
                <a:latin typeface="Arial"/>
                <a:cs typeface="Arial"/>
              </a:rPr>
              <a:t> </a:t>
            </a:r>
            <a:r>
              <a:rPr sz="2400" spc="-55" dirty="0">
                <a:solidFill>
                  <a:srgbClr val="C00000"/>
                </a:solidFill>
                <a:latin typeface="Arial"/>
                <a:cs typeface="Arial"/>
              </a:rPr>
              <a:t>coordination</a:t>
            </a:r>
            <a:endParaRPr sz="2400" dirty="0">
              <a:latin typeface="Arial"/>
              <a:cs typeface="Arial"/>
            </a:endParaRPr>
          </a:p>
        </p:txBody>
      </p:sp>
      <p:grpSp>
        <p:nvGrpSpPr>
          <p:cNvPr id="4" name="object 4"/>
          <p:cNvGrpSpPr/>
          <p:nvPr/>
        </p:nvGrpSpPr>
        <p:grpSpPr>
          <a:xfrm>
            <a:off x="1384453" y="5078844"/>
            <a:ext cx="941705" cy="386715"/>
            <a:chOff x="1020491" y="5078844"/>
            <a:chExt cx="941705" cy="386715"/>
          </a:xfrm>
        </p:grpSpPr>
        <p:sp>
          <p:nvSpPr>
            <p:cNvPr id="5" name="object 5"/>
            <p:cNvSpPr/>
            <p:nvPr/>
          </p:nvSpPr>
          <p:spPr>
            <a:xfrm>
              <a:off x="1030018" y="5085194"/>
              <a:ext cx="925830" cy="374015"/>
            </a:xfrm>
            <a:custGeom>
              <a:avLst/>
              <a:gdLst/>
              <a:ahLst/>
              <a:cxnLst/>
              <a:rect l="l" t="t" r="r" b="b"/>
              <a:pathLst>
                <a:path w="925830" h="374014">
                  <a:moveTo>
                    <a:pt x="925591" y="0"/>
                  </a:moveTo>
                  <a:lnTo>
                    <a:pt x="0" y="0"/>
                  </a:lnTo>
                  <a:lnTo>
                    <a:pt x="0" y="373951"/>
                  </a:lnTo>
                  <a:lnTo>
                    <a:pt x="925591" y="373951"/>
                  </a:lnTo>
                  <a:lnTo>
                    <a:pt x="925591" y="0"/>
                  </a:lnTo>
                  <a:close/>
                </a:path>
              </a:pathLst>
            </a:custGeom>
            <a:solidFill>
              <a:srgbClr val="EDEDED"/>
            </a:solidFill>
          </p:spPr>
          <p:txBody>
            <a:bodyPr wrap="square" lIns="0" tIns="0" rIns="0" bIns="0" rtlCol="0"/>
            <a:lstStyle/>
            <a:p>
              <a:endParaRPr/>
            </a:p>
          </p:txBody>
        </p:sp>
        <p:sp>
          <p:nvSpPr>
            <p:cNvPr id="6" name="object 6"/>
            <p:cNvSpPr/>
            <p:nvPr/>
          </p:nvSpPr>
          <p:spPr>
            <a:xfrm>
              <a:off x="1030018" y="5085194"/>
              <a:ext cx="925830" cy="374015"/>
            </a:xfrm>
            <a:custGeom>
              <a:avLst/>
              <a:gdLst/>
              <a:ahLst/>
              <a:cxnLst/>
              <a:rect l="l" t="t" r="r" b="b"/>
              <a:pathLst>
                <a:path w="925830"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7" name="object 7"/>
            <p:cNvSpPr/>
            <p:nvPr/>
          </p:nvSpPr>
          <p:spPr>
            <a:xfrm>
              <a:off x="1030016" y="5096306"/>
              <a:ext cx="509270" cy="337820"/>
            </a:xfrm>
            <a:custGeom>
              <a:avLst/>
              <a:gdLst/>
              <a:ahLst/>
              <a:cxnLst/>
              <a:rect l="l" t="t" r="r" b="b"/>
              <a:pathLst>
                <a:path w="509269" h="337820">
                  <a:moveTo>
                    <a:pt x="508727" y="0"/>
                  </a:moveTo>
                  <a:lnTo>
                    <a:pt x="0" y="0"/>
                  </a:lnTo>
                  <a:lnTo>
                    <a:pt x="0" y="337718"/>
                  </a:lnTo>
                  <a:lnTo>
                    <a:pt x="508727" y="337718"/>
                  </a:lnTo>
                  <a:lnTo>
                    <a:pt x="508727" y="0"/>
                  </a:lnTo>
                  <a:close/>
                </a:path>
              </a:pathLst>
            </a:custGeom>
            <a:solidFill>
              <a:srgbClr val="F8CBAD"/>
            </a:solidFill>
          </p:spPr>
          <p:txBody>
            <a:bodyPr wrap="square" lIns="0" tIns="0" rIns="0" bIns="0" rtlCol="0"/>
            <a:lstStyle/>
            <a:p>
              <a:endParaRPr/>
            </a:p>
          </p:txBody>
        </p:sp>
        <p:sp>
          <p:nvSpPr>
            <p:cNvPr id="8" name="object 8"/>
            <p:cNvSpPr/>
            <p:nvPr/>
          </p:nvSpPr>
          <p:spPr>
            <a:xfrm>
              <a:off x="1030016" y="5096306"/>
              <a:ext cx="509270" cy="337820"/>
            </a:xfrm>
            <a:custGeom>
              <a:avLst/>
              <a:gdLst/>
              <a:ahLst/>
              <a:cxnLst/>
              <a:rect l="l" t="t" r="r" b="b"/>
              <a:pathLst>
                <a:path w="509269"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9" name="object 9"/>
          <p:cNvSpPr txBox="1"/>
          <p:nvPr/>
        </p:nvSpPr>
        <p:spPr>
          <a:xfrm>
            <a:off x="1403503" y="5098688"/>
            <a:ext cx="490220" cy="354330"/>
          </a:xfrm>
          <a:prstGeom prst="rect">
            <a:avLst/>
          </a:prstGeom>
          <a:solidFill>
            <a:srgbClr val="F8CBAD"/>
          </a:solidFill>
        </p:spPr>
        <p:txBody>
          <a:bodyPr vert="horz" wrap="square" lIns="0" tIns="2540" rIns="0" bIns="0" rtlCol="0">
            <a:spAutoFit/>
          </a:bodyPr>
          <a:lstStyle/>
          <a:p>
            <a:pPr algn="ctr">
              <a:lnSpc>
                <a:spcPct val="100000"/>
              </a:lnSpc>
              <a:spcBef>
                <a:spcPts val="20"/>
              </a:spcBef>
            </a:pPr>
            <a:r>
              <a:rPr sz="2000" spc="-30" dirty="0">
                <a:latin typeface="Arial"/>
                <a:cs typeface="Arial"/>
              </a:rPr>
              <a:t>$</a:t>
            </a:r>
            <a:endParaRPr sz="2000">
              <a:latin typeface="Arial"/>
              <a:cs typeface="Arial"/>
            </a:endParaRPr>
          </a:p>
        </p:txBody>
      </p:sp>
      <p:grpSp>
        <p:nvGrpSpPr>
          <p:cNvPr id="10" name="object 10"/>
          <p:cNvGrpSpPr/>
          <p:nvPr/>
        </p:nvGrpSpPr>
        <p:grpSpPr>
          <a:xfrm>
            <a:off x="1384453" y="5724911"/>
            <a:ext cx="941705" cy="386715"/>
            <a:chOff x="1020491" y="5724911"/>
            <a:chExt cx="941705" cy="386715"/>
          </a:xfrm>
        </p:grpSpPr>
        <p:sp>
          <p:nvSpPr>
            <p:cNvPr id="11" name="object 11"/>
            <p:cNvSpPr/>
            <p:nvPr/>
          </p:nvSpPr>
          <p:spPr>
            <a:xfrm>
              <a:off x="1030018" y="5731261"/>
              <a:ext cx="925830" cy="374015"/>
            </a:xfrm>
            <a:custGeom>
              <a:avLst/>
              <a:gdLst/>
              <a:ahLst/>
              <a:cxnLst/>
              <a:rect l="l" t="t" r="r" b="b"/>
              <a:pathLst>
                <a:path w="925830" h="374014">
                  <a:moveTo>
                    <a:pt x="925591" y="0"/>
                  </a:moveTo>
                  <a:lnTo>
                    <a:pt x="0" y="0"/>
                  </a:lnTo>
                  <a:lnTo>
                    <a:pt x="0" y="373951"/>
                  </a:lnTo>
                  <a:lnTo>
                    <a:pt x="925591" y="373951"/>
                  </a:lnTo>
                  <a:lnTo>
                    <a:pt x="925591" y="0"/>
                  </a:lnTo>
                  <a:close/>
                </a:path>
              </a:pathLst>
            </a:custGeom>
            <a:solidFill>
              <a:srgbClr val="EDEDED"/>
            </a:solidFill>
          </p:spPr>
          <p:txBody>
            <a:bodyPr wrap="square" lIns="0" tIns="0" rIns="0" bIns="0" rtlCol="0"/>
            <a:lstStyle/>
            <a:p>
              <a:endParaRPr/>
            </a:p>
          </p:txBody>
        </p:sp>
        <p:sp>
          <p:nvSpPr>
            <p:cNvPr id="12" name="object 12"/>
            <p:cNvSpPr/>
            <p:nvPr/>
          </p:nvSpPr>
          <p:spPr>
            <a:xfrm>
              <a:off x="1030018" y="5731261"/>
              <a:ext cx="925830" cy="374015"/>
            </a:xfrm>
            <a:custGeom>
              <a:avLst/>
              <a:gdLst/>
              <a:ahLst/>
              <a:cxnLst/>
              <a:rect l="l" t="t" r="r" b="b"/>
              <a:pathLst>
                <a:path w="925830"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13" name="object 13"/>
            <p:cNvSpPr/>
            <p:nvPr/>
          </p:nvSpPr>
          <p:spPr>
            <a:xfrm>
              <a:off x="1030016" y="5742364"/>
              <a:ext cx="509270" cy="337820"/>
            </a:xfrm>
            <a:custGeom>
              <a:avLst/>
              <a:gdLst/>
              <a:ahLst/>
              <a:cxnLst/>
              <a:rect l="l" t="t" r="r" b="b"/>
              <a:pathLst>
                <a:path w="509269" h="337820">
                  <a:moveTo>
                    <a:pt x="508727" y="0"/>
                  </a:moveTo>
                  <a:lnTo>
                    <a:pt x="0" y="0"/>
                  </a:lnTo>
                  <a:lnTo>
                    <a:pt x="0" y="337722"/>
                  </a:lnTo>
                  <a:lnTo>
                    <a:pt x="508727" y="337722"/>
                  </a:lnTo>
                  <a:lnTo>
                    <a:pt x="508727" y="0"/>
                  </a:lnTo>
                  <a:close/>
                </a:path>
              </a:pathLst>
            </a:custGeom>
            <a:solidFill>
              <a:srgbClr val="F8CBAD"/>
            </a:solidFill>
          </p:spPr>
          <p:txBody>
            <a:bodyPr wrap="square" lIns="0" tIns="0" rIns="0" bIns="0" rtlCol="0"/>
            <a:lstStyle/>
            <a:p>
              <a:endParaRPr/>
            </a:p>
          </p:txBody>
        </p:sp>
        <p:sp>
          <p:nvSpPr>
            <p:cNvPr id="14" name="object 14"/>
            <p:cNvSpPr/>
            <p:nvPr/>
          </p:nvSpPr>
          <p:spPr>
            <a:xfrm>
              <a:off x="1030016" y="5742364"/>
              <a:ext cx="509270" cy="337820"/>
            </a:xfrm>
            <a:custGeom>
              <a:avLst/>
              <a:gdLst/>
              <a:ahLst/>
              <a:cxnLst/>
              <a:rect l="l" t="t" r="r" b="b"/>
              <a:pathLst>
                <a:path w="509269"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15" name="object 15"/>
          <p:cNvSpPr txBox="1"/>
          <p:nvPr/>
        </p:nvSpPr>
        <p:spPr>
          <a:xfrm>
            <a:off x="1403503" y="5744750"/>
            <a:ext cx="490220" cy="354330"/>
          </a:xfrm>
          <a:prstGeom prst="rect">
            <a:avLst/>
          </a:prstGeom>
          <a:solidFill>
            <a:srgbClr val="F8CBAD"/>
          </a:solidFill>
        </p:spPr>
        <p:txBody>
          <a:bodyPr vert="horz" wrap="square" lIns="0" tIns="2540" rIns="0" bIns="0" rtlCol="0">
            <a:spAutoFit/>
          </a:bodyPr>
          <a:lstStyle/>
          <a:p>
            <a:pPr algn="ctr">
              <a:lnSpc>
                <a:spcPct val="100000"/>
              </a:lnSpc>
              <a:spcBef>
                <a:spcPts val="20"/>
              </a:spcBef>
            </a:pPr>
            <a:r>
              <a:rPr sz="2000" spc="-30" dirty="0">
                <a:latin typeface="Arial"/>
                <a:cs typeface="Arial"/>
              </a:rPr>
              <a:t>$</a:t>
            </a:r>
            <a:endParaRPr sz="2000">
              <a:latin typeface="Arial"/>
              <a:cs typeface="Arial"/>
            </a:endParaRPr>
          </a:p>
        </p:txBody>
      </p:sp>
      <p:grpSp>
        <p:nvGrpSpPr>
          <p:cNvPr id="16" name="object 16"/>
          <p:cNvGrpSpPr/>
          <p:nvPr/>
        </p:nvGrpSpPr>
        <p:grpSpPr>
          <a:xfrm>
            <a:off x="3032613" y="5078844"/>
            <a:ext cx="938530" cy="386715"/>
            <a:chOff x="2668651" y="5078844"/>
            <a:chExt cx="938530" cy="386715"/>
          </a:xfrm>
        </p:grpSpPr>
        <p:sp>
          <p:nvSpPr>
            <p:cNvPr id="17" name="object 17"/>
            <p:cNvSpPr/>
            <p:nvPr/>
          </p:nvSpPr>
          <p:spPr>
            <a:xfrm>
              <a:off x="2675001" y="5085194"/>
              <a:ext cx="925830" cy="374015"/>
            </a:xfrm>
            <a:custGeom>
              <a:avLst/>
              <a:gdLst/>
              <a:ahLst/>
              <a:cxnLst/>
              <a:rect l="l" t="t" r="r" b="b"/>
              <a:pathLst>
                <a:path w="925829" h="374014">
                  <a:moveTo>
                    <a:pt x="925588" y="0"/>
                  </a:moveTo>
                  <a:lnTo>
                    <a:pt x="0" y="0"/>
                  </a:lnTo>
                  <a:lnTo>
                    <a:pt x="0" y="373951"/>
                  </a:lnTo>
                  <a:lnTo>
                    <a:pt x="925588" y="373951"/>
                  </a:lnTo>
                  <a:lnTo>
                    <a:pt x="925588" y="0"/>
                  </a:lnTo>
                  <a:close/>
                </a:path>
              </a:pathLst>
            </a:custGeom>
            <a:solidFill>
              <a:srgbClr val="EDEDED"/>
            </a:solidFill>
          </p:spPr>
          <p:txBody>
            <a:bodyPr wrap="square" lIns="0" tIns="0" rIns="0" bIns="0" rtlCol="0"/>
            <a:lstStyle/>
            <a:p>
              <a:endParaRPr/>
            </a:p>
          </p:txBody>
        </p:sp>
        <p:sp>
          <p:nvSpPr>
            <p:cNvPr id="18" name="object 18"/>
            <p:cNvSpPr/>
            <p:nvPr/>
          </p:nvSpPr>
          <p:spPr>
            <a:xfrm>
              <a:off x="2675001" y="5085194"/>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grpSp>
      <p:sp>
        <p:nvSpPr>
          <p:cNvPr id="19" name="object 19"/>
          <p:cNvSpPr/>
          <p:nvPr/>
        </p:nvSpPr>
        <p:spPr>
          <a:xfrm>
            <a:off x="1561102" y="4796066"/>
            <a:ext cx="1478280" cy="1179830"/>
          </a:xfrm>
          <a:custGeom>
            <a:avLst/>
            <a:gdLst/>
            <a:ahLst/>
            <a:cxnLst/>
            <a:rect l="l" t="t" r="r" b="b"/>
            <a:pathLst>
              <a:path w="1478280" h="1179829">
                <a:moveTo>
                  <a:pt x="114312" y="174828"/>
                </a:moveTo>
                <a:lnTo>
                  <a:pt x="76212" y="174840"/>
                </a:lnTo>
                <a:lnTo>
                  <a:pt x="76212" y="0"/>
                </a:lnTo>
                <a:lnTo>
                  <a:pt x="38100" y="0"/>
                </a:lnTo>
                <a:lnTo>
                  <a:pt x="38100" y="174840"/>
                </a:lnTo>
                <a:lnTo>
                  <a:pt x="0" y="174840"/>
                </a:lnTo>
                <a:lnTo>
                  <a:pt x="57150" y="289128"/>
                </a:lnTo>
                <a:lnTo>
                  <a:pt x="104775" y="193878"/>
                </a:lnTo>
                <a:lnTo>
                  <a:pt x="114312" y="174828"/>
                </a:lnTo>
                <a:close/>
              </a:path>
              <a:path w="1478280" h="1179829">
                <a:moveTo>
                  <a:pt x="144386" y="837920"/>
                </a:moveTo>
                <a:lnTo>
                  <a:pt x="106286" y="837920"/>
                </a:lnTo>
                <a:lnTo>
                  <a:pt x="106286" y="663079"/>
                </a:lnTo>
                <a:lnTo>
                  <a:pt x="68186" y="663079"/>
                </a:lnTo>
                <a:lnTo>
                  <a:pt x="68186" y="837920"/>
                </a:lnTo>
                <a:lnTo>
                  <a:pt x="30086" y="837920"/>
                </a:lnTo>
                <a:lnTo>
                  <a:pt x="87249" y="952220"/>
                </a:lnTo>
                <a:lnTo>
                  <a:pt x="134861" y="856970"/>
                </a:lnTo>
                <a:lnTo>
                  <a:pt x="144386" y="837920"/>
                </a:lnTo>
                <a:close/>
              </a:path>
              <a:path w="1478280" h="1179829">
                <a:moveTo>
                  <a:pt x="1477860" y="1122172"/>
                </a:moveTo>
                <a:lnTo>
                  <a:pt x="1363560" y="1065022"/>
                </a:lnTo>
                <a:lnTo>
                  <a:pt x="1363560" y="1103122"/>
                </a:lnTo>
                <a:lnTo>
                  <a:pt x="758469" y="1103122"/>
                </a:lnTo>
                <a:lnTo>
                  <a:pt x="758469" y="1141222"/>
                </a:lnTo>
                <a:lnTo>
                  <a:pt x="1363560" y="1141222"/>
                </a:lnTo>
                <a:lnTo>
                  <a:pt x="1363560" y="1179322"/>
                </a:lnTo>
                <a:lnTo>
                  <a:pt x="1439760" y="1141222"/>
                </a:lnTo>
                <a:lnTo>
                  <a:pt x="1477860" y="1122172"/>
                </a:lnTo>
                <a:close/>
              </a:path>
            </a:pathLst>
          </a:custGeom>
          <a:solidFill>
            <a:srgbClr val="595959"/>
          </a:solidFill>
        </p:spPr>
        <p:txBody>
          <a:bodyPr wrap="square" lIns="0" tIns="0" rIns="0" bIns="0" rtlCol="0"/>
          <a:lstStyle/>
          <a:p>
            <a:endParaRPr/>
          </a:p>
        </p:txBody>
      </p:sp>
      <p:sp>
        <p:nvSpPr>
          <p:cNvPr id="20" name="object 20"/>
          <p:cNvSpPr txBox="1"/>
          <p:nvPr/>
        </p:nvSpPr>
        <p:spPr>
          <a:xfrm>
            <a:off x="1727078" y="4733035"/>
            <a:ext cx="723265"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1.</a:t>
            </a:r>
            <a:r>
              <a:rPr sz="1800" spc="-240" dirty="0">
                <a:latin typeface="Arial"/>
                <a:cs typeface="Arial"/>
              </a:rPr>
              <a:t> </a:t>
            </a:r>
            <a:r>
              <a:rPr sz="1800" spc="10" dirty="0">
                <a:latin typeface="Arial"/>
                <a:cs typeface="Arial"/>
              </a:rPr>
              <a:t>write</a:t>
            </a:r>
            <a:endParaRPr sz="1800">
              <a:latin typeface="Arial"/>
              <a:cs typeface="Arial"/>
            </a:endParaRPr>
          </a:p>
        </p:txBody>
      </p:sp>
      <p:sp>
        <p:nvSpPr>
          <p:cNvPr id="21" name="object 21"/>
          <p:cNvSpPr txBox="1"/>
          <p:nvPr/>
        </p:nvSpPr>
        <p:spPr>
          <a:xfrm>
            <a:off x="533400" y="5406644"/>
            <a:ext cx="1021715"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2. </a:t>
            </a:r>
            <a:r>
              <a:rPr sz="1800" spc="45" dirty="0">
                <a:latin typeface="Arial"/>
                <a:cs typeface="Arial"/>
              </a:rPr>
              <a:t>to</a:t>
            </a:r>
            <a:r>
              <a:rPr sz="1800" spc="-160" dirty="0">
                <a:latin typeface="Arial"/>
                <a:cs typeface="Arial"/>
              </a:rPr>
              <a:t> </a:t>
            </a:r>
            <a:r>
              <a:rPr sz="1800" spc="-95" dirty="0">
                <a:latin typeface="Arial"/>
                <a:cs typeface="Arial"/>
              </a:rPr>
              <a:t>home</a:t>
            </a:r>
            <a:endParaRPr sz="1800">
              <a:latin typeface="Arial"/>
              <a:cs typeface="Arial"/>
            </a:endParaRPr>
          </a:p>
        </p:txBody>
      </p:sp>
      <p:sp>
        <p:nvSpPr>
          <p:cNvPr id="22" name="object 22"/>
          <p:cNvSpPr txBox="1"/>
          <p:nvPr/>
        </p:nvSpPr>
        <p:spPr>
          <a:xfrm>
            <a:off x="724098" y="5744971"/>
            <a:ext cx="6032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0000"/>
                </a:solidFill>
                <a:latin typeface="Arial"/>
                <a:cs typeface="Arial"/>
              </a:rPr>
              <a:t>H</a:t>
            </a:r>
            <a:r>
              <a:rPr sz="1800" spc="-10" dirty="0">
                <a:solidFill>
                  <a:srgbClr val="C00000"/>
                </a:solidFill>
                <a:latin typeface="Arial"/>
                <a:cs typeface="Arial"/>
              </a:rPr>
              <a:t>o</a:t>
            </a:r>
            <a:r>
              <a:rPr sz="1800" spc="-130" dirty="0">
                <a:solidFill>
                  <a:srgbClr val="C00000"/>
                </a:solidFill>
                <a:latin typeface="Arial"/>
                <a:cs typeface="Arial"/>
              </a:rPr>
              <a:t>me</a:t>
            </a:r>
            <a:endParaRPr sz="1800">
              <a:latin typeface="Arial"/>
              <a:cs typeface="Arial"/>
            </a:endParaRPr>
          </a:p>
        </p:txBody>
      </p:sp>
      <p:grpSp>
        <p:nvGrpSpPr>
          <p:cNvPr id="23" name="object 23"/>
          <p:cNvGrpSpPr/>
          <p:nvPr/>
        </p:nvGrpSpPr>
        <p:grpSpPr>
          <a:xfrm>
            <a:off x="3029438" y="5741606"/>
            <a:ext cx="941705" cy="386715"/>
            <a:chOff x="2665476" y="5741606"/>
            <a:chExt cx="941705" cy="386715"/>
          </a:xfrm>
        </p:grpSpPr>
        <p:sp>
          <p:nvSpPr>
            <p:cNvPr id="24" name="object 24"/>
            <p:cNvSpPr/>
            <p:nvPr/>
          </p:nvSpPr>
          <p:spPr>
            <a:xfrm>
              <a:off x="2675001" y="5747956"/>
              <a:ext cx="925830" cy="374015"/>
            </a:xfrm>
            <a:custGeom>
              <a:avLst/>
              <a:gdLst/>
              <a:ahLst/>
              <a:cxnLst/>
              <a:rect l="l" t="t" r="r" b="b"/>
              <a:pathLst>
                <a:path w="925829" h="374014">
                  <a:moveTo>
                    <a:pt x="925588" y="0"/>
                  </a:moveTo>
                  <a:lnTo>
                    <a:pt x="0" y="0"/>
                  </a:lnTo>
                  <a:lnTo>
                    <a:pt x="0" y="373951"/>
                  </a:lnTo>
                  <a:lnTo>
                    <a:pt x="925588" y="373951"/>
                  </a:lnTo>
                  <a:lnTo>
                    <a:pt x="925588" y="0"/>
                  </a:lnTo>
                  <a:close/>
                </a:path>
              </a:pathLst>
            </a:custGeom>
            <a:solidFill>
              <a:srgbClr val="EDEDED"/>
            </a:solidFill>
          </p:spPr>
          <p:txBody>
            <a:bodyPr wrap="square" lIns="0" tIns="0" rIns="0" bIns="0" rtlCol="0"/>
            <a:lstStyle/>
            <a:p>
              <a:endParaRPr/>
            </a:p>
          </p:txBody>
        </p:sp>
        <p:sp>
          <p:nvSpPr>
            <p:cNvPr id="25" name="object 25"/>
            <p:cNvSpPr/>
            <p:nvPr/>
          </p:nvSpPr>
          <p:spPr>
            <a:xfrm>
              <a:off x="2675001" y="5747956"/>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26" name="object 26"/>
            <p:cNvSpPr/>
            <p:nvPr/>
          </p:nvSpPr>
          <p:spPr>
            <a:xfrm>
              <a:off x="2675001" y="5759060"/>
              <a:ext cx="509270" cy="337820"/>
            </a:xfrm>
            <a:custGeom>
              <a:avLst/>
              <a:gdLst/>
              <a:ahLst/>
              <a:cxnLst/>
              <a:rect l="l" t="t" r="r" b="b"/>
              <a:pathLst>
                <a:path w="509269" h="337820">
                  <a:moveTo>
                    <a:pt x="508723" y="0"/>
                  </a:moveTo>
                  <a:lnTo>
                    <a:pt x="0" y="0"/>
                  </a:lnTo>
                  <a:lnTo>
                    <a:pt x="0" y="337722"/>
                  </a:lnTo>
                  <a:lnTo>
                    <a:pt x="508723" y="337722"/>
                  </a:lnTo>
                  <a:lnTo>
                    <a:pt x="508723" y="0"/>
                  </a:lnTo>
                  <a:close/>
                </a:path>
              </a:pathLst>
            </a:custGeom>
            <a:solidFill>
              <a:srgbClr val="F8CBAD"/>
            </a:solidFill>
          </p:spPr>
          <p:txBody>
            <a:bodyPr wrap="square" lIns="0" tIns="0" rIns="0" bIns="0" rtlCol="0"/>
            <a:lstStyle/>
            <a:p>
              <a:endParaRPr/>
            </a:p>
          </p:txBody>
        </p:sp>
        <p:sp>
          <p:nvSpPr>
            <p:cNvPr id="27" name="object 27"/>
            <p:cNvSpPr/>
            <p:nvPr/>
          </p:nvSpPr>
          <p:spPr>
            <a:xfrm>
              <a:off x="2675001" y="5759060"/>
              <a:ext cx="509270" cy="337820"/>
            </a:xfrm>
            <a:custGeom>
              <a:avLst/>
              <a:gdLst/>
              <a:ahLst/>
              <a:cxnLst/>
              <a:rect l="l" t="t" r="r" b="b"/>
              <a:pathLst>
                <a:path w="509269"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28" name="object 28"/>
          <p:cNvSpPr txBox="1"/>
          <p:nvPr/>
        </p:nvSpPr>
        <p:spPr>
          <a:xfrm>
            <a:off x="3048488" y="5761446"/>
            <a:ext cx="490220" cy="354330"/>
          </a:xfrm>
          <a:prstGeom prst="rect">
            <a:avLst/>
          </a:prstGeom>
          <a:solidFill>
            <a:srgbClr val="F8CBAD"/>
          </a:solidFill>
        </p:spPr>
        <p:txBody>
          <a:bodyPr vert="horz" wrap="square" lIns="0" tIns="1270" rIns="0" bIns="0" rtlCol="0">
            <a:spAutoFit/>
          </a:bodyPr>
          <a:lstStyle/>
          <a:p>
            <a:pPr algn="ctr">
              <a:lnSpc>
                <a:spcPct val="100000"/>
              </a:lnSpc>
              <a:spcBef>
                <a:spcPts val="10"/>
              </a:spcBef>
            </a:pPr>
            <a:r>
              <a:rPr sz="2000" spc="-30" dirty="0">
                <a:latin typeface="Arial"/>
                <a:cs typeface="Arial"/>
              </a:rPr>
              <a:t>$</a:t>
            </a:r>
            <a:endParaRPr sz="2000">
              <a:latin typeface="Arial"/>
              <a:cs typeface="Arial"/>
            </a:endParaRPr>
          </a:p>
        </p:txBody>
      </p:sp>
      <p:sp>
        <p:nvSpPr>
          <p:cNvPr id="29" name="object 29"/>
          <p:cNvSpPr txBox="1"/>
          <p:nvPr/>
        </p:nvSpPr>
        <p:spPr>
          <a:xfrm>
            <a:off x="2371412" y="5455411"/>
            <a:ext cx="1090295"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3.</a:t>
            </a:r>
            <a:r>
              <a:rPr sz="1800" spc="-225" dirty="0">
                <a:latin typeface="Arial"/>
                <a:cs typeface="Arial"/>
              </a:rPr>
              <a:t> </a:t>
            </a:r>
            <a:r>
              <a:rPr sz="1800" spc="-90" dirty="0">
                <a:latin typeface="Arial"/>
                <a:cs typeface="Arial"/>
              </a:rPr>
              <a:t>invalidate</a:t>
            </a:r>
            <a:endParaRPr sz="1800">
              <a:latin typeface="Arial"/>
              <a:cs typeface="Arial"/>
            </a:endParaRPr>
          </a:p>
        </p:txBody>
      </p:sp>
      <p:sp>
        <p:nvSpPr>
          <p:cNvPr id="30" name="object 30"/>
          <p:cNvSpPr txBox="1"/>
          <p:nvPr/>
        </p:nvSpPr>
        <p:spPr>
          <a:xfrm>
            <a:off x="2145986" y="6285170"/>
            <a:ext cx="1541145" cy="299720"/>
          </a:xfrm>
          <a:prstGeom prst="rect">
            <a:avLst/>
          </a:prstGeom>
        </p:spPr>
        <p:txBody>
          <a:bodyPr vert="horz" wrap="square" lIns="0" tIns="12700" rIns="0" bIns="0" rtlCol="0">
            <a:spAutoFit/>
          </a:bodyPr>
          <a:lstStyle/>
          <a:p>
            <a:pPr marL="12700">
              <a:lnSpc>
                <a:spcPct val="100000"/>
              </a:lnSpc>
              <a:spcBef>
                <a:spcPts val="100"/>
              </a:spcBef>
            </a:pPr>
            <a:r>
              <a:rPr lang="zh-CN" altLang="en-US" sz="1800" spc="-55" dirty="0">
                <a:latin typeface="Yuanti SC" panose="02010600040101010101" pitchFamily="2" charset="-122"/>
                <a:ea typeface="Yuanti SC" panose="02010600040101010101" pitchFamily="2" charset="-122"/>
                <a:cs typeface="Arial"/>
              </a:rPr>
              <a:t>基于目录</a:t>
            </a:r>
            <a:endParaRPr sz="1800" dirty="0">
              <a:latin typeface="Yuanti SC" panose="02010600040101010101" pitchFamily="2" charset="-122"/>
              <a:ea typeface="Yuanti SC" panose="02010600040101010101" pitchFamily="2" charset="-122"/>
              <a:cs typeface="Arial"/>
            </a:endParaRPr>
          </a:p>
        </p:txBody>
      </p:sp>
      <p:grpSp>
        <p:nvGrpSpPr>
          <p:cNvPr id="31" name="object 31"/>
          <p:cNvGrpSpPr/>
          <p:nvPr/>
        </p:nvGrpSpPr>
        <p:grpSpPr>
          <a:xfrm>
            <a:off x="4433753" y="5107990"/>
            <a:ext cx="941705" cy="386715"/>
            <a:chOff x="4069791" y="5107990"/>
            <a:chExt cx="941705" cy="386715"/>
          </a:xfrm>
        </p:grpSpPr>
        <p:sp>
          <p:nvSpPr>
            <p:cNvPr id="32" name="object 32"/>
            <p:cNvSpPr/>
            <p:nvPr/>
          </p:nvSpPr>
          <p:spPr>
            <a:xfrm>
              <a:off x="4079316" y="5114340"/>
              <a:ext cx="925830" cy="374015"/>
            </a:xfrm>
            <a:custGeom>
              <a:avLst/>
              <a:gdLst/>
              <a:ahLst/>
              <a:cxnLst/>
              <a:rect l="l" t="t" r="r" b="b"/>
              <a:pathLst>
                <a:path w="925829" h="374014">
                  <a:moveTo>
                    <a:pt x="925601" y="0"/>
                  </a:moveTo>
                  <a:lnTo>
                    <a:pt x="0" y="0"/>
                  </a:lnTo>
                  <a:lnTo>
                    <a:pt x="0" y="373951"/>
                  </a:lnTo>
                  <a:lnTo>
                    <a:pt x="925601" y="373951"/>
                  </a:lnTo>
                  <a:lnTo>
                    <a:pt x="925601" y="0"/>
                  </a:lnTo>
                  <a:close/>
                </a:path>
              </a:pathLst>
            </a:custGeom>
            <a:solidFill>
              <a:srgbClr val="EDEDED"/>
            </a:solidFill>
          </p:spPr>
          <p:txBody>
            <a:bodyPr wrap="square" lIns="0" tIns="0" rIns="0" bIns="0" rtlCol="0"/>
            <a:lstStyle/>
            <a:p>
              <a:endParaRPr/>
            </a:p>
          </p:txBody>
        </p:sp>
        <p:sp>
          <p:nvSpPr>
            <p:cNvPr id="33" name="object 33"/>
            <p:cNvSpPr/>
            <p:nvPr/>
          </p:nvSpPr>
          <p:spPr>
            <a:xfrm>
              <a:off x="4079316" y="5114340"/>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34" name="object 34"/>
            <p:cNvSpPr/>
            <p:nvPr/>
          </p:nvSpPr>
          <p:spPr>
            <a:xfrm>
              <a:off x="4079316" y="5125453"/>
              <a:ext cx="509270" cy="337820"/>
            </a:xfrm>
            <a:custGeom>
              <a:avLst/>
              <a:gdLst/>
              <a:ahLst/>
              <a:cxnLst/>
              <a:rect l="l" t="t" r="r" b="b"/>
              <a:pathLst>
                <a:path w="509270" h="337820">
                  <a:moveTo>
                    <a:pt x="508736" y="0"/>
                  </a:moveTo>
                  <a:lnTo>
                    <a:pt x="0" y="0"/>
                  </a:lnTo>
                  <a:lnTo>
                    <a:pt x="0" y="337718"/>
                  </a:lnTo>
                  <a:lnTo>
                    <a:pt x="508736" y="337718"/>
                  </a:lnTo>
                  <a:lnTo>
                    <a:pt x="508736" y="0"/>
                  </a:lnTo>
                  <a:close/>
                </a:path>
              </a:pathLst>
            </a:custGeom>
            <a:solidFill>
              <a:srgbClr val="F8CBAD"/>
            </a:solidFill>
          </p:spPr>
          <p:txBody>
            <a:bodyPr wrap="square" lIns="0" tIns="0" rIns="0" bIns="0" rtlCol="0"/>
            <a:lstStyle/>
            <a:p>
              <a:endParaRPr/>
            </a:p>
          </p:txBody>
        </p:sp>
        <p:sp>
          <p:nvSpPr>
            <p:cNvPr id="35" name="object 35"/>
            <p:cNvSpPr/>
            <p:nvPr/>
          </p:nvSpPr>
          <p:spPr>
            <a:xfrm>
              <a:off x="4079316" y="5125453"/>
              <a:ext cx="509270" cy="337820"/>
            </a:xfrm>
            <a:custGeom>
              <a:avLst/>
              <a:gdLst/>
              <a:ahLst/>
              <a:cxnLst/>
              <a:rect l="l" t="t" r="r" b="b"/>
              <a:pathLst>
                <a:path w="509270"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36" name="object 36"/>
          <p:cNvSpPr txBox="1"/>
          <p:nvPr/>
        </p:nvSpPr>
        <p:spPr>
          <a:xfrm>
            <a:off x="4452803" y="5127834"/>
            <a:ext cx="490220" cy="354330"/>
          </a:xfrm>
          <a:prstGeom prst="rect">
            <a:avLst/>
          </a:prstGeom>
          <a:solidFill>
            <a:srgbClr val="F8CBAD"/>
          </a:solidFill>
        </p:spPr>
        <p:txBody>
          <a:bodyPr vert="horz" wrap="square" lIns="0" tIns="635" rIns="0" bIns="0" rtlCol="0">
            <a:spAutoFit/>
          </a:bodyPr>
          <a:lstStyle/>
          <a:p>
            <a:pPr algn="ctr">
              <a:lnSpc>
                <a:spcPct val="100000"/>
              </a:lnSpc>
              <a:spcBef>
                <a:spcPts val="5"/>
              </a:spcBef>
            </a:pPr>
            <a:r>
              <a:rPr sz="2000" spc="-30" dirty="0">
                <a:latin typeface="Arial"/>
                <a:cs typeface="Arial"/>
              </a:rPr>
              <a:t>$</a:t>
            </a:r>
            <a:endParaRPr sz="2000">
              <a:latin typeface="Arial"/>
              <a:cs typeface="Arial"/>
            </a:endParaRPr>
          </a:p>
        </p:txBody>
      </p:sp>
      <p:grpSp>
        <p:nvGrpSpPr>
          <p:cNvPr id="37" name="object 37"/>
          <p:cNvGrpSpPr/>
          <p:nvPr/>
        </p:nvGrpSpPr>
        <p:grpSpPr>
          <a:xfrm>
            <a:off x="4433753" y="5754057"/>
            <a:ext cx="941705" cy="386715"/>
            <a:chOff x="4069791" y="5754057"/>
            <a:chExt cx="941705" cy="386715"/>
          </a:xfrm>
        </p:grpSpPr>
        <p:sp>
          <p:nvSpPr>
            <p:cNvPr id="38" name="object 38"/>
            <p:cNvSpPr/>
            <p:nvPr/>
          </p:nvSpPr>
          <p:spPr>
            <a:xfrm>
              <a:off x="4079316" y="5760407"/>
              <a:ext cx="925830" cy="374015"/>
            </a:xfrm>
            <a:custGeom>
              <a:avLst/>
              <a:gdLst/>
              <a:ahLst/>
              <a:cxnLst/>
              <a:rect l="l" t="t" r="r" b="b"/>
              <a:pathLst>
                <a:path w="925829" h="374014">
                  <a:moveTo>
                    <a:pt x="925601" y="0"/>
                  </a:moveTo>
                  <a:lnTo>
                    <a:pt x="0" y="0"/>
                  </a:lnTo>
                  <a:lnTo>
                    <a:pt x="0" y="373951"/>
                  </a:lnTo>
                  <a:lnTo>
                    <a:pt x="925601" y="373951"/>
                  </a:lnTo>
                  <a:lnTo>
                    <a:pt x="925601" y="0"/>
                  </a:lnTo>
                  <a:close/>
                </a:path>
              </a:pathLst>
            </a:custGeom>
            <a:solidFill>
              <a:srgbClr val="EDEDED"/>
            </a:solidFill>
          </p:spPr>
          <p:txBody>
            <a:bodyPr wrap="square" lIns="0" tIns="0" rIns="0" bIns="0" rtlCol="0"/>
            <a:lstStyle/>
            <a:p>
              <a:endParaRPr/>
            </a:p>
          </p:txBody>
        </p:sp>
        <p:sp>
          <p:nvSpPr>
            <p:cNvPr id="39" name="object 39"/>
            <p:cNvSpPr/>
            <p:nvPr/>
          </p:nvSpPr>
          <p:spPr>
            <a:xfrm>
              <a:off x="4079316" y="5760407"/>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40" name="object 40"/>
            <p:cNvSpPr/>
            <p:nvPr/>
          </p:nvSpPr>
          <p:spPr>
            <a:xfrm>
              <a:off x="4079316" y="5771511"/>
              <a:ext cx="509270" cy="337820"/>
            </a:xfrm>
            <a:custGeom>
              <a:avLst/>
              <a:gdLst/>
              <a:ahLst/>
              <a:cxnLst/>
              <a:rect l="l" t="t" r="r" b="b"/>
              <a:pathLst>
                <a:path w="509270" h="337820">
                  <a:moveTo>
                    <a:pt x="508736" y="0"/>
                  </a:moveTo>
                  <a:lnTo>
                    <a:pt x="0" y="0"/>
                  </a:lnTo>
                  <a:lnTo>
                    <a:pt x="0" y="337722"/>
                  </a:lnTo>
                  <a:lnTo>
                    <a:pt x="508736" y="337722"/>
                  </a:lnTo>
                  <a:lnTo>
                    <a:pt x="508736" y="0"/>
                  </a:lnTo>
                  <a:close/>
                </a:path>
              </a:pathLst>
            </a:custGeom>
            <a:solidFill>
              <a:srgbClr val="F8CBAD"/>
            </a:solidFill>
          </p:spPr>
          <p:txBody>
            <a:bodyPr wrap="square" lIns="0" tIns="0" rIns="0" bIns="0" rtlCol="0"/>
            <a:lstStyle/>
            <a:p>
              <a:endParaRPr/>
            </a:p>
          </p:txBody>
        </p:sp>
        <p:sp>
          <p:nvSpPr>
            <p:cNvPr id="41" name="object 41"/>
            <p:cNvSpPr/>
            <p:nvPr/>
          </p:nvSpPr>
          <p:spPr>
            <a:xfrm>
              <a:off x="4079316" y="5771511"/>
              <a:ext cx="509270" cy="337820"/>
            </a:xfrm>
            <a:custGeom>
              <a:avLst/>
              <a:gdLst/>
              <a:ahLst/>
              <a:cxnLst/>
              <a:rect l="l" t="t" r="r" b="b"/>
              <a:pathLst>
                <a:path w="509270"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42" name="object 42"/>
          <p:cNvSpPr txBox="1"/>
          <p:nvPr/>
        </p:nvSpPr>
        <p:spPr>
          <a:xfrm>
            <a:off x="4452803" y="5773896"/>
            <a:ext cx="490220" cy="354330"/>
          </a:xfrm>
          <a:prstGeom prst="rect">
            <a:avLst/>
          </a:prstGeom>
          <a:solidFill>
            <a:srgbClr val="F8CBAD"/>
          </a:solidFill>
        </p:spPr>
        <p:txBody>
          <a:bodyPr vert="horz" wrap="square" lIns="0" tIns="635" rIns="0" bIns="0" rtlCol="0">
            <a:spAutoFit/>
          </a:bodyPr>
          <a:lstStyle/>
          <a:p>
            <a:pPr algn="ctr">
              <a:lnSpc>
                <a:spcPct val="100000"/>
              </a:lnSpc>
              <a:spcBef>
                <a:spcPts val="5"/>
              </a:spcBef>
            </a:pPr>
            <a:r>
              <a:rPr sz="2000" spc="-30" dirty="0">
                <a:latin typeface="Arial"/>
                <a:cs typeface="Arial"/>
              </a:rPr>
              <a:t>$</a:t>
            </a:r>
            <a:endParaRPr sz="2000">
              <a:latin typeface="Arial"/>
              <a:cs typeface="Arial"/>
            </a:endParaRPr>
          </a:p>
        </p:txBody>
      </p:sp>
      <p:grpSp>
        <p:nvGrpSpPr>
          <p:cNvPr id="43" name="object 43"/>
          <p:cNvGrpSpPr/>
          <p:nvPr/>
        </p:nvGrpSpPr>
        <p:grpSpPr>
          <a:xfrm>
            <a:off x="4610410" y="4825212"/>
            <a:ext cx="2409825" cy="1332230"/>
            <a:chOff x="4246448" y="4825212"/>
            <a:chExt cx="2409825" cy="1332230"/>
          </a:xfrm>
        </p:grpSpPr>
        <p:sp>
          <p:nvSpPr>
            <p:cNvPr id="44" name="object 44"/>
            <p:cNvSpPr/>
            <p:nvPr/>
          </p:nvSpPr>
          <p:spPr>
            <a:xfrm>
              <a:off x="4246448" y="4825212"/>
              <a:ext cx="809625" cy="952500"/>
            </a:xfrm>
            <a:custGeom>
              <a:avLst/>
              <a:gdLst/>
              <a:ahLst/>
              <a:cxnLst/>
              <a:rect l="l" t="t" r="r" b="b"/>
              <a:pathLst>
                <a:path w="809625" h="952500">
                  <a:moveTo>
                    <a:pt x="114300" y="174828"/>
                  </a:moveTo>
                  <a:lnTo>
                    <a:pt x="76200" y="174828"/>
                  </a:lnTo>
                  <a:lnTo>
                    <a:pt x="76200" y="0"/>
                  </a:lnTo>
                  <a:lnTo>
                    <a:pt x="38100" y="0"/>
                  </a:lnTo>
                  <a:lnTo>
                    <a:pt x="38100" y="174828"/>
                  </a:lnTo>
                  <a:lnTo>
                    <a:pt x="0" y="174828"/>
                  </a:lnTo>
                  <a:lnTo>
                    <a:pt x="57150" y="289128"/>
                  </a:lnTo>
                  <a:lnTo>
                    <a:pt x="104775" y="193878"/>
                  </a:lnTo>
                  <a:lnTo>
                    <a:pt x="114300" y="174828"/>
                  </a:lnTo>
                  <a:close/>
                </a:path>
                <a:path w="809625" h="952500">
                  <a:moveTo>
                    <a:pt x="809294" y="837920"/>
                  </a:moveTo>
                  <a:lnTo>
                    <a:pt x="771194" y="837920"/>
                  </a:lnTo>
                  <a:lnTo>
                    <a:pt x="771194" y="663079"/>
                  </a:lnTo>
                  <a:lnTo>
                    <a:pt x="733094" y="663079"/>
                  </a:lnTo>
                  <a:lnTo>
                    <a:pt x="733094" y="837920"/>
                  </a:lnTo>
                  <a:lnTo>
                    <a:pt x="694994" y="837920"/>
                  </a:lnTo>
                  <a:lnTo>
                    <a:pt x="752144" y="952220"/>
                  </a:lnTo>
                  <a:lnTo>
                    <a:pt x="799769" y="856970"/>
                  </a:lnTo>
                  <a:lnTo>
                    <a:pt x="809294" y="837920"/>
                  </a:lnTo>
                  <a:close/>
                </a:path>
              </a:pathLst>
            </a:custGeom>
            <a:solidFill>
              <a:srgbClr val="595959"/>
            </a:solidFill>
          </p:spPr>
          <p:txBody>
            <a:bodyPr wrap="square" lIns="0" tIns="0" rIns="0" bIns="0" rtlCol="0"/>
            <a:lstStyle/>
            <a:p>
              <a:endParaRPr/>
            </a:p>
          </p:txBody>
        </p:sp>
        <p:sp>
          <p:nvSpPr>
            <p:cNvPr id="45" name="object 45"/>
            <p:cNvSpPr/>
            <p:nvPr/>
          </p:nvSpPr>
          <p:spPr>
            <a:xfrm>
              <a:off x="5724309" y="5114340"/>
              <a:ext cx="925830" cy="374015"/>
            </a:xfrm>
            <a:custGeom>
              <a:avLst/>
              <a:gdLst/>
              <a:ahLst/>
              <a:cxnLst/>
              <a:rect l="l" t="t" r="r" b="b"/>
              <a:pathLst>
                <a:path w="925829" h="374014">
                  <a:moveTo>
                    <a:pt x="925588" y="0"/>
                  </a:moveTo>
                  <a:lnTo>
                    <a:pt x="0" y="0"/>
                  </a:lnTo>
                  <a:lnTo>
                    <a:pt x="0" y="373951"/>
                  </a:lnTo>
                  <a:lnTo>
                    <a:pt x="925588" y="373951"/>
                  </a:lnTo>
                  <a:lnTo>
                    <a:pt x="925588" y="0"/>
                  </a:lnTo>
                  <a:close/>
                </a:path>
              </a:pathLst>
            </a:custGeom>
            <a:solidFill>
              <a:srgbClr val="EDEDED"/>
            </a:solidFill>
          </p:spPr>
          <p:txBody>
            <a:bodyPr wrap="square" lIns="0" tIns="0" rIns="0" bIns="0" rtlCol="0"/>
            <a:lstStyle/>
            <a:p>
              <a:endParaRPr/>
            </a:p>
          </p:txBody>
        </p:sp>
        <p:sp>
          <p:nvSpPr>
            <p:cNvPr id="46" name="object 46"/>
            <p:cNvSpPr/>
            <p:nvPr/>
          </p:nvSpPr>
          <p:spPr>
            <a:xfrm>
              <a:off x="5724309" y="5114340"/>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47" name="object 47"/>
            <p:cNvSpPr/>
            <p:nvPr/>
          </p:nvSpPr>
          <p:spPr>
            <a:xfrm>
              <a:off x="4988877" y="5500649"/>
              <a:ext cx="735965" cy="447040"/>
            </a:xfrm>
            <a:custGeom>
              <a:avLst/>
              <a:gdLst/>
              <a:ahLst/>
              <a:cxnLst/>
              <a:rect l="l" t="t" r="r" b="b"/>
              <a:pathLst>
                <a:path w="735964" h="447039">
                  <a:moveTo>
                    <a:pt x="627395" y="404822"/>
                  </a:moveTo>
                  <a:lnTo>
                    <a:pt x="607961" y="437591"/>
                  </a:lnTo>
                  <a:lnTo>
                    <a:pt x="735431" y="446733"/>
                  </a:lnTo>
                  <a:lnTo>
                    <a:pt x="714707" y="414535"/>
                  </a:lnTo>
                  <a:lnTo>
                    <a:pt x="643775" y="414535"/>
                  </a:lnTo>
                  <a:lnTo>
                    <a:pt x="627395" y="404822"/>
                  </a:lnTo>
                  <a:close/>
                </a:path>
                <a:path w="735964" h="447039">
                  <a:moveTo>
                    <a:pt x="646832" y="372047"/>
                  </a:moveTo>
                  <a:lnTo>
                    <a:pt x="627395" y="404822"/>
                  </a:lnTo>
                  <a:lnTo>
                    <a:pt x="643775" y="414535"/>
                  </a:lnTo>
                  <a:lnTo>
                    <a:pt x="663219" y="381764"/>
                  </a:lnTo>
                  <a:lnTo>
                    <a:pt x="646832" y="372047"/>
                  </a:lnTo>
                  <a:close/>
                </a:path>
                <a:path w="735964" h="447039">
                  <a:moveTo>
                    <a:pt x="666267" y="339276"/>
                  </a:moveTo>
                  <a:lnTo>
                    <a:pt x="646832" y="372047"/>
                  </a:lnTo>
                  <a:lnTo>
                    <a:pt x="663219" y="381764"/>
                  </a:lnTo>
                  <a:lnTo>
                    <a:pt x="643775" y="414535"/>
                  </a:lnTo>
                  <a:lnTo>
                    <a:pt x="714707" y="414535"/>
                  </a:lnTo>
                  <a:lnTo>
                    <a:pt x="666267" y="339276"/>
                  </a:lnTo>
                  <a:close/>
                </a:path>
                <a:path w="735964" h="447039">
                  <a:moveTo>
                    <a:pt x="19431" y="0"/>
                  </a:moveTo>
                  <a:lnTo>
                    <a:pt x="0" y="32778"/>
                  </a:lnTo>
                  <a:lnTo>
                    <a:pt x="627395" y="404822"/>
                  </a:lnTo>
                  <a:lnTo>
                    <a:pt x="646832" y="372047"/>
                  </a:lnTo>
                  <a:lnTo>
                    <a:pt x="19431" y="0"/>
                  </a:lnTo>
                  <a:close/>
                </a:path>
              </a:pathLst>
            </a:custGeom>
            <a:solidFill>
              <a:srgbClr val="595959"/>
            </a:solidFill>
          </p:spPr>
          <p:txBody>
            <a:bodyPr wrap="square" lIns="0" tIns="0" rIns="0" bIns="0" rtlCol="0"/>
            <a:lstStyle/>
            <a:p>
              <a:endParaRPr/>
            </a:p>
          </p:txBody>
        </p:sp>
        <p:sp>
          <p:nvSpPr>
            <p:cNvPr id="48" name="object 48"/>
            <p:cNvSpPr/>
            <p:nvPr/>
          </p:nvSpPr>
          <p:spPr>
            <a:xfrm>
              <a:off x="5724309" y="5777101"/>
              <a:ext cx="925830" cy="374015"/>
            </a:xfrm>
            <a:custGeom>
              <a:avLst/>
              <a:gdLst/>
              <a:ahLst/>
              <a:cxnLst/>
              <a:rect l="l" t="t" r="r" b="b"/>
              <a:pathLst>
                <a:path w="925829" h="374014">
                  <a:moveTo>
                    <a:pt x="925588" y="0"/>
                  </a:moveTo>
                  <a:lnTo>
                    <a:pt x="0" y="0"/>
                  </a:lnTo>
                  <a:lnTo>
                    <a:pt x="0" y="373951"/>
                  </a:lnTo>
                  <a:lnTo>
                    <a:pt x="925588" y="373951"/>
                  </a:lnTo>
                  <a:lnTo>
                    <a:pt x="925588" y="0"/>
                  </a:lnTo>
                  <a:close/>
                </a:path>
              </a:pathLst>
            </a:custGeom>
            <a:solidFill>
              <a:srgbClr val="EDEDED"/>
            </a:solidFill>
          </p:spPr>
          <p:txBody>
            <a:bodyPr wrap="square" lIns="0" tIns="0" rIns="0" bIns="0" rtlCol="0"/>
            <a:lstStyle/>
            <a:p>
              <a:endParaRPr/>
            </a:p>
          </p:txBody>
        </p:sp>
        <p:sp>
          <p:nvSpPr>
            <p:cNvPr id="49" name="object 49"/>
            <p:cNvSpPr/>
            <p:nvPr/>
          </p:nvSpPr>
          <p:spPr>
            <a:xfrm>
              <a:off x="5724309" y="5777101"/>
              <a:ext cx="925830" cy="374015"/>
            </a:xfrm>
            <a:custGeom>
              <a:avLst/>
              <a:gdLst/>
              <a:ahLst/>
              <a:cxnLst/>
              <a:rect l="l" t="t" r="r" b="b"/>
              <a:pathLst>
                <a:path w="925829" h="374014">
                  <a:moveTo>
                    <a:pt x="0" y="0"/>
                  </a:moveTo>
                  <a:lnTo>
                    <a:pt x="925590" y="0"/>
                  </a:lnTo>
                  <a:lnTo>
                    <a:pt x="925590" y="373951"/>
                  </a:lnTo>
                  <a:lnTo>
                    <a:pt x="0" y="373951"/>
                  </a:lnTo>
                  <a:lnTo>
                    <a:pt x="0" y="0"/>
                  </a:lnTo>
                  <a:close/>
                </a:path>
              </a:pathLst>
            </a:custGeom>
            <a:ln w="12700">
              <a:solidFill>
                <a:srgbClr val="5B9BD5"/>
              </a:solidFill>
            </a:ln>
          </p:spPr>
          <p:txBody>
            <a:bodyPr wrap="square" lIns="0" tIns="0" rIns="0" bIns="0" rtlCol="0"/>
            <a:lstStyle/>
            <a:p>
              <a:endParaRPr/>
            </a:p>
          </p:txBody>
        </p:sp>
        <p:sp>
          <p:nvSpPr>
            <p:cNvPr id="50" name="object 50"/>
            <p:cNvSpPr/>
            <p:nvPr/>
          </p:nvSpPr>
          <p:spPr>
            <a:xfrm>
              <a:off x="5724296" y="5788205"/>
              <a:ext cx="509270" cy="337820"/>
            </a:xfrm>
            <a:custGeom>
              <a:avLst/>
              <a:gdLst/>
              <a:ahLst/>
              <a:cxnLst/>
              <a:rect l="l" t="t" r="r" b="b"/>
              <a:pathLst>
                <a:path w="509270" h="337820">
                  <a:moveTo>
                    <a:pt x="508736" y="0"/>
                  </a:moveTo>
                  <a:lnTo>
                    <a:pt x="0" y="0"/>
                  </a:lnTo>
                  <a:lnTo>
                    <a:pt x="0" y="337722"/>
                  </a:lnTo>
                  <a:lnTo>
                    <a:pt x="508736" y="337722"/>
                  </a:lnTo>
                  <a:lnTo>
                    <a:pt x="508736" y="0"/>
                  </a:lnTo>
                  <a:close/>
                </a:path>
              </a:pathLst>
            </a:custGeom>
            <a:solidFill>
              <a:srgbClr val="F8CBAD"/>
            </a:solidFill>
          </p:spPr>
          <p:txBody>
            <a:bodyPr wrap="square" lIns="0" tIns="0" rIns="0" bIns="0" rtlCol="0"/>
            <a:lstStyle/>
            <a:p>
              <a:endParaRPr/>
            </a:p>
          </p:txBody>
        </p:sp>
        <p:sp>
          <p:nvSpPr>
            <p:cNvPr id="51" name="object 51"/>
            <p:cNvSpPr/>
            <p:nvPr/>
          </p:nvSpPr>
          <p:spPr>
            <a:xfrm>
              <a:off x="5724296" y="5788205"/>
              <a:ext cx="509270" cy="337820"/>
            </a:xfrm>
            <a:custGeom>
              <a:avLst/>
              <a:gdLst/>
              <a:ahLst/>
              <a:cxnLst/>
              <a:rect l="l" t="t" r="r" b="b"/>
              <a:pathLst>
                <a:path w="509270" h="337820">
                  <a:moveTo>
                    <a:pt x="0" y="0"/>
                  </a:moveTo>
                  <a:lnTo>
                    <a:pt x="508731" y="0"/>
                  </a:lnTo>
                  <a:lnTo>
                    <a:pt x="508731" y="337722"/>
                  </a:lnTo>
                  <a:lnTo>
                    <a:pt x="0" y="337722"/>
                  </a:lnTo>
                  <a:lnTo>
                    <a:pt x="0" y="0"/>
                  </a:lnTo>
                  <a:close/>
                </a:path>
              </a:pathLst>
            </a:custGeom>
            <a:ln w="19050">
              <a:solidFill>
                <a:srgbClr val="000000"/>
              </a:solidFill>
            </a:ln>
          </p:spPr>
          <p:txBody>
            <a:bodyPr wrap="square" lIns="0" tIns="0" rIns="0" bIns="0" rtlCol="0"/>
            <a:lstStyle/>
            <a:p>
              <a:endParaRPr/>
            </a:p>
          </p:txBody>
        </p:sp>
      </p:grpSp>
      <p:sp>
        <p:nvSpPr>
          <p:cNvPr id="52" name="object 52"/>
          <p:cNvSpPr txBox="1"/>
          <p:nvPr/>
        </p:nvSpPr>
        <p:spPr>
          <a:xfrm>
            <a:off x="4776386" y="4763516"/>
            <a:ext cx="723265"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1.</a:t>
            </a:r>
            <a:r>
              <a:rPr sz="1800" spc="-240" dirty="0">
                <a:latin typeface="Arial"/>
                <a:cs typeface="Arial"/>
              </a:rPr>
              <a:t> </a:t>
            </a:r>
            <a:r>
              <a:rPr sz="1800" spc="10" dirty="0">
                <a:latin typeface="Arial"/>
                <a:cs typeface="Arial"/>
              </a:rPr>
              <a:t>write</a:t>
            </a:r>
            <a:endParaRPr sz="1800">
              <a:latin typeface="Arial"/>
              <a:cs typeface="Arial"/>
            </a:endParaRPr>
          </a:p>
        </p:txBody>
      </p:sp>
      <p:sp>
        <p:nvSpPr>
          <p:cNvPr id="53" name="object 53"/>
          <p:cNvSpPr txBox="1"/>
          <p:nvPr/>
        </p:nvSpPr>
        <p:spPr>
          <a:xfrm>
            <a:off x="6097783" y="5790591"/>
            <a:ext cx="490220" cy="354330"/>
          </a:xfrm>
          <a:prstGeom prst="rect">
            <a:avLst/>
          </a:prstGeom>
          <a:solidFill>
            <a:srgbClr val="F8CBAD"/>
          </a:solidFill>
        </p:spPr>
        <p:txBody>
          <a:bodyPr vert="horz" wrap="square" lIns="0" tIns="2540" rIns="0" bIns="0" rtlCol="0">
            <a:spAutoFit/>
          </a:bodyPr>
          <a:lstStyle/>
          <a:p>
            <a:pPr algn="ctr">
              <a:lnSpc>
                <a:spcPct val="100000"/>
              </a:lnSpc>
              <a:spcBef>
                <a:spcPts val="20"/>
              </a:spcBef>
            </a:pPr>
            <a:r>
              <a:rPr sz="2000" spc="-30" dirty="0">
                <a:latin typeface="Arial"/>
                <a:cs typeface="Arial"/>
              </a:rPr>
              <a:t>$</a:t>
            </a:r>
            <a:endParaRPr sz="2000">
              <a:latin typeface="Arial"/>
              <a:cs typeface="Arial"/>
            </a:endParaRPr>
          </a:p>
        </p:txBody>
      </p:sp>
      <p:sp>
        <p:nvSpPr>
          <p:cNvPr id="54" name="object 54"/>
          <p:cNvSpPr txBox="1"/>
          <p:nvPr/>
        </p:nvSpPr>
        <p:spPr>
          <a:xfrm>
            <a:off x="5833712" y="5467603"/>
            <a:ext cx="1129030" cy="299720"/>
          </a:xfrm>
          <a:prstGeom prst="rect">
            <a:avLst/>
          </a:prstGeom>
        </p:spPr>
        <p:txBody>
          <a:bodyPr vert="horz" wrap="square" lIns="0" tIns="12700" rIns="0" bIns="0" rtlCol="0">
            <a:spAutoFit/>
          </a:bodyPr>
          <a:lstStyle/>
          <a:p>
            <a:pPr marL="12700">
              <a:lnSpc>
                <a:spcPct val="100000"/>
              </a:lnSpc>
              <a:spcBef>
                <a:spcPts val="100"/>
              </a:spcBef>
            </a:pPr>
            <a:r>
              <a:rPr sz="1800" spc="-105" dirty="0">
                <a:latin typeface="Arial"/>
                <a:cs typeface="Arial"/>
              </a:rPr>
              <a:t>2.</a:t>
            </a:r>
            <a:r>
              <a:rPr sz="1800" spc="-225" dirty="0">
                <a:latin typeface="Arial"/>
                <a:cs typeface="Arial"/>
              </a:rPr>
              <a:t> </a:t>
            </a:r>
            <a:r>
              <a:rPr sz="1800" spc="-100" dirty="0">
                <a:latin typeface="Arial"/>
                <a:cs typeface="Arial"/>
              </a:rPr>
              <a:t>broadcast</a:t>
            </a:r>
            <a:endParaRPr sz="1800">
              <a:latin typeface="Arial"/>
              <a:cs typeface="Arial"/>
            </a:endParaRPr>
          </a:p>
        </p:txBody>
      </p:sp>
      <p:sp>
        <p:nvSpPr>
          <p:cNvPr id="55" name="object 55"/>
          <p:cNvSpPr/>
          <p:nvPr/>
        </p:nvSpPr>
        <p:spPr>
          <a:xfrm>
            <a:off x="5333979" y="5270334"/>
            <a:ext cx="754380" cy="216535"/>
          </a:xfrm>
          <a:custGeom>
            <a:avLst/>
            <a:gdLst/>
            <a:ahLst/>
            <a:cxnLst/>
            <a:rect l="l" t="t" r="r" b="b"/>
            <a:pathLst>
              <a:path w="754379" h="216535">
                <a:moveTo>
                  <a:pt x="638576" y="37191"/>
                </a:moveTo>
                <a:lnTo>
                  <a:pt x="0" y="179133"/>
                </a:lnTo>
                <a:lnTo>
                  <a:pt x="8267" y="216331"/>
                </a:lnTo>
                <a:lnTo>
                  <a:pt x="646841" y="74390"/>
                </a:lnTo>
                <a:lnTo>
                  <a:pt x="638576" y="37191"/>
                </a:lnTo>
                <a:close/>
              </a:path>
              <a:path w="754379" h="216535">
                <a:moveTo>
                  <a:pt x="751743" y="33058"/>
                </a:moveTo>
                <a:lnTo>
                  <a:pt x="657174" y="33058"/>
                </a:lnTo>
                <a:lnTo>
                  <a:pt x="665441" y="70256"/>
                </a:lnTo>
                <a:lnTo>
                  <a:pt x="646841" y="74390"/>
                </a:lnTo>
                <a:lnTo>
                  <a:pt x="655104" y="111582"/>
                </a:lnTo>
                <a:lnTo>
                  <a:pt x="751743" y="33058"/>
                </a:lnTo>
                <a:close/>
              </a:path>
              <a:path w="754379" h="216535">
                <a:moveTo>
                  <a:pt x="657174" y="33058"/>
                </a:moveTo>
                <a:lnTo>
                  <a:pt x="638576" y="37191"/>
                </a:lnTo>
                <a:lnTo>
                  <a:pt x="646841" y="74390"/>
                </a:lnTo>
                <a:lnTo>
                  <a:pt x="665441" y="70256"/>
                </a:lnTo>
                <a:lnTo>
                  <a:pt x="657174" y="33058"/>
                </a:lnTo>
                <a:close/>
              </a:path>
              <a:path w="754379" h="216535">
                <a:moveTo>
                  <a:pt x="630313" y="0"/>
                </a:moveTo>
                <a:lnTo>
                  <a:pt x="638576" y="37191"/>
                </a:lnTo>
                <a:lnTo>
                  <a:pt x="657174" y="33058"/>
                </a:lnTo>
                <a:lnTo>
                  <a:pt x="751743" y="33058"/>
                </a:lnTo>
                <a:lnTo>
                  <a:pt x="754291" y="30988"/>
                </a:lnTo>
                <a:lnTo>
                  <a:pt x="630313" y="0"/>
                </a:lnTo>
                <a:close/>
              </a:path>
            </a:pathLst>
          </a:custGeom>
          <a:solidFill>
            <a:srgbClr val="595959"/>
          </a:solidFill>
        </p:spPr>
        <p:txBody>
          <a:bodyPr wrap="square" lIns="0" tIns="0" rIns="0" bIns="0" rtlCol="0"/>
          <a:lstStyle/>
          <a:p>
            <a:endParaRPr/>
          </a:p>
        </p:txBody>
      </p:sp>
      <p:grpSp>
        <p:nvGrpSpPr>
          <p:cNvPr id="57" name="object 57"/>
          <p:cNvGrpSpPr/>
          <p:nvPr/>
        </p:nvGrpSpPr>
        <p:grpSpPr>
          <a:xfrm>
            <a:off x="7259040" y="2733675"/>
            <a:ext cx="4477385" cy="1609725"/>
            <a:chOff x="7259040" y="1911705"/>
            <a:chExt cx="4477385" cy="1609725"/>
          </a:xfrm>
        </p:grpSpPr>
        <p:sp>
          <p:nvSpPr>
            <p:cNvPr id="58" name="object 58"/>
            <p:cNvSpPr/>
            <p:nvPr/>
          </p:nvSpPr>
          <p:spPr>
            <a:xfrm>
              <a:off x="10354335"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59" name="object 59"/>
            <p:cNvSpPr/>
            <p:nvPr/>
          </p:nvSpPr>
          <p:spPr>
            <a:xfrm>
              <a:off x="10354335"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sp>
          <p:nvSpPr>
            <p:cNvPr id="60" name="object 60"/>
            <p:cNvSpPr/>
            <p:nvPr/>
          </p:nvSpPr>
          <p:spPr>
            <a:xfrm>
              <a:off x="7265073" y="1917738"/>
              <a:ext cx="1376045" cy="1597660"/>
            </a:xfrm>
            <a:custGeom>
              <a:avLst/>
              <a:gdLst/>
              <a:ahLst/>
              <a:cxnLst/>
              <a:rect l="l" t="t" r="r" b="b"/>
              <a:pathLst>
                <a:path w="1376045" h="1597660">
                  <a:moveTo>
                    <a:pt x="1375587" y="0"/>
                  </a:moveTo>
                  <a:lnTo>
                    <a:pt x="0" y="0"/>
                  </a:lnTo>
                  <a:lnTo>
                    <a:pt x="0" y="1597088"/>
                  </a:lnTo>
                  <a:lnTo>
                    <a:pt x="1375587" y="1597088"/>
                  </a:lnTo>
                  <a:lnTo>
                    <a:pt x="1375587" y="0"/>
                  </a:lnTo>
                  <a:close/>
                </a:path>
              </a:pathLst>
            </a:custGeom>
            <a:solidFill>
              <a:srgbClr val="EDEDED"/>
            </a:solidFill>
          </p:spPr>
          <p:txBody>
            <a:bodyPr wrap="square" lIns="0" tIns="0" rIns="0" bIns="0" rtlCol="0"/>
            <a:lstStyle/>
            <a:p>
              <a:endParaRPr/>
            </a:p>
          </p:txBody>
        </p:sp>
        <p:sp>
          <p:nvSpPr>
            <p:cNvPr id="61" name="object 61"/>
            <p:cNvSpPr/>
            <p:nvPr/>
          </p:nvSpPr>
          <p:spPr>
            <a:xfrm>
              <a:off x="7265073" y="1917738"/>
              <a:ext cx="1376045" cy="1597660"/>
            </a:xfrm>
            <a:custGeom>
              <a:avLst/>
              <a:gdLst/>
              <a:ahLst/>
              <a:cxnLst/>
              <a:rect l="l" t="t" r="r" b="b"/>
              <a:pathLst>
                <a:path w="1376045" h="1597660">
                  <a:moveTo>
                    <a:pt x="0" y="0"/>
                  </a:moveTo>
                  <a:lnTo>
                    <a:pt x="1375597" y="0"/>
                  </a:lnTo>
                  <a:lnTo>
                    <a:pt x="1375597" y="1597091"/>
                  </a:lnTo>
                  <a:lnTo>
                    <a:pt x="0" y="1597091"/>
                  </a:lnTo>
                  <a:lnTo>
                    <a:pt x="0" y="0"/>
                  </a:lnTo>
                  <a:close/>
                </a:path>
              </a:pathLst>
            </a:custGeom>
            <a:ln w="11657">
              <a:solidFill>
                <a:srgbClr val="5B9BD5"/>
              </a:solidFill>
            </a:ln>
          </p:spPr>
          <p:txBody>
            <a:bodyPr wrap="square" lIns="0" tIns="0" rIns="0" bIns="0" rtlCol="0"/>
            <a:lstStyle/>
            <a:p>
              <a:endParaRPr/>
            </a:p>
          </p:txBody>
        </p:sp>
      </p:grpSp>
      <p:sp>
        <p:nvSpPr>
          <p:cNvPr id="62" name="object 62"/>
          <p:cNvSpPr txBox="1"/>
          <p:nvPr/>
        </p:nvSpPr>
        <p:spPr>
          <a:xfrm>
            <a:off x="7270901" y="3246805"/>
            <a:ext cx="1440180" cy="361950"/>
          </a:xfrm>
          <a:prstGeom prst="rect">
            <a:avLst/>
          </a:prstGeom>
          <a:solidFill>
            <a:srgbClr val="EDEDED"/>
          </a:solidFill>
        </p:spPr>
        <p:txBody>
          <a:bodyPr vert="horz" wrap="square" lIns="0" tIns="0" rIns="0" bIns="0" rtlCol="0">
            <a:spAutoFit/>
          </a:bodyPr>
          <a:lstStyle/>
          <a:p>
            <a:pPr algn="r">
              <a:lnSpc>
                <a:spcPts val="2235"/>
              </a:lnSpc>
            </a:pPr>
            <a:r>
              <a:rPr sz="2000" spc="-15" dirty="0">
                <a:latin typeface="Arial"/>
                <a:cs typeface="Arial"/>
              </a:rPr>
              <a:t>U</a:t>
            </a:r>
            <a:r>
              <a:rPr sz="2000" spc="-75" dirty="0">
                <a:latin typeface="Arial"/>
                <a:cs typeface="Arial"/>
              </a:rPr>
              <a:t>n</a:t>
            </a:r>
            <a:r>
              <a:rPr sz="2000" spc="-25" dirty="0">
                <a:latin typeface="Arial"/>
                <a:cs typeface="Arial"/>
              </a:rPr>
              <a:t>i</a:t>
            </a:r>
            <a:r>
              <a:rPr sz="2000" spc="-30" dirty="0">
                <a:latin typeface="Arial"/>
                <a:cs typeface="Arial"/>
              </a:rPr>
              <a:t>fi</a:t>
            </a:r>
            <a:endParaRPr sz="2000">
              <a:latin typeface="Arial"/>
              <a:cs typeface="Arial"/>
            </a:endParaRPr>
          </a:p>
        </p:txBody>
      </p:sp>
      <p:sp>
        <p:nvSpPr>
          <p:cNvPr id="63" name="object 63"/>
          <p:cNvSpPr txBox="1"/>
          <p:nvPr/>
        </p:nvSpPr>
        <p:spPr>
          <a:xfrm>
            <a:off x="8646499" y="3210787"/>
            <a:ext cx="3077845" cy="333375"/>
          </a:xfrm>
          <a:prstGeom prst="rect">
            <a:avLst/>
          </a:prstGeom>
        </p:spPr>
        <p:txBody>
          <a:bodyPr vert="horz" wrap="square" lIns="0" tIns="15240" rIns="0" bIns="0" rtlCol="0">
            <a:spAutoFit/>
          </a:bodyPr>
          <a:lstStyle/>
          <a:p>
            <a:pPr marL="47625">
              <a:lnSpc>
                <a:spcPct val="100000"/>
              </a:lnSpc>
              <a:spcBef>
                <a:spcPts val="120"/>
              </a:spcBef>
            </a:pPr>
            <a:r>
              <a:rPr sz="2000" spc="-120" dirty="0">
                <a:latin typeface="Arial"/>
                <a:cs typeface="Arial"/>
              </a:rPr>
              <a:t>ed </a:t>
            </a:r>
            <a:r>
              <a:rPr sz="2000" spc="-50" dirty="0">
                <a:latin typeface="Arial"/>
                <a:cs typeface="Arial"/>
              </a:rPr>
              <a:t>Memory</a:t>
            </a:r>
            <a:r>
              <a:rPr sz="2000" spc="-85" dirty="0">
                <a:latin typeface="Arial"/>
                <a:cs typeface="Arial"/>
              </a:rPr>
              <a:t> </a:t>
            </a:r>
            <a:r>
              <a:rPr sz="2000" spc="-100" dirty="0">
                <a:latin typeface="Arial"/>
                <a:cs typeface="Arial"/>
              </a:rPr>
              <a:t>Address</a:t>
            </a:r>
            <a:endParaRPr sz="2000">
              <a:latin typeface="Arial"/>
              <a:cs typeface="Arial"/>
            </a:endParaRPr>
          </a:p>
        </p:txBody>
      </p:sp>
      <p:sp>
        <p:nvSpPr>
          <p:cNvPr id="64" name="object 64"/>
          <p:cNvSpPr txBox="1"/>
          <p:nvPr/>
        </p:nvSpPr>
        <p:spPr>
          <a:xfrm>
            <a:off x="7329182" y="3794709"/>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81610">
              <a:lnSpc>
                <a:spcPct val="100000"/>
              </a:lnSpc>
              <a:spcBef>
                <a:spcPts val="475"/>
              </a:spcBef>
            </a:pPr>
            <a:r>
              <a:rPr sz="2000" spc="-50" dirty="0">
                <a:latin typeface="Arial"/>
                <a:cs typeface="Arial"/>
              </a:rPr>
              <a:t>Memory</a:t>
            </a:r>
            <a:endParaRPr sz="2000">
              <a:latin typeface="Arial"/>
              <a:cs typeface="Arial"/>
            </a:endParaRPr>
          </a:p>
        </p:txBody>
      </p:sp>
      <p:sp>
        <p:nvSpPr>
          <p:cNvPr id="65" name="object 65"/>
          <p:cNvSpPr txBox="1"/>
          <p:nvPr/>
        </p:nvSpPr>
        <p:spPr>
          <a:xfrm>
            <a:off x="8879649" y="3794709"/>
            <a:ext cx="1259205" cy="443230"/>
          </a:xfrm>
          <a:prstGeom prst="rect">
            <a:avLst/>
          </a:prstGeom>
          <a:solidFill>
            <a:srgbClr val="DAE3F3"/>
          </a:solidFill>
          <a:ln w="23315">
            <a:solidFill>
              <a:srgbClr val="000000"/>
            </a:solidFill>
          </a:ln>
        </p:spPr>
        <p:txBody>
          <a:bodyPr vert="horz" wrap="square" lIns="0" tIns="60325" rIns="0" bIns="0" rtlCol="0">
            <a:spAutoFit/>
          </a:bodyPr>
          <a:lstStyle/>
          <a:p>
            <a:pPr marL="186690">
              <a:lnSpc>
                <a:spcPct val="100000"/>
              </a:lnSpc>
              <a:spcBef>
                <a:spcPts val="475"/>
              </a:spcBef>
            </a:pPr>
            <a:r>
              <a:rPr sz="2000" spc="-50" dirty="0">
                <a:latin typeface="Arial"/>
                <a:cs typeface="Arial"/>
              </a:rPr>
              <a:t>Memory</a:t>
            </a:r>
            <a:endParaRPr sz="2000" dirty="0">
              <a:latin typeface="Arial"/>
              <a:cs typeface="Arial"/>
            </a:endParaRPr>
          </a:p>
        </p:txBody>
      </p:sp>
      <p:sp>
        <p:nvSpPr>
          <p:cNvPr id="66" name="object 66"/>
          <p:cNvSpPr txBox="1"/>
          <p:nvPr/>
        </p:nvSpPr>
        <p:spPr>
          <a:xfrm>
            <a:off x="10441761" y="3794709"/>
            <a:ext cx="1247775" cy="443230"/>
          </a:xfrm>
          <a:prstGeom prst="rect">
            <a:avLst/>
          </a:prstGeom>
          <a:solidFill>
            <a:srgbClr val="DAE3F3"/>
          </a:solidFill>
          <a:ln w="23315">
            <a:solidFill>
              <a:srgbClr val="000000"/>
            </a:solidFill>
          </a:ln>
        </p:spPr>
        <p:txBody>
          <a:bodyPr vert="horz" wrap="square" lIns="0" tIns="60325" rIns="0" bIns="0" rtlCol="0">
            <a:spAutoFit/>
          </a:bodyPr>
          <a:lstStyle/>
          <a:p>
            <a:pPr marL="179705">
              <a:lnSpc>
                <a:spcPct val="100000"/>
              </a:lnSpc>
              <a:spcBef>
                <a:spcPts val="475"/>
              </a:spcBef>
            </a:pPr>
            <a:r>
              <a:rPr sz="2000" spc="-50" dirty="0">
                <a:latin typeface="Arial"/>
                <a:cs typeface="Arial"/>
              </a:rPr>
              <a:t>Memory</a:t>
            </a:r>
            <a:endParaRPr sz="2000">
              <a:latin typeface="Arial"/>
              <a:cs typeface="Arial"/>
            </a:endParaRPr>
          </a:p>
        </p:txBody>
      </p:sp>
      <p:grpSp>
        <p:nvGrpSpPr>
          <p:cNvPr id="67" name="object 67"/>
          <p:cNvGrpSpPr/>
          <p:nvPr/>
        </p:nvGrpSpPr>
        <p:grpSpPr>
          <a:xfrm>
            <a:off x="7300036" y="2757183"/>
            <a:ext cx="4375785" cy="1329055"/>
            <a:chOff x="7300036" y="1935213"/>
            <a:chExt cx="4375785" cy="1329055"/>
          </a:xfrm>
        </p:grpSpPr>
        <p:sp>
          <p:nvSpPr>
            <p:cNvPr id="68" name="object 68"/>
            <p:cNvSpPr/>
            <p:nvPr/>
          </p:nvSpPr>
          <p:spPr>
            <a:xfrm>
              <a:off x="8576552" y="3124288"/>
              <a:ext cx="1864360" cy="140335"/>
            </a:xfrm>
            <a:custGeom>
              <a:avLst/>
              <a:gdLst/>
              <a:ahLst/>
              <a:cxnLst/>
              <a:rect l="l" t="t" r="r" b="b"/>
              <a:pathLst>
                <a:path w="1864359" h="140335">
                  <a:moveTo>
                    <a:pt x="301942" y="69951"/>
                  </a:moveTo>
                  <a:lnTo>
                    <a:pt x="255308" y="46634"/>
                  </a:lnTo>
                  <a:lnTo>
                    <a:pt x="162064" y="0"/>
                  </a:lnTo>
                  <a:lnTo>
                    <a:pt x="162064" y="46634"/>
                  </a:lnTo>
                  <a:lnTo>
                    <a:pt x="139890" y="46634"/>
                  </a:lnTo>
                  <a:lnTo>
                    <a:pt x="139890" y="0"/>
                  </a:lnTo>
                  <a:lnTo>
                    <a:pt x="0" y="69951"/>
                  </a:lnTo>
                  <a:lnTo>
                    <a:pt x="139890" y="139903"/>
                  </a:lnTo>
                  <a:lnTo>
                    <a:pt x="139890" y="93268"/>
                  </a:lnTo>
                  <a:lnTo>
                    <a:pt x="162064" y="93268"/>
                  </a:lnTo>
                  <a:lnTo>
                    <a:pt x="162064" y="139903"/>
                  </a:lnTo>
                  <a:lnTo>
                    <a:pt x="255308" y="93268"/>
                  </a:lnTo>
                  <a:lnTo>
                    <a:pt x="301942" y="69951"/>
                  </a:lnTo>
                  <a:close/>
                </a:path>
                <a:path w="1864359" h="140335">
                  <a:moveTo>
                    <a:pt x="1864067" y="69951"/>
                  </a:moveTo>
                  <a:lnTo>
                    <a:pt x="1817433" y="46634"/>
                  </a:lnTo>
                  <a:lnTo>
                    <a:pt x="1724177" y="0"/>
                  </a:lnTo>
                  <a:lnTo>
                    <a:pt x="1724177" y="46634"/>
                  </a:lnTo>
                  <a:lnTo>
                    <a:pt x="1702003" y="46634"/>
                  </a:lnTo>
                  <a:lnTo>
                    <a:pt x="1702003" y="0"/>
                  </a:lnTo>
                  <a:lnTo>
                    <a:pt x="1562112" y="69951"/>
                  </a:lnTo>
                  <a:lnTo>
                    <a:pt x="1702003" y="139903"/>
                  </a:lnTo>
                  <a:lnTo>
                    <a:pt x="1702003" y="93268"/>
                  </a:lnTo>
                  <a:lnTo>
                    <a:pt x="1724177" y="93268"/>
                  </a:lnTo>
                  <a:lnTo>
                    <a:pt x="1724177" y="139903"/>
                  </a:lnTo>
                  <a:lnTo>
                    <a:pt x="1817433" y="93268"/>
                  </a:lnTo>
                  <a:lnTo>
                    <a:pt x="1864067" y="69951"/>
                  </a:lnTo>
                  <a:close/>
                </a:path>
              </a:pathLst>
            </a:custGeom>
            <a:solidFill>
              <a:srgbClr val="5B9BD5"/>
            </a:solidFill>
          </p:spPr>
          <p:txBody>
            <a:bodyPr wrap="square" lIns="0" tIns="0" rIns="0" bIns="0" rtlCol="0"/>
            <a:lstStyle/>
            <a:p>
              <a:endParaRPr/>
            </a:p>
          </p:txBody>
        </p:sp>
        <p:sp>
          <p:nvSpPr>
            <p:cNvPr id="69" name="object 69"/>
            <p:cNvSpPr/>
            <p:nvPr/>
          </p:nvSpPr>
          <p:spPr>
            <a:xfrm>
              <a:off x="7311695" y="2803715"/>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70" name="object 70"/>
            <p:cNvSpPr/>
            <p:nvPr/>
          </p:nvSpPr>
          <p:spPr>
            <a:xfrm>
              <a:off x="7300036" y="2407348"/>
              <a:ext cx="4363720" cy="0"/>
            </a:xfrm>
            <a:custGeom>
              <a:avLst/>
              <a:gdLst/>
              <a:ahLst/>
              <a:cxnLst/>
              <a:rect l="l" t="t" r="r" b="b"/>
              <a:pathLst>
                <a:path w="4363720">
                  <a:moveTo>
                    <a:pt x="0" y="0"/>
                  </a:moveTo>
                  <a:lnTo>
                    <a:pt x="4363726" y="0"/>
                  </a:lnTo>
                </a:path>
              </a:pathLst>
            </a:custGeom>
            <a:ln w="34972">
              <a:solidFill>
                <a:srgbClr val="000000"/>
              </a:solidFill>
            </a:ln>
          </p:spPr>
          <p:txBody>
            <a:bodyPr wrap="square" lIns="0" tIns="0" rIns="0" bIns="0" rtlCol="0"/>
            <a:lstStyle/>
            <a:p>
              <a:endParaRPr/>
            </a:p>
          </p:txBody>
        </p:sp>
        <p:sp>
          <p:nvSpPr>
            <p:cNvPr id="71" name="object 71"/>
            <p:cNvSpPr/>
            <p:nvPr/>
          </p:nvSpPr>
          <p:spPr>
            <a:xfrm>
              <a:off x="8902967" y="1935213"/>
              <a:ext cx="291465" cy="384810"/>
            </a:xfrm>
            <a:custGeom>
              <a:avLst/>
              <a:gdLst/>
              <a:ahLst/>
              <a:cxnLst/>
              <a:rect l="l" t="t" r="r" b="b"/>
              <a:pathLst>
                <a:path w="291465" h="384810">
                  <a:moveTo>
                    <a:pt x="145719" y="0"/>
                  </a:moveTo>
                  <a:lnTo>
                    <a:pt x="0" y="145719"/>
                  </a:lnTo>
                  <a:lnTo>
                    <a:pt x="72859" y="145719"/>
                  </a:lnTo>
                  <a:lnTo>
                    <a:pt x="72859" y="384708"/>
                  </a:lnTo>
                  <a:lnTo>
                    <a:pt x="218579" y="384708"/>
                  </a:lnTo>
                  <a:lnTo>
                    <a:pt x="218579" y="145719"/>
                  </a:lnTo>
                  <a:lnTo>
                    <a:pt x="291439" y="145719"/>
                  </a:lnTo>
                  <a:lnTo>
                    <a:pt x="145719" y="0"/>
                  </a:lnTo>
                  <a:close/>
                </a:path>
              </a:pathLst>
            </a:custGeom>
            <a:solidFill>
              <a:srgbClr val="7F7F7F"/>
            </a:solidFill>
          </p:spPr>
          <p:txBody>
            <a:bodyPr wrap="square" lIns="0" tIns="0" rIns="0" bIns="0" rtlCol="0"/>
            <a:lstStyle/>
            <a:p>
              <a:endParaRPr/>
            </a:p>
          </p:txBody>
        </p:sp>
        <p:sp>
          <p:nvSpPr>
            <p:cNvPr id="72" name="object 72"/>
            <p:cNvSpPr/>
            <p:nvPr/>
          </p:nvSpPr>
          <p:spPr>
            <a:xfrm>
              <a:off x="9322639" y="1935213"/>
              <a:ext cx="699770" cy="384810"/>
            </a:xfrm>
            <a:custGeom>
              <a:avLst/>
              <a:gdLst/>
              <a:ahLst/>
              <a:cxnLst/>
              <a:rect l="l" t="t" r="r" b="b"/>
              <a:pathLst>
                <a:path w="699770" h="384810">
                  <a:moveTo>
                    <a:pt x="279781" y="139903"/>
                  </a:moveTo>
                  <a:lnTo>
                    <a:pt x="139890" y="0"/>
                  </a:lnTo>
                  <a:lnTo>
                    <a:pt x="0" y="139903"/>
                  </a:lnTo>
                  <a:lnTo>
                    <a:pt x="69938" y="139903"/>
                  </a:lnTo>
                  <a:lnTo>
                    <a:pt x="69938" y="384708"/>
                  </a:lnTo>
                  <a:lnTo>
                    <a:pt x="209829" y="384708"/>
                  </a:lnTo>
                  <a:lnTo>
                    <a:pt x="209829" y="139903"/>
                  </a:lnTo>
                  <a:lnTo>
                    <a:pt x="279781" y="139903"/>
                  </a:lnTo>
                  <a:close/>
                </a:path>
                <a:path w="699770" h="384810">
                  <a:moveTo>
                    <a:pt x="699452" y="139903"/>
                  </a:moveTo>
                  <a:lnTo>
                    <a:pt x="559562" y="0"/>
                  </a:lnTo>
                  <a:lnTo>
                    <a:pt x="419671" y="139903"/>
                  </a:lnTo>
                  <a:lnTo>
                    <a:pt x="489610" y="139903"/>
                  </a:lnTo>
                  <a:lnTo>
                    <a:pt x="489610" y="384708"/>
                  </a:lnTo>
                  <a:lnTo>
                    <a:pt x="629500" y="384708"/>
                  </a:lnTo>
                  <a:lnTo>
                    <a:pt x="629500" y="139903"/>
                  </a:lnTo>
                  <a:lnTo>
                    <a:pt x="699452" y="139903"/>
                  </a:lnTo>
                  <a:close/>
                </a:path>
              </a:pathLst>
            </a:custGeom>
            <a:solidFill>
              <a:srgbClr val="7F7F7F"/>
            </a:solidFill>
          </p:spPr>
          <p:txBody>
            <a:bodyPr wrap="square" lIns="0" tIns="0" rIns="0" bIns="0" rtlCol="0"/>
            <a:lstStyle/>
            <a:p>
              <a:endParaRPr/>
            </a:p>
          </p:txBody>
        </p:sp>
        <p:sp>
          <p:nvSpPr>
            <p:cNvPr id="73" name="object 73"/>
            <p:cNvSpPr/>
            <p:nvPr/>
          </p:nvSpPr>
          <p:spPr>
            <a:xfrm>
              <a:off x="10371823" y="1970189"/>
              <a:ext cx="1259205" cy="314960"/>
            </a:xfrm>
            <a:custGeom>
              <a:avLst/>
              <a:gdLst/>
              <a:ahLst/>
              <a:cxnLst/>
              <a:rect l="l" t="t" r="r" b="b"/>
              <a:pathLst>
                <a:path w="1259204" h="314960">
                  <a:moveTo>
                    <a:pt x="0" y="0"/>
                  </a:moveTo>
                  <a:lnTo>
                    <a:pt x="1259021" y="0"/>
                  </a:lnTo>
                  <a:lnTo>
                    <a:pt x="1259021" y="314755"/>
                  </a:lnTo>
                  <a:lnTo>
                    <a:pt x="0" y="314755"/>
                  </a:lnTo>
                  <a:lnTo>
                    <a:pt x="0" y="0"/>
                  </a:lnTo>
                  <a:close/>
                </a:path>
              </a:pathLst>
            </a:custGeom>
            <a:ln w="23315">
              <a:solidFill>
                <a:srgbClr val="000000"/>
              </a:solidFill>
            </a:ln>
          </p:spPr>
          <p:txBody>
            <a:bodyPr wrap="square" lIns="0" tIns="0" rIns="0" bIns="0" rtlCol="0"/>
            <a:lstStyle/>
            <a:p>
              <a:endParaRPr/>
            </a:p>
          </p:txBody>
        </p:sp>
      </p:grpSp>
      <p:sp>
        <p:nvSpPr>
          <p:cNvPr id="74" name="object 74"/>
          <p:cNvSpPr txBox="1"/>
          <p:nvPr/>
        </p:nvSpPr>
        <p:spPr>
          <a:xfrm>
            <a:off x="7958696" y="2302548"/>
            <a:ext cx="2938145" cy="373380"/>
          </a:xfrm>
          <a:prstGeom prst="rect">
            <a:avLst/>
          </a:prstGeom>
          <a:solidFill>
            <a:srgbClr val="FFF2CC"/>
          </a:solidFill>
          <a:ln w="23315">
            <a:solidFill>
              <a:srgbClr val="000000"/>
            </a:solidFill>
          </a:ln>
        </p:spPr>
        <p:txBody>
          <a:bodyPr vert="horz" wrap="square" lIns="0" tIns="25400" rIns="0" bIns="0" rtlCol="0">
            <a:spAutoFit/>
          </a:bodyPr>
          <a:lstStyle/>
          <a:p>
            <a:pPr marL="827405">
              <a:lnSpc>
                <a:spcPct val="100000"/>
              </a:lnSpc>
              <a:spcBef>
                <a:spcPts val="200"/>
              </a:spcBef>
            </a:pPr>
            <a:r>
              <a:rPr sz="2000" spc="-70" dirty="0">
                <a:latin typeface="Arial"/>
                <a:cs typeface="Arial"/>
              </a:rPr>
              <a:t>Applications</a:t>
            </a:r>
            <a:endParaRPr sz="2000">
              <a:latin typeface="Arial"/>
              <a:cs typeface="Arial"/>
            </a:endParaRPr>
          </a:p>
        </p:txBody>
      </p:sp>
      <p:sp>
        <p:nvSpPr>
          <p:cNvPr id="75" name="object 75"/>
          <p:cNvSpPr txBox="1"/>
          <p:nvPr/>
        </p:nvSpPr>
        <p:spPr>
          <a:xfrm>
            <a:off x="7329182" y="2792159"/>
            <a:ext cx="1247775" cy="314960"/>
          </a:xfrm>
          <a:prstGeom prst="rect">
            <a:avLst/>
          </a:prstGeom>
          <a:solidFill>
            <a:srgbClr val="F8CBAD"/>
          </a:solidFill>
          <a:ln w="23315">
            <a:solidFill>
              <a:srgbClr val="000000"/>
            </a:solidFill>
          </a:ln>
        </p:spPr>
        <p:txBody>
          <a:bodyPr vert="horz" wrap="square" lIns="0" tIns="0" rIns="0" bIns="0" rtlCol="0">
            <a:spAutoFit/>
          </a:bodyPr>
          <a:lstStyle/>
          <a:p>
            <a:pPr marL="296545">
              <a:lnSpc>
                <a:spcPts val="2330"/>
              </a:lnSpc>
            </a:pPr>
            <a:r>
              <a:rPr sz="2000" spc="-130" dirty="0">
                <a:latin typeface="Arial"/>
                <a:cs typeface="Arial"/>
              </a:rPr>
              <a:t>Cache</a:t>
            </a:r>
            <a:endParaRPr sz="2000">
              <a:latin typeface="Arial"/>
              <a:cs typeface="Arial"/>
            </a:endParaRPr>
          </a:p>
        </p:txBody>
      </p:sp>
      <p:sp>
        <p:nvSpPr>
          <p:cNvPr id="76" name="object 76"/>
          <p:cNvSpPr txBox="1"/>
          <p:nvPr/>
        </p:nvSpPr>
        <p:spPr>
          <a:xfrm>
            <a:off x="10360164" y="2745536"/>
            <a:ext cx="1363980" cy="466725"/>
          </a:xfrm>
          <a:prstGeom prst="rect">
            <a:avLst/>
          </a:prstGeom>
          <a:solidFill>
            <a:srgbClr val="F8CBAD"/>
          </a:solidFill>
        </p:spPr>
        <p:txBody>
          <a:bodyPr vert="horz" wrap="square" lIns="0" tIns="37465" rIns="0" bIns="0" rtlCol="0">
            <a:spAutoFit/>
          </a:bodyPr>
          <a:lstStyle/>
          <a:p>
            <a:pPr marL="316230">
              <a:lnSpc>
                <a:spcPct val="100000"/>
              </a:lnSpc>
              <a:spcBef>
                <a:spcPts val="295"/>
              </a:spcBef>
            </a:pPr>
            <a:r>
              <a:rPr sz="2000" spc="-130" dirty="0">
                <a:latin typeface="Arial"/>
                <a:cs typeface="Arial"/>
              </a:rPr>
              <a:t>Cache</a:t>
            </a:r>
            <a:endParaRPr sz="2000">
              <a:latin typeface="Arial"/>
              <a:cs typeface="Arial"/>
            </a:endParaRPr>
          </a:p>
        </p:txBody>
      </p:sp>
      <p:pic>
        <p:nvPicPr>
          <p:cNvPr id="129" name="图片 128">
            <a:extLst>
              <a:ext uri="{FF2B5EF4-FFF2-40B4-BE49-F238E27FC236}">
                <a16:creationId xmlns:a16="http://schemas.microsoft.com/office/drawing/2014/main" id="{9DD722E6-E589-F747-983A-3478CEBCD70A}"/>
              </a:ext>
            </a:extLst>
          </p:cNvPr>
          <p:cNvPicPr>
            <a:picLocks noChangeAspect="1"/>
          </p:cNvPicPr>
          <p:nvPr/>
        </p:nvPicPr>
        <p:blipFill>
          <a:blip r:embed="rId2"/>
          <a:stretch>
            <a:fillRect/>
          </a:stretch>
        </p:blipFill>
        <p:spPr>
          <a:xfrm>
            <a:off x="9067800" y="152400"/>
            <a:ext cx="2800350" cy="943487"/>
          </a:xfrm>
          <a:prstGeom prst="rect">
            <a:avLst/>
          </a:prstGeom>
        </p:spPr>
      </p:pic>
      <p:sp>
        <p:nvSpPr>
          <p:cNvPr id="78" name="object 30">
            <a:extLst>
              <a:ext uri="{FF2B5EF4-FFF2-40B4-BE49-F238E27FC236}">
                <a16:creationId xmlns:a16="http://schemas.microsoft.com/office/drawing/2014/main" id="{3ABE1ADE-A6B3-4F4D-B2DB-D7A10CEE4E25}"/>
              </a:ext>
            </a:extLst>
          </p:cNvPr>
          <p:cNvSpPr txBox="1"/>
          <p:nvPr/>
        </p:nvSpPr>
        <p:spPr>
          <a:xfrm>
            <a:off x="5003042" y="6285170"/>
            <a:ext cx="1541145" cy="299720"/>
          </a:xfrm>
          <a:prstGeom prst="rect">
            <a:avLst/>
          </a:prstGeom>
        </p:spPr>
        <p:txBody>
          <a:bodyPr vert="horz" wrap="square" lIns="0" tIns="12700" rIns="0" bIns="0" rtlCol="0">
            <a:spAutoFit/>
          </a:bodyPr>
          <a:lstStyle/>
          <a:p>
            <a:pPr marL="12700">
              <a:lnSpc>
                <a:spcPct val="100000"/>
              </a:lnSpc>
              <a:spcBef>
                <a:spcPts val="100"/>
              </a:spcBef>
            </a:pPr>
            <a:r>
              <a:rPr lang="zh-CN" altLang="en-US" sz="1800" spc="-55" dirty="0">
                <a:latin typeface="Yuanti SC" panose="02010600040101010101" pitchFamily="2" charset="-122"/>
                <a:ea typeface="Yuanti SC" panose="02010600040101010101" pitchFamily="2" charset="-122"/>
                <a:cs typeface="Arial"/>
              </a:rPr>
              <a:t>基于</a:t>
            </a:r>
            <a:r>
              <a:rPr lang="zh-CN" altLang="en-US" spc="-55" dirty="0">
                <a:latin typeface="Yuanti SC" panose="02010600040101010101" pitchFamily="2" charset="-122"/>
                <a:ea typeface="Yuanti SC" panose="02010600040101010101" pitchFamily="2" charset="-122"/>
                <a:cs typeface="Arial"/>
              </a:rPr>
              <a:t>监听</a:t>
            </a:r>
            <a:endParaRPr sz="1800" dirty="0">
              <a:latin typeface="Yuanti SC" panose="02010600040101010101" pitchFamily="2" charset="-122"/>
              <a:ea typeface="Yuanti SC" panose="02010600040101010101" pitchFamily="2" charset="-122"/>
              <a:cs typeface="Arial"/>
            </a:endParaRPr>
          </a:p>
        </p:txBody>
      </p:sp>
    </p:spTree>
    <p:extLst>
      <p:ext uri="{BB962C8B-B14F-4D97-AF65-F5344CB8AC3E}">
        <p14:creationId xmlns:p14="http://schemas.microsoft.com/office/powerpoint/2010/main" val="8576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 y="366777"/>
            <a:ext cx="9355455" cy="604520"/>
          </a:xfrm>
          <a:prstGeom prst="rect">
            <a:avLst/>
          </a:prstGeom>
        </p:spPr>
        <p:txBody>
          <a:bodyPr vert="horz" wrap="square" lIns="0" tIns="12700" rIns="0" bIns="0" rtlCol="0">
            <a:spAutoFit/>
          </a:bodyPr>
          <a:lstStyle/>
          <a:p>
            <a:pPr marL="12700">
              <a:lnSpc>
                <a:spcPct val="100000"/>
              </a:lnSpc>
              <a:spcBef>
                <a:spcPts val="100"/>
              </a:spcBef>
            </a:pPr>
            <a:r>
              <a:rPr sz="3800" spc="-85" dirty="0"/>
              <a:t>Opportunities </a:t>
            </a:r>
            <a:r>
              <a:rPr sz="3800" spc="-130" dirty="0"/>
              <a:t>from </a:t>
            </a:r>
            <a:r>
              <a:rPr sz="3800" spc="-105" dirty="0"/>
              <a:t>Programmable</a:t>
            </a:r>
            <a:r>
              <a:rPr sz="3800" spc="-75" dirty="0"/>
              <a:t> </a:t>
            </a:r>
            <a:r>
              <a:rPr sz="3800" spc="-140" dirty="0"/>
              <a:t>Switches</a:t>
            </a:r>
            <a:endParaRPr sz="3800" dirty="0"/>
          </a:p>
        </p:txBody>
      </p:sp>
      <p:graphicFrame>
        <p:nvGraphicFramePr>
          <p:cNvPr id="8" name="object 8"/>
          <p:cNvGraphicFramePr>
            <a:graphicFrameLocks noGrp="1"/>
          </p:cNvGraphicFramePr>
          <p:nvPr/>
        </p:nvGraphicFramePr>
        <p:xfrm>
          <a:off x="6975706" y="2887690"/>
          <a:ext cx="1513205" cy="484822"/>
        </p:xfrm>
        <a:graphic>
          <a:graphicData uri="http://schemas.openxmlformats.org/drawingml/2006/table">
            <a:tbl>
              <a:tblPr firstRow="1" bandRow="1">
                <a:tableStyleId>{2D5ABB26-0587-4C30-8999-92F81FD0307C}</a:tableStyleId>
              </a:tblPr>
              <a:tblGrid>
                <a:gridCol w="515620">
                  <a:extLst>
                    <a:ext uri="{9D8B030D-6E8A-4147-A177-3AD203B41FA5}">
                      <a16:colId xmlns:a16="http://schemas.microsoft.com/office/drawing/2014/main" val="20000"/>
                    </a:ext>
                  </a:extLst>
                </a:gridCol>
                <a:gridCol w="997585">
                  <a:extLst>
                    <a:ext uri="{9D8B030D-6E8A-4147-A177-3AD203B41FA5}">
                      <a16:colId xmlns:a16="http://schemas.microsoft.com/office/drawing/2014/main" val="20001"/>
                    </a:ext>
                  </a:extLst>
                </a:gridCol>
              </a:tblGrid>
              <a:tr h="242411">
                <a:tc>
                  <a:txBody>
                    <a:bodyPr/>
                    <a:lstStyle/>
                    <a:p>
                      <a:pPr marL="635" algn="ctr">
                        <a:lnSpc>
                          <a:spcPct val="100000"/>
                        </a:lnSpc>
                        <a:spcBef>
                          <a:spcPts val="85"/>
                        </a:spcBef>
                      </a:pPr>
                      <a:r>
                        <a:rPr sz="1300" spc="-10" dirty="0">
                          <a:solidFill>
                            <a:srgbClr val="FFFFFF"/>
                          </a:solidFill>
                          <a:latin typeface="Trebuchet MS"/>
                          <a:cs typeface="Trebuchet MS"/>
                        </a:rPr>
                        <a:t>Match</a:t>
                      </a:r>
                      <a:endParaRPr sz="1300">
                        <a:latin typeface="Trebuchet MS"/>
                        <a:cs typeface="Trebuchet MS"/>
                      </a:endParaRPr>
                    </a:p>
                  </a:txBody>
                  <a:tcPr marL="0" marR="0" marT="107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472C4"/>
                    </a:solidFill>
                  </a:tcPr>
                </a:tc>
                <a:tc>
                  <a:txBody>
                    <a:bodyPr/>
                    <a:lstStyle/>
                    <a:p>
                      <a:pPr algn="ctr">
                        <a:lnSpc>
                          <a:spcPct val="100000"/>
                        </a:lnSpc>
                        <a:spcBef>
                          <a:spcPts val="175"/>
                        </a:spcBef>
                      </a:pPr>
                      <a:r>
                        <a:rPr sz="1100" spc="-65" dirty="0">
                          <a:latin typeface="Trebuchet MS"/>
                          <a:cs typeface="Trebuchet MS"/>
                        </a:rPr>
                        <a:t>pkt.type </a:t>
                      </a:r>
                      <a:r>
                        <a:rPr sz="1100" spc="-30" dirty="0">
                          <a:latin typeface="Trebuchet MS"/>
                          <a:cs typeface="Trebuchet MS"/>
                        </a:rPr>
                        <a:t>==</a:t>
                      </a:r>
                      <a:r>
                        <a:rPr sz="1100" spc="-135" dirty="0">
                          <a:latin typeface="Trebuchet MS"/>
                          <a:cs typeface="Trebuchet MS"/>
                        </a:rPr>
                        <a:t> </a:t>
                      </a:r>
                      <a:r>
                        <a:rPr sz="1100" spc="-30" dirty="0">
                          <a:latin typeface="Trebuchet MS"/>
                          <a:cs typeface="Trebuchet MS"/>
                        </a:rPr>
                        <a:t>0x11</a:t>
                      </a:r>
                      <a:endParaRPr sz="1100">
                        <a:latin typeface="Trebuchet MS"/>
                        <a:cs typeface="Trebuchet MS"/>
                      </a:endParaRPr>
                    </a:p>
                  </a:txBody>
                  <a:tcPr marL="0" marR="0" marT="222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7E6E6"/>
                    </a:solidFill>
                  </a:tcPr>
                </a:tc>
                <a:extLst>
                  <a:ext uri="{0D108BD9-81ED-4DB2-BD59-A6C34878D82A}">
                    <a16:rowId xmlns:a16="http://schemas.microsoft.com/office/drawing/2014/main" val="10000"/>
                  </a:ext>
                </a:extLst>
              </a:tr>
              <a:tr h="242411">
                <a:tc>
                  <a:txBody>
                    <a:bodyPr/>
                    <a:lstStyle/>
                    <a:p>
                      <a:pPr marL="1270" algn="ctr">
                        <a:lnSpc>
                          <a:spcPct val="100000"/>
                        </a:lnSpc>
                        <a:spcBef>
                          <a:spcPts val="60"/>
                        </a:spcBef>
                      </a:pPr>
                      <a:r>
                        <a:rPr sz="1300" spc="-40" dirty="0">
                          <a:solidFill>
                            <a:srgbClr val="FFFFFF"/>
                          </a:solidFill>
                          <a:latin typeface="Trebuchet MS"/>
                          <a:cs typeface="Trebuchet MS"/>
                        </a:rPr>
                        <a:t>Action</a:t>
                      </a:r>
                      <a:endParaRPr sz="1300">
                        <a:latin typeface="Trebuchet MS"/>
                        <a:cs typeface="Trebuchet MS"/>
                      </a:endParaRPr>
                    </a:p>
                  </a:txBody>
                  <a:tcPr marL="0" marR="0" marT="76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472C4"/>
                    </a:solidFill>
                  </a:tcPr>
                </a:tc>
                <a:tc>
                  <a:txBody>
                    <a:bodyPr/>
                    <a:lstStyle/>
                    <a:p>
                      <a:pPr algn="ctr">
                        <a:lnSpc>
                          <a:spcPct val="100000"/>
                        </a:lnSpc>
                        <a:spcBef>
                          <a:spcPts val="145"/>
                        </a:spcBef>
                      </a:pPr>
                      <a:r>
                        <a:rPr sz="1100" spc="-75" dirty="0">
                          <a:latin typeface="Trebuchet MS"/>
                          <a:cs typeface="Trebuchet MS"/>
                        </a:rPr>
                        <a:t>pkt.ttl </a:t>
                      </a:r>
                      <a:r>
                        <a:rPr sz="1100" spc="-30" dirty="0">
                          <a:latin typeface="Trebuchet MS"/>
                          <a:cs typeface="Trebuchet MS"/>
                        </a:rPr>
                        <a:t>=</a:t>
                      </a:r>
                      <a:r>
                        <a:rPr sz="1100" spc="-110" dirty="0">
                          <a:latin typeface="Trebuchet MS"/>
                          <a:cs typeface="Trebuchet MS"/>
                        </a:rPr>
                        <a:t> </a:t>
                      </a:r>
                      <a:r>
                        <a:rPr sz="1100" spc="-70" dirty="0">
                          <a:latin typeface="Trebuchet MS"/>
                          <a:cs typeface="Trebuchet MS"/>
                        </a:rPr>
                        <a:t>pkt.ttl-1</a:t>
                      </a:r>
                      <a:endParaRPr sz="1100">
                        <a:latin typeface="Trebuchet MS"/>
                        <a:cs typeface="Trebuchet MS"/>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7E6E6"/>
                    </a:solidFill>
                  </a:tcPr>
                </a:tc>
                <a:extLst>
                  <a:ext uri="{0D108BD9-81ED-4DB2-BD59-A6C34878D82A}">
                    <a16:rowId xmlns:a16="http://schemas.microsoft.com/office/drawing/2014/main" val="10001"/>
                  </a:ext>
                </a:extLst>
              </a:tr>
            </a:tbl>
          </a:graphicData>
        </a:graphic>
      </p:graphicFrame>
      <p:grpSp>
        <p:nvGrpSpPr>
          <p:cNvPr id="9" name="object 9"/>
          <p:cNvGrpSpPr/>
          <p:nvPr/>
        </p:nvGrpSpPr>
        <p:grpSpPr>
          <a:xfrm>
            <a:off x="6042088" y="1776374"/>
            <a:ext cx="493395" cy="493395"/>
            <a:chOff x="6042088" y="1776374"/>
            <a:chExt cx="493395" cy="493395"/>
          </a:xfrm>
        </p:grpSpPr>
        <p:sp>
          <p:nvSpPr>
            <p:cNvPr id="10" name="object 10"/>
            <p:cNvSpPr/>
            <p:nvPr/>
          </p:nvSpPr>
          <p:spPr>
            <a:xfrm>
              <a:off x="6049391" y="1783676"/>
              <a:ext cx="478790" cy="478790"/>
            </a:xfrm>
            <a:custGeom>
              <a:avLst/>
              <a:gdLst/>
              <a:ahLst/>
              <a:cxnLst/>
              <a:rect l="l" t="t" r="r" b="b"/>
              <a:pathLst>
                <a:path w="478790" h="478789">
                  <a:moveTo>
                    <a:pt x="478218" y="0"/>
                  </a:moveTo>
                  <a:lnTo>
                    <a:pt x="0" y="0"/>
                  </a:lnTo>
                  <a:lnTo>
                    <a:pt x="0" y="478231"/>
                  </a:lnTo>
                  <a:lnTo>
                    <a:pt x="478218" y="478231"/>
                  </a:lnTo>
                  <a:lnTo>
                    <a:pt x="478218" y="0"/>
                  </a:lnTo>
                  <a:close/>
                </a:path>
              </a:pathLst>
            </a:custGeom>
            <a:solidFill>
              <a:srgbClr val="DAE3F3"/>
            </a:solidFill>
          </p:spPr>
          <p:txBody>
            <a:bodyPr wrap="square" lIns="0" tIns="0" rIns="0" bIns="0" rtlCol="0"/>
            <a:lstStyle/>
            <a:p>
              <a:endParaRPr/>
            </a:p>
          </p:txBody>
        </p:sp>
        <p:sp>
          <p:nvSpPr>
            <p:cNvPr id="11" name="object 11"/>
            <p:cNvSpPr/>
            <p:nvPr/>
          </p:nvSpPr>
          <p:spPr>
            <a:xfrm>
              <a:off x="6049391" y="1783676"/>
              <a:ext cx="478790" cy="478790"/>
            </a:xfrm>
            <a:custGeom>
              <a:avLst/>
              <a:gdLst/>
              <a:ahLst/>
              <a:cxnLst/>
              <a:rect l="l" t="t" r="r" b="b"/>
              <a:pathLst>
                <a:path w="478790" h="478789">
                  <a:moveTo>
                    <a:pt x="0" y="0"/>
                  </a:moveTo>
                  <a:lnTo>
                    <a:pt x="478221" y="0"/>
                  </a:lnTo>
                  <a:lnTo>
                    <a:pt x="478221" y="478221"/>
                  </a:lnTo>
                  <a:lnTo>
                    <a:pt x="0" y="478221"/>
                  </a:lnTo>
                  <a:lnTo>
                    <a:pt x="0" y="0"/>
                  </a:lnTo>
                  <a:close/>
                </a:path>
              </a:pathLst>
            </a:custGeom>
            <a:ln w="14065">
              <a:solidFill>
                <a:srgbClr val="000000"/>
              </a:solidFill>
            </a:ln>
          </p:spPr>
          <p:txBody>
            <a:bodyPr wrap="square" lIns="0" tIns="0" rIns="0" bIns="0" rtlCol="0"/>
            <a:lstStyle/>
            <a:p>
              <a:endParaRPr/>
            </a:p>
          </p:txBody>
        </p:sp>
      </p:grpSp>
      <p:sp>
        <p:nvSpPr>
          <p:cNvPr id="12" name="object 12"/>
          <p:cNvSpPr txBox="1"/>
          <p:nvPr/>
        </p:nvSpPr>
        <p:spPr>
          <a:xfrm>
            <a:off x="6049390" y="1783676"/>
            <a:ext cx="478790" cy="478790"/>
          </a:xfrm>
          <a:prstGeom prst="rect">
            <a:avLst/>
          </a:prstGeom>
        </p:spPr>
        <p:txBody>
          <a:bodyPr vert="horz" wrap="square" lIns="0" tIns="123189" rIns="0" bIns="0" rtlCol="0">
            <a:spAutoFit/>
          </a:bodyPr>
          <a:lstStyle/>
          <a:p>
            <a:pPr marL="12700">
              <a:lnSpc>
                <a:spcPct val="100000"/>
              </a:lnSpc>
              <a:spcBef>
                <a:spcPts val="969"/>
              </a:spcBef>
            </a:pPr>
            <a:r>
              <a:rPr sz="1300" spc="-50" dirty="0">
                <a:latin typeface="Trebuchet MS"/>
                <a:cs typeface="Trebuchet MS"/>
              </a:rPr>
              <a:t>Parser</a:t>
            </a:r>
            <a:endParaRPr sz="1300">
              <a:latin typeface="Trebuchet MS"/>
              <a:cs typeface="Trebuchet MS"/>
            </a:endParaRPr>
          </a:p>
        </p:txBody>
      </p:sp>
      <p:grpSp>
        <p:nvGrpSpPr>
          <p:cNvPr id="13" name="object 13"/>
          <p:cNvGrpSpPr/>
          <p:nvPr/>
        </p:nvGrpSpPr>
        <p:grpSpPr>
          <a:xfrm>
            <a:off x="6703148" y="1776374"/>
            <a:ext cx="647700" cy="493395"/>
            <a:chOff x="6703148" y="1776374"/>
            <a:chExt cx="647700" cy="493395"/>
          </a:xfrm>
        </p:grpSpPr>
        <p:sp>
          <p:nvSpPr>
            <p:cNvPr id="14" name="object 14"/>
            <p:cNvSpPr/>
            <p:nvPr/>
          </p:nvSpPr>
          <p:spPr>
            <a:xfrm>
              <a:off x="6710451" y="1783676"/>
              <a:ext cx="633095" cy="478790"/>
            </a:xfrm>
            <a:custGeom>
              <a:avLst/>
              <a:gdLst/>
              <a:ahLst/>
              <a:cxnLst/>
              <a:rect l="l" t="t" r="r" b="b"/>
              <a:pathLst>
                <a:path w="633095" h="478789">
                  <a:moveTo>
                    <a:pt x="632942" y="0"/>
                  </a:moveTo>
                  <a:lnTo>
                    <a:pt x="0" y="0"/>
                  </a:lnTo>
                  <a:lnTo>
                    <a:pt x="0" y="478231"/>
                  </a:lnTo>
                  <a:lnTo>
                    <a:pt x="632942" y="478231"/>
                  </a:lnTo>
                  <a:lnTo>
                    <a:pt x="632942" y="0"/>
                  </a:lnTo>
                  <a:close/>
                </a:path>
              </a:pathLst>
            </a:custGeom>
            <a:solidFill>
              <a:srgbClr val="DAE3F3"/>
            </a:solidFill>
          </p:spPr>
          <p:txBody>
            <a:bodyPr wrap="square" lIns="0" tIns="0" rIns="0" bIns="0" rtlCol="0"/>
            <a:lstStyle/>
            <a:p>
              <a:endParaRPr/>
            </a:p>
          </p:txBody>
        </p:sp>
        <p:sp>
          <p:nvSpPr>
            <p:cNvPr id="15" name="object 15"/>
            <p:cNvSpPr/>
            <p:nvPr/>
          </p:nvSpPr>
          <p:spPr>
            <a:xfrm>
              <a:off x="6710451" y="1783676"/>
              <a:ext cx="633095" cy="478790"/>
            </a:xfrm>
            <a:custGeom>
              <a:avLst/>
              <a:gdLst/>
              <a:ahLst/>
              <a:cxnLst/>
              <a:rect l="l" t="t" r="r" b="b"/>
              <a:pathLst>
                <a:path w="633095" h="478789">
                  <a:moveTo>
                    <a:pt x="0" y="0"/>
                  </a:moveTo>
                  <a:lnTo>
                    <a:pt x="632940" y="0"/>
                  </a:lnTo>
                  <a:lnTo>
                    <a:pt x="632940" y="478221"/>
                  </a:lnTo>
                  <a:lnTo>
                    <a:pt x="0" y="478221"/>
                  </a:lnTo>
                  <a:lnTo>
                    <a:pt x="0" y="0"/>
                  </a:lnTo>
                  <a:close/>
                </a:path>
              </a:pathLst>
            </a:custGeom>
            <a:ln w="14065">
              <a:solidFill>
                <a:srgbClr val="000000"/>
              </a:solidFill>
            </a:ln>
          </p:spPr>
          <p:txBody>
            <a:bodyPr wrap="square" lIns="0" tIns="0" rIns="0" bIns="0" rtlCol="0"/>
            <a:lstStyle/>
            <a:p>
              <a:endParaRPr/>
            </a:p>
          </p:txBody>
        </p:sp>
      </p:grpSp>
      <p:sp>
        <p:nvSpPr>
          <p:cNvPr id="16" name="object 16"/>
          <p:cNvSpPr txBox="1"/>
          <p:nvPr/>
        </p:nvSpPr>
        <p:spPr>
          <a:xfrm>
            <a:off x="6794855" y="2050923"/>
            <a:ext cx="464184" cy="168910"/>
          </a:xfrm>
          <a:prstGeom prst="rect">
            <a:avLst/>
          </a:prstGeom>
          <a:solidFill>
            <a:srgbClr val="4472C4"/>
          </a:solidFill>
          <a:ln w="14065">
            <a:solidFill>
              <a:srgbClr val="2F528F"/>
            </a:solidFill>
          </a:ln>
        </p:spPr>
        <p:txBody>
          <a:bodyPr vert="horz" wrap="square" lIns="0" tIns="0" rIns="0" bIns="0" rtlCol="0">
            <a:spAutoFit/>
          </a:bodyPr>
          <a:lstStyle/>
          <a:p>
            <a:pPr marL="8890">
              <a:lnSpc>
                <a:spcPts val="1310"/>
              </a:lnSpc>
            </a:pPr>
            <a:r>
              <a:rPr sz="1300" spc="-75" dirty="0">
                <a:solidFill>
                  <a:srgbClr val="FFFFFF"/>
                </a:solidFill>
                <a:latin typeface="Trebuchet MS"/>
                <a:cs typeface="Trebuchet MS"/>
              </a:rPr>
              <a:t>Tables</a:t>
            </a:r>
            <a:endParaRPr sz="1300">
              <a:latin typeface="Trebuchet MS"/>
              <a:cs typeface="Trebuchet MS"/>
            </a:endParaRPr>
          </a:p>
        </p:txBody>
      </p:sp>
      <p:sp>
        <p:nvSpPr>
          <p:cNvPr id="17" name="object 17"/>
          <p:cNvSpPr/>
          <p:nvPr/>
        </p:nvSpPr>
        <p:spPr>
          <a:xfrm>
            <a:off x="6794855" y="1825879"/>
            <a:ext cx="464184" cy="168910"/>
          </a:xfrm>
          <a:custGeom>
            <a:avLst/>
            <a:gdLst/>
            <a:ahLst/>
            <a:cxnLst/>
            <a:rect l="l" t="t" r="r" b="b"/>
            <a:pathLst>
              <a:path w="464184" h="168910">
                <a:moveTo>
                  <a:pt x="464146" y="0"/>
                </a:moveTo>
                <a:lnTo>
                  <a:pt x="0" y="0"/>
                </a:lnTo>
                <a:lnTo>
                  <a:pt x="0" y="168783"/>
                </a:lnTo>
                <a:lnTo>
                  <a:pt x="464146" y="168783"/>
                </a:lnTo>
                <a:lnTo>
                  <a:pt x="464146" y="0"/>
                </a:lnTo>
                <a:close/>
              </a:path>
            </a:pathLst>
          </a:custGeom>
          <a:solidFill>
            <a:srgbClr val="DEEBF7"/>
          </a:solidFill>
        </p:spPr>
        <p:txBody>
          <a:bodyPr wrap="square" lIns="0" tIns="0" rIns="0" bIns="0" rtlCol="0"/>
          <a:lstStyle/>
          <a:p>
            <a:endParaRPr/>
          </a:p>
        </p:txBody>
      </p:sp>
      <p:sp>
        <p:nvSpPr>
          <p:cNvPr id="18" name="object 18"/>
          <p:cNvSpPr txBox="1"/>
          <p:nvPr/>
        </p:nvSpPr>
        <p:spPr>
          <a:xfrm>
            <a:off x="6794855" y="1825879"/>
            <a:ext cx="464184" cy="168910"/>
          </a:xfrm>
          <a:prstGeom prst="rect">
            <a:avLst/>
          </a:prstGeom>
          <a:ln w="14065">
            <a:solidFill>
              <a:srgbClr val="2F528F"/>
            </a:solidFill>
          </a:ln>
        </p:spPr>
        <p:txBody>
          <a:bodyPr vert="horz" wrap="square" lIns="0" tIns="0" rIns="0" bIns="0" rtlCol="0">
            <a:spAutoFit/>
          </a:bodyPr>
          <a:lstStyle/>
          <a:p>
            <a:pPr marL="8255">
              <a:lnSpc>
                <a:spcPts val="1310"/>
              </a:lnSpc>
            </a:pPr>
            <a:r>
              <a:rPr sz="1300" spc="-45" dirty="0">
                <a:latin typeface="Trebuchet MS"/>
                <a:cs typeface="Trebuchet MS"/>
              </a:rPr>
              <a:t>Arrays</a:t>
            </a:r>
            <a:endParaRPr sz="1300">
              <a:latin typeface="Trebuchet MS"/>
              <a:cs typeface="Trebuchet MS"/>
            </a:endParaRPr>
          </a:p>
        </p:txBody>
      </p:sp>
      <p:sp>
        <p:nvSpPr>
          <p:cNvPr id="19" name="object 19"/>
          <p:cNvSpPr txBox="1"/>
          <p:nvPr/>
        </p:nvSpPr>
        <p:spPr>
          <a:xfrm>
            <a:off x="7577518" y="1567026"/>
            <a:ext cx="469900" cy="211454"/>
          </a:xfrm>
          <a:prstGeom prst="rect">
            <a:avLst/>
          </a:prstGeom>
        </p:spPr>
        <p:txBody>
          <a:bodyPr vert="horz" wrap="square" lIns="0" tIns="14604" rIns="0" bIns="0" rtlCol="0">
            <a:spAutoFit/>
          </a:bodyPr>
          <a:lstStyle/>
          <a:p>
            <a:pPr marL="12700">
              <a:lnSpc>
                <a:spcPct val="100000"/>
              </a:lnSpc>
              <a:spcBef>
                <a:spcPts val="114"/>
              </a:spcBef>
            </a:pPr>
            <a:r>
              <a:rPr sz="1200" spc="-65" dirty="0">
                <a:latin typeface="Trebuchet MS"/>
                <a:cs typeface="Trebuchet MS"/>
              </a:rPr>
              <a:t>Stage</a:t>
            </a:r>
            <a:r>
              <a:rPr sz="1200" spc="-185" dirty="0">
                <a:latin typeface="Trebuchet MS"/>
                <a:cs typeface="Trebuchet MS"/>
              </a:rPr>
              <a:t> </a:t>
            </a:r>
            <a:r>
              <a:rPr sz="1200" spc="-15" dirty="0">
                <a:latin typeface="Trebuchet MS"/>
                <a:cs typeface="Trebuchet MS"/>
              </a:rPr>
              <a:t>2</a:t>
            </a:r>
            <a:endParaRPr sz="1200">
              <a:latin typeface="Trebuchet MS"/>
              <a:cs typeface="Trebuchet MS"/>
            </a:endParaRPr>
          </a:p>
        </p:txBody>
      </p:sp>
      <p:sp>
        <p:nvSpPr>
          <p:cNvPr id="20" name="object 20"/>
          <p:cNvSpPr txBox="1"/>
          <p:nvPr/>
        </p:nvSpPr>
        <p:spPr>
          <a:xfrm>
            <a:off x="8393874" y="1567026"/>
            <a:ext cx="472440" cy="211454"/>
          </a:xfrm>
          <a:prstGeom prst="rect">
            <a:avLst/>
          </a:prstGeom>
        </p:spPr>
        <p:txBody>
          <a:bodyPr vert="horz" wrap="square" lIns="0" tIns="14604" rIns="0" bIns="0" rtlCol="0">
            <a:spAutoFit/>
          </a:bodyPr>
          <a:lstStyle/>
          <a:p>
            <a:pPr marL="12700">
              <a:lnSpc>
                <a:spcPct val="100000"/>
              </a:lnSpc>
              <a:spcBef>
                <a:spcPts val="114"/>
              </a:spcBef>
            </a:pPr>
            <a:r>
              <a:rPr sz="1200" spc="-65" dirty="0">
                <a:latin typeface="Trebuchet MS"/>
                <a:cs typeface="Trebuchet MS"/>
              </a:rPr>
              <a:t>Stage</a:t>
            </a:r>
            <a:r>
              <a:rPr sz="1200" spc="-185" dirty="0">
                <a:latin typeface="Trebuchet MS"/>
                <a:cs typeface="Trebuchet MS"/>
              </a:rPr>
              <a:t> </a:t>
            </a:r>
            <a:r>
              <a:rPr sz="1200" spc="-20" dirty="0">
                <a:latin typeface="Trebuchet MS"/>
                <a:cs typeface="Trebuchet MS"/>
              </a:rPr>
              <a:t>n</a:t>
            </a:r>
            <a:endParaRPr sz="1200">
              <a:latin typeface="Trebuchet MS"/>
              <a:cs typeface="Trebuchet MS"/>
            </a:endParaRPr>
          </a:p>
        </p:txBody>
      </p:sp>
      <p:sp>
        <p:nvSpPr>
          <p:cNvPr id="21" name="object 21"/>
          <p:cNvSpPr txBox="1"/>
          <p:nvPr/>
        </p:nvSpPr>
        <p:spPr>
          <a:xfrm>
            <a:off x="8370887" y="1829603"/>
            <a:ext cx="155575" cy="274955"/>
          </a:xfrm>
          <a:prstGeom prst="rect">
            <a:avLst/>
          </a:prstGeom>
        </p:spPr>
        <p:txBody>
          <a:bodyPr vert="horz" wrap="square" lIns="0" tIns="0" rIns="0" bIns="0" rtlCol="0">
            <a:spAutoFit/>
          </a:bodyPr>
          <a:lstStyle/>
          <a:p>
            <a:pPr>
              <a:lnSpc>
                <a:spcPts val="2035"/>
              </a:lnSpc>
            </a:pPr>
            <a:r>
              <a:rPr sz="1750" spc="-65" dirty="0">
                <a:latin typeface="Trebuchet MS"/>
                <a:cs typeface="Trebuchet MS"/>
              </a:rPr>
              <a:t>…</a:t>
            </a:r>
            <a:endParaRPr sz="1750">
              <a:latin typeface="Trebuchet MS"/>
              <a:cs typeface="Trebuchet MS"/>
            </a:endParaRPr>
          </a:p>
        </p:txBody>
      </p:sp>
      <p:grpSp>
        <p:nvGrpSpPr>
          <p:cNvPr id="22" name="object 22"/>
          <p:cNvGrpSpPr/>
          <p:nvPr/>
        </p:nvGrpSpPr>
        <p:grpSpPr>
          <a:xfrm>
            <a:off x="9164586" y="1776374"/>
            <a:ext cx="676275" cy="493395"/>
            <a:chOff x="9164586" y="1776374"/>
            <a:chExt cx="676275" cy="493395"/>
          </a:xfrm>
        </p:grpSpPr>
        <p:sp>
          <p:nvSpPr>
            <p:cNvPr id="23" name="object 23"/>
            <p:cNvSpPr/>
            <p:nvPr/>
          </p:nvSpPr>
          <p:spPr>
            <a:xfrm>
              <a:off x="9171888" y="1783676"/>
              <a:ext cx="661670" cy="478790"/>
            </a:xfrm>
            <a:custGeom>
              <a:avLst/>
              <a:gdLst/>
              <a:ahLst/>
              <a:cxnLst/>
              <a:rect l="l" t="t" r="r" b="b"/>
              <a:pathLst>
                <a:path w="661670" h="478789">
                  <a:moveTo>
                    <a:pt x="661073" y="0"/>
                  </a:moveTo>
                  <a:lnTo>
                    <a:pt x="0" y="0"/>
                  </a:lnTo>
                  <a:lnTo>
                    <a:pt x="0" y="478231"/>
                  </a:lnTo>
                  <a:lnTo>
                    <a:pt x="661073" y="478231"/>
                  </a:lnTo>
                  <a:lnTo>
                    <a:pt x="661073" y="0"/>
                  </a:lnTo>
                  <a:close/>
                </a:path>
              </a:pathLst>
            </a:custGeom>
            <a:solidFill>
              <a:srgbClr val="DAE3F3"/>
            </a:solidFill>
          </p:spPr>
          <p:txBody>
            <a:bodyPr wrap="square" lIns="0" tIns="0" rIns="0" bIns="0" rtlCol="0"/>
            <a:lstStyle/>
            <a:p>
              <a:endParaRPr/>
            </a:p>
          </p:txBody>
        </p:sp>
        <p:sp>
          <p:nvSpPr>
            <p:cNvPr id="24" name="object 24"/>
            <p:cNvSpPr/>
            <p:nvPr/>
          </p:nvSpPr>
          <p:spPr>
            <a:xfrm>
              <a:off x="9171888" y="1783676"/>
              <a:ext cx="661670" cy="478790"/>
            </a:xfrm>
            <a:custGeom>
              <a:avLst/>
              <a:gdLst/>
              <a:ahLst/>
              <a:cxnLst/>
              <a:rect l="l" t="t" r="r" b="b"/>
              <a:pathLst>
                <a:path w="661670" h="478789">
                  <a:moveTo>
                    <a:pt x="0" y="0"/>
                  </a:moveTo>
                  <a:lnTo>
                    <a:pt x="661071" y="0"/>
                  </a:lnTo>
                  <a:lnTo>
                    <a:pt x="661071" y="478221"/>
                  </a:lnTo>
                  <a:lnTo>
                    <a:pt x="0" y="478221"/>
                  </a:lnTo>
                  <a:lnTo>
                    <a:pt x="0" y="0"/>
                  </a:lnTo>
                  <a:close/>
                </a:path>
              </a:pathLst>
            </a:custGeom>
            <a:ln w="14065">
              <a:solidFill>
                <a:srgbClr val="000000"/>
              </a:solidFill>
            </a:ln>
          </p:spPr>
          <p:txBody>
            <a:bodyPr wrap="square" lIns="0" tIns="0" rIns="0" bIns="0" rtlCol="0"/>
            <a:lstStyle/>
            <a:p>
              <a:endParaRPr/>
            </a:p>
          </p:txBody>
        </p:sp>
      </p:grpSp>
      <p:sp>
        <p:nvSpPr>
          <p:cNvPr id="25" name="object 25"/>
          <p:cNvSpPr txBox="1"/>
          <p:nvPr/>
        </p:nvSpPr>
        <p:spPr>
          <a:xfrm>
            <a:off x="9171089" y="1890527"/>
            <a:ext cx="647700" cy="227965"/>
          </a:xfrm>
          <a:prstGeom prst="rect">
            <a:avLst/>
          </a:prstGeom>
        </p:spPr>
        <p:txBody>
          <a:bodyPr vert="horz" wrap="square" lIns="0" tIns="16510" rIns="0" bIns="0" rtlCol="0">
            <a:spAutoFit/>
          </a:bodyPr>
          <a:lstStyle/>
          <a:p>
            <a:pPr marL="12700">
              <a:lnSpc>
                <a:spcPct val="100000"/>
              </a:lnSpc>
              <a:spcBef>
                <a:spcPts val="130"/>
              </a:spcBef>
            </a:pPr>
            <a:r>
              <a:rPr sz="1300" spc="-20" dirty="0">
                <a:latin typeface="Trebuchet MS"/>
                <a:cs typeface="Trebuchet MS"/>
              </a:rPr>
              <a:t>D</a:t>
            </a:r>
            <a:r>
              <a:rPr sz="1300" spc="-15" dirty="0">
                <a:latin typeface="Trebuchet MS"/>
                <a:cs typeface="Trebuchet MS"/>
              </a:rPr>
              <a:t>e</a:t>
            </a:r>
            <a:r>
              <a:rPr sz="1300" spc="-40" dirty="0">
                <a:latin typeface="Trebuchet MS"/>
                <a:cs typeface="Trebuchet MS"/>
              </a:rPr>
              <a:t>p</a:t>
            </a:r>
            <a:r>
              <a:rPr sz="1300" spc="-50" dirty="0">
                <a:latin typeface="Trebuchet MS"/>
                <a:cs typeface="Trebuchet MS"/>
              </a:rPr>
              <a:t>a</a:t>
            </a:r>
            <a:r>
              <a:rPr sz="1300" spc="-75" dirty="0">
                <a:latin typeface="Trebuchet MS"/>
                <a:cs typeface="Trebuchet MS"/>
              </a:rPr>
              <a:t>r</a:t>
            </a:r>
            <a:r>
              <a:rPr sz="1300" spc="-5" dirty="0">
                <a:latin typeface="Trebuchet MS"/>
                <a:cs typeface="Trebuchet MS"/>
              </a:rPr>
              <a:t>s</a:t>
            </a:r>
            <a:r>
              <a:rPr sz="1300" spc="-50" dirty="0">
                <a:latin typeface="Trebuchet MS"/>
                <a:cs typeface="Trebuchet MS"/>
              </a:rPr>
              <a:t>e</a:t>
            </a:r>
            <a:r>
              <a:rPr sz="1300" spc="-45" dirty="0">
                <a:latin typeface="Trebuchet MS"/>
                <a:cs typeface="Trebuchet MS"/>
              </a:rPr>
              <a:t>r</a:t>
            </a:r>
            <a:endParaRPr sz="1300">
              <a:latin typeface="Trebuchet MS"/>
              <a:cs typeface="Trebuchet MS"/>
            </a:endParaRPr>
          </a:p>
        </p:txBody>
      </p:sp>
      <p:grpSp>
        <p:nvGrpSpPr>
          <p:cNvPr id="26" name="object 26"/>
          <p:cNvGrpSpPr/>
          <p:nvPr/>
        </p:nvGrpSpPr>
        <p:grpSpPr>
          <a:xfrm>
            <a:off x="5929566" y="1452880"/>
            <a:ext cx="5374005" cy="901065"/>
            <a:chOff x="5929566" y="1452880"/>
            <a:chExt cx="5374005" cy="901065"/>
          </a:xfrm>
        </p:grpSpPr>
        <p:sp>
          <p:nvSpPr>
            <p:cNvPr id="27" name="object 27"/>
            <p:cNvSpPr/>
            <p:nvPr/>
          </p:nvSpPr>
          <p:spPr>
            <a:xfrm>
              <a:off x="5936868" y="1460182"/>
              <a:ext cx="3966845" cy="886460"/>
            </a:xfrm>
            <a:custGeom>
              <a:avLst/>
              <a:gdLst/>
              <a:ahLst/>
              <a:cxnLst/>
              <a:rect l="l" t="t" r="r" b="b"/>
              <a:pathLst>
                <a:path w="3966845" h="886460">
                  <a:moveTo>
                    <a:pt x="0" y="0"/>
                  </a:moveTo>
                  <a:lnTo>
                    <a:pt x="3966426" y="0"/>
                  </a:lnTo>
                  <a:lnTo>
                    <a:pt x="3966426" y="886116"/>
                  </a:lnTo>
                  <a:lnTo>
                    <a:pt x="0" y="886116"/>
                  </a:lnTo>
                  <a:lnTo>
                    <a:pt x="0" y="0"/>
                  </a:lnTo>
                  <a:close/>
                </a:path>
              </a:pathLst>
            </a:custGeom>
            <a:ln w="14065">
              <a:solidFill>
                <a:srgbClr val="000000"/>
              </a:solidFill>
            </a:ln>
          </p:spPr>
          <p:txBody>
            <a:bodyPr wrap="square" lIns="0" tIns="0" rIns="0" bIns="0" rtlCol="0"/>
            <a:lstStyle/>
            <a:p>
              <a:endParaRPr/>
            </a:p>
          </p:txBody>
        </p:sp>
        <p:sp>
          <p:nvSpPr>
            <p:cNvPr id="28" name="object 28"/>
            <p:cNvSpPr/>
            <p:nvPr/>
          </p:nvSpPr>
          <p:spPr>
            <a:xfrm>
              <a:off x="10198658" y="1460182"/>
              <a:ext cx="1097280" cy="886460"/>
            </a:xfrm>
            <a:custGeom>
              <a:avLst/>
              <a:gdLst/>
              <a:ahLst/>
              <a:cxnLst/>
              <a:rect l="l" t="t" r="r" b="b"/>
              <a:pathLst>
                <a:path w="1097279" h="886460">
                  <a:moveTo>
                    <a:pt x="0" y="0"/>
                  </a:moveTo>
                  <a:lnTo>
                    <a:pt x="1097096" y="0"/>
                  </a:lnTo>
                  <a:lnTo>
                    <a:pt x="1097096" y="886116"/>
                  </a:lnTo>
                  <a:lnTo>
                    <a:pt x="0" y="886116"/>
                  </a:lnTo>
                  <a:lnTo>
                    <a:pt x="0" y="0"/>
                  </a:lnTo>
                  <a:close/>
                </a:path>
              </a:pathLst>
            </a:custGeom>
            <a:ln w="14065">
              <a:solidFill>
                <a:srgbClr val="000000"/>
              </a:solidFill>
            </a:ln>
          </p:spPr>
          <p:txBody>
            <a:bodyPr wrap="square" lIns="0" tIns="0" rIns="0" bIns="0" rtlCol="0"/>
            <a:lstStyle/>
            <a:p>
              <a:endParaRPr/>
            </a:p>
          </p:txBody>
        </p:sp>
      </p:grpSp>
      <p:sp>
        <p:nvSpPr>
          <p:cNvPr id="29" name="object 29"/>
          <p:cNvSpPr txBox="1"/>
          <p:nvPr/>
        </p:nvSpPr>
        <p:spPr>
          <a:xfrm>
            <a:off x="5951854" y="1426373"/>
            <a:ext cx="1311275" cy="351790"/>
          </a:xfrm>
          <a:prstGeom prst="rect">
            <a:avLst/>
          </a:prstGeom>
        </p:spPr>
        <p:txBody>
          <a:bodyPr vert="horz" wrap="square" lIns="0" tIns="14604" rIns="0" bIns="0" rtlCol="0">
            <a:spAutoFit/>
          </a:bodyPr>
          <a:lstStyle/>
          <a:p>
            <a:pPr marL="12700">
              <a:lnSpc>
                <a:spcPts val="1275"/>
              </a:lnSpc>
              <a:spcBef>
                <a:spcPts val="114"/>
              </a:spcBef>
            </a:pPr>
            <a:r>
              <a:rPr sz="1200" b="1" i="1" spc="25" dirty="0">
                <a:latin typeface="Carlito"/>
                <a:cs typeface="Carlito"/>
              </a:rPr>
              <a:t>Ingress Pipeline</a:t>
            </a:r>
            <a:endParaRPr sz="1200">
              <a:latin typeface="Carlito"/>
              <a:cs typeface="Carlito"/>
            </a:endParaRPr>
          </a:p>
          <a:p>
            <a:pPr marL="853440">
              <a:lnSpc>
                <a:spcPts val="1275"/>
              </a:lnSpc>
            </a:pPr>
            <a:r>
              <a:rPr sz="1200" spc="-65" dirty="0">
                <a:latin typeface="Trebuchet MS"/>
                <a:cs typeface="Trebuchet MS"/>
              </a:rPr>
              <a:t>Stage</a:t>
            </a:r>
            <a:r>
              <a:rPr sz="1200" spc="-185" dirty="0">
                <a:latin typeface="Trebuchet MS"/>
                <a:cs typeface="Trebuchet MS"/>
              </a:rPr>
              <a:t> </a:t>
            </a:r>
            <a:r>
              <a:rPr sz="1200" spc="-15" dirty="0">
                <a:latin typeface="Trebuchet MS"/>
                <a:cs typeface="Trebuchet MS"/>
              </a:rPr>
              <a:t>1</a:t>
            </a:r>
            <a:endParaRPr sz="1200">
              <a:latin typeface="Trebuchet MS"/>
              <a:cs typeface="Trebuchet MS"/>
            </a:endParaRPr>
          </a:p>
        </p:txBody>
      </p:sp>
      <p:sp>
        <p:nvSpPr>
          <p:cNvPr id="30" name="object 30"/>
          <p:cNvSpPr txBox="1"/>
          <p:nvPr/>
        </p:nvSpPr>
        <p:spPr>
          <a:xfrm>
            <a:off x="10224503" y="1426373"/>
            <a:ext cx="1024255" cy="211454"/>
          </a:xfrm>
          <a:prstGeom prst="rect">
            <a:avLst/>
          </a:prstGeom>
        </p:spPr>
        <p:txBody>
          <a:bodyPr vert="horz" wrap="square" lIns="0" tIns="14604" rIns="0" bIns="0" rtlCol="0">
            <a:spAutoFit/>
          </a:bodyPr>
          <a:lstStyle/>
          <a:p>
            <a:pPr marL="12700">
              <a:lnSpc>
                <a:spcPct val="100000"/>
              </a:lnSpc>
              <a:spcBef>
                <a:spcPts val="114"/>
              </a:spcBef>
            </a:pPr>
            <a:r>
              <a:rPr sz="1200" b="1" i="1" spc="20" dirty="0">
                <a:latin typeface="Carlito"/>
                <a:cs typeface="Carlito"/>
              </a:rPr>
              <a:t>Egress</a:t>
            </a:r>
            <a:r>
              <a:rPr sz="1200" b="1" i="1" spc="-5" dirty="0">
                <a:latin typeface="Carlito"/>
                <a:cs typeface="Carlito"/>
              </a:rPr>
              <a:t> </a:t>
            </a:r>
            <a:r>
              <a:rPr sz="1200" b="1" i="1" spc="25" dirty="0">
                <a:latin typeface="Carlito"/>
                <a:cs typeface="Carlito"/>
              </a:rPr>
              <a:t>Pipeline</a:t>
            </a:r>
            <a:endParaRPr sz="1200">
              <a:latin typeface="Carlito"/>
              <a:cs typeface="Carlito"/>
            </a:endParaRPr>
          </a:p>
        </p:txBody>
      </p:sp>
      <p:grpSp>
        <p:nvGrpSpPr>
          <p:cNvPr id="31" name="object 31"/>
          <p:cNvGrpSpPr/>
          <p:nvPr/>
        </p:nvGrpSpPr>
        <p:grpSpPr>
          <a:xfrm>
            <a:off x="6534645" y="1776374"/>
            <a:ext cx="4712335" cy="493395"/>
            <a:chOff x="6534645" y="1776374"/>
            <a:chExt cx="4712335" cy="493395"/>
          </a:xfrm>
        </p:grpSpPr>
        <p:sp>
          <p:nvSpPr>
            <p:cNvPr id="32" name="object 32"/>
            <p:cNvSpPr/>
            <p:nvPr/>
          </p:nvSpPr>
          <p:spPr>
            <a:xfrm>
              <a:off x="6534645" y="1950491"/>
              <a:ext cx="165341" cy="102412"/>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7336370" y="1964550"/>
              <a:ext cx="165341" cy="102412"/>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10268991" y="1783676"/>
              <a:ext cx="182880" cy="478790"/>
            </a:xfrm>
            <a:custGeom>
              <a:avLst/>
              <a:gdLst/>
              <a:ahLst/>
              <a:cxnLst/>
              <a:rect l="l" t="t" r="r" b="b"/>
              <a:pathLst>
                <a:path w="182879" h="478789">
                  <a:moveTo>
                    <a:pt x="182854" y="0"/>
                  </a:moveTo>
                  <a:lnTo>
                    <a:pt x="0" y="0"/>
                  </a:lnTo>
                  <a:lnTo>
                    <a:pt x="0" y="478231"/>
                  </a:lnTo>
                  <a:lnTo>
                    <a:pt x="182854" y="478231"/>
                  </a:lnTo>
                  <a:lnTo>
                    <a:pt x="182854" y="0"/>
                  </a:lnTo>
                  <a:close/>
                </a:path>
              </a:pathLst>
            </a:custGeom>
            <a:solidFill>
              <a:srgbClr val="DAE3F3"/>
            </a:solidFill>
          </p:spPr>
          <p:txBody>
            <a:bodyPr wrap="square" lIns="0" tIns="0" rIns="0" bIns="0" rtlCol="0"/>
            <a:lstStyle/>
            <a:p>
              <a:endParaRPr/>
            </a:p>
          </p:txBody>
        </p:sp>
        <p:sp>
          <p:nvSpPr>
            <p:cNvPr id="35" name="object 35"/>
            <p:cNvSpPr/>
            <p:nvPr/>
          </p:nvSpPr>
          <p:spPr>
            <a:xfrm>
              <a:off x="10268991" y="1783676"/>
              <a:ext cx="182880" cy="478790"/>
            </a:xfrm>
            <a:custGeom>
              <a:avLst/>
              <a:gdLst/>
              <a:ahLst/>
              <a:cxnLst/>
              <a:rect l="l" t="t" r="r" b="b"/>
              <a:pathLst>
                <a:path w="182879" h="478789">
                  <a:moveTo>
                    <a:pt x="0" y="0"/>
                  </a:moveTo>
                  <a:lnTo>
                    <a:pt x="182849" y="0"/>
                  </a:lnTo>
                  <a:lnTo>
                    <a:pt x="182849" y="478221"/>
                  </a:lnTo>
                  <a:lnTo>
                    <a:pt x="0" y="478221"/>
                  </a:lnTo>
                  <a:lnTo>
                    <a:pt x="0" y="0"/>
                  </a:lnTo>
                  <a:close/>
                </a:path>
              </a:pathLst>
            </a:custGeom>
            <a:ln w="14065">
              <a:solidFill>
                <a:srgbClr val="000000"/>
              </a:solidFill>
            </a:ln>
          </p:spPr>
          <p:txBody>
            <a:bodyPr wrap="square" lIns="0" tIns="0" rIns="0" bIns="0" rtlCol="0"/>
            <a:lstStyle/>
            <a:p>
              <a:endParaRPr/>
            </a:p>
          </p:txBody>
        </p:sp>
        <p:sp>
          <p:nvSpPr>
            <p:cNvPr id="36" name="object 36"/>
            <p:cNvSpPr/>
            <p:nvPr/>
          </p:nvSpPr>
          <p:spPr>
            <a:xfrm>
              <a:off x="10550296" y="1783676"/>
              <a:ext cx="408305" cy="478790"/>
            </a:xfrm>
            <a:custGeom>
              <a:avLst/>
              <a:gdLst/>
              <a:ahLst/>
              <a:cxnLst/>
              <a:rect l="l" t="t" r="r" b="b"/>
              <a:pathLst>
                <a:path w="408304" h="478789">
                  <a:moveTo>
                    <a:pt x="407898" y="0"/>
                  </a:moveTo>
                  <a:lnTo>
                    <a:pt x="0" y="0"/>
                  </a:lnTo>
                  <a:lnTo>
                    <a:pt x="0" y="478231"/>
                  </a:lnTo>
                  <a:lnTo>
                    <a:pt x="407898" y="478231"/>
                  </a:lnTo>
                  <a:lnTo>
                    <a:pt x="407898" y="0"/>
                  </a:lnTo>
                  <a:close/>
                </a:path>
              </a:pathLst>
            </a:custGeom>
            <a:solidFill>
              <a:srgbClr val="DAE3F3"/>
            </a:solidFill>
          </p:spPr>
          <p:txBody>
            <a:bodyPr wrap="square" lIns="0" tIns="0" rIns="0" bIns="0" rtlCol="0"/>
            <a:lstStyle/>
            <a:p>
              <a:endParaRPr/>
            </a:p>
          </p:txBody>
        </p:sp>
        <p:sp>
          <p:nvSpPr>
            <p:cNvPr id="37" name="object 37"/>
            <p:cNvSpPr/>
            <p:nvPr/>
          </p:nvSpPr>
          <p:spPr>
            <a:xfrm>
              <a:off x="10550296" y="1783676"/>
              <a:ext cx="408305" cy="478790"/>
            </a:xfrm>
            <a:custGeom>
              <a:avLst/>
              <a:gdLst/>
              <a:ahLst/>
              <a:cxnLst/>
              <a:rect l="l" t="t" r="r" b="b"/>
              <a:pathLst>
                <a:path w="408304" h="478789">
                  <a:moveTo>
                    <a:pt x="0" y="0"/>
                  </a:moveTo>
                  <a:lnTo>
                    <a:pt x="407894" y="0"/>
                  </a:lnTo>
                  <a:lnTo>
                    <a:pt x="407894" y="478221"/>
                  </a:lnTo>
                  <a:lnTo>
                    <a:pt x="0" y="478221"/>
                  </a:lnTo>
                  <a:lnTo>
                    <a:pt x="0" y="0"/>
                  </a:lnTo>
                  <a:close/>
                </a:path>
              </a:pathLst>
            </a:custGeom>
            <a:ln w="14065">
              <a:solidFill>
                <a:srgbClr val="000000"/>
              </a:solidFill>
            </a:ln>
          </p:spPr>
          <p:txBody>
            <a:bodyPr wrap="square" lIns="0" tIns="0" rIns="0" bIns="0" rtlCol="0"/>
            <a:lstStyle/>
            <a:p>
              <a:endParaRPr/>
            </a:p>
          </p:txBody>
        </p:sp>
        <p:sp>
          <p:nvSpPr>
            <p:cNvPr id="38" name="object 38"/>
            <p:cNvSpPr/>
            <p:nvPr/>
          </p:nvSpPr>
          <p:spPr>
            <a:xfrm>
              <a:off x="10662818" y="2036851"/>
              <a:ext cx="225425" cy="182880"/>
            </a:xfrm>
            <a:custGeom>
              <a:avLst/>
              <a:gdLst/>
              <a:ahLst/>
              <a:cxnLst/>
              <a:rect l="l" t="t" r="r" b="b"/>
              <a:pathLst>
                <a:path w="225425" h="182880">
                  <a:moveTo>
                    <a:pt x="225044" y="0"/>
                  </a:moveTo>
                  <a:lnTo>
                    <a:pt x="0" y="0"/>
                  </a:lnTo>
                  <a:lnTo>
                    <a:pt x="0" y="182854"/>
                  </a:lnTo>
                  <a:lnTo>
                    <a:pt x="225044" y="182854"/>
                  </a:lnTo>
                  <a:lnTo>
                    <a:pt x="225044" y="0"/>
                  </a:lnTo>
                  <a:close/>
                </a:path>
              </a:pathLst>
            </a:custGeom>
            <a:solidFill>
              <a:srgbClr val="4472C4"/>
            </a:solidFill>
          </p:spPr>
          <p:txBody>
            <a:bodyPr wrap="square" lIns="0" tIns="0" rIns="0" bIns="0" rtlCol="0"/>
            <a:lstStyle/>
            <a:p>
              <a:endParaRPr/>
            </a:p>
          </p:txBody>
        </p:sp>
        <p:sp>
          <p:nvSpPr>
            <p:cNvPr id="39" name="object 39"/>
            <p:cNvSpPr/>
            <p:nvPr/>
          </p:nvSpPr>
          <p:spPr>
            <a:xfrm>
              <a:off x="10662818" y="2036851"/>
              <a:ext cx="225425" cy="182880"/>
            </a:xfrm>
            <a:custGeom>
              <a:avLst/>
              <a:gdLst/>
              <a:ahLst/>
              <a:cxnLst/>
              <a:rect l="l" t="t" r="r" b="b"/>
              <a:pathLst>
                <a:path w="225425" h="182880">
                  <a:moveTo>
                    <a:pt x="0" y="0"/>
                  </a:moveTo>
                  <a:lnTo>
                    <a:pt x="225045" y="0"/>
                  </a:lnTo>
                  <a:lnTo>
                    <a:pt x="225045" y="182849"/>
                  </a:lnTo>
                  <a:lnTo>
                    <a:pt x="0" y="182849"/>
                  </a:lnTo>
                  <a:lnTo>
                    <a:pt x="0" y="0"/>
                  </a:lnTo>
                  <a:close/>
                </a:path>
              </a:pathLst>
            </a:custGeom>
            <a:ln w="14065">
              <a:solidFill>
                <a:srgbClr val="2F528F"/>
              </a:solidFill>
            </a:ln>
          </p:spPr>
          <p:txBody>
            <a:bodyPr wrap="square" lIns="0" tIns="0" rIns="0" bIns="0" rtlCol="0"/>
            <a:lstStyle/>
            <a:p>
              <a:endParaRPr/>
            </a:p>
          </p:txBody>
        </p:sp>
        <p:sp>
          <p:nvSpPr>
            <p:cNvPr id="40" name="object 40"/>
            <p:cNvSpPr/>
            <p:nvPr/>
          </p:nvSpPr>
          <p:spPr>
            <a:xfrm>
              <a:off x="10648759" y="1825878"/>
              <a:ext cx="225425" cy="168910"/>
            </a:xfrm>
            <a:custGeom>
              <a:avLst/>
              <a:gdLst/>
              <a:ahLst/>
              <a:cxnLst/>
              <a:rect l="l" t="t" r="r" b="b"/>
              <a:pathLst>
                <a:path w="225425" h="168910">
                  <a:moveTo>
                    <a:pt x="225044" y="0"/>
                  </a:moveTo>
                  <a:lnTo>
                    <a:pt x="0" y="0"/>
                  </a:lnTo>
                  <a:lnTo>
                    <a:pt x="0" y="168783"/>
                  </a:lnTo>
                  <a:lnTo>
                    <a:pt x="225044" y="168783"/>
                  </a:lnTo>
                  <a:lnTo>
                    <a:pt x="225044" y="0"/>
                  </a:lnTo>
                  <a:close/>
                </a:path>
              </a:pathLst>
            </a:custGeom>
            <a:solidFill>
              <a:srgbClr val="DEEBF7"/>
            </a:solidFill>
          </p:spPr>
          <p:txBody>
            <a:bodyPr wrap="square" lIns="0" tIns="0" rIns="0" bIns="0" rtlCol="0"/>
            <a:lstStyle/>
            <a:p>
              <a:endParaRPr/>
            </a:p>
          </p:txBody>
        </p:sp>
        <p:sp>
          <p:nvSpPr>
            <p:cNvPr id="41" name="object 41"/>
            <p:cNvSpPr/>
            <p:nvPr/>
          </p:nvSpPr>
          <p:spPr>
            <a:xfrm>
              <a:off x="10648759" y="1825878"/>
              <a:ext cx="225425" cy="168910"/>
            </a:xfrm>
            <a:custGeom>
              <a:avLst/>
              <a:gdLst/>
              <a:ahLst/>
              <a:cxnLst/>
              <a:rect l="l" t="t" r="r" b="b"/>
              <a:pathLst>
                <a:path w="225425" h="168910">
                  <a:moveTo>
                    <a:pt x="0" y="0"/>
                  </a:moveTo>
                  <a:lnTo>
                    <a:pt x="225045" y="0"/>
                  </a:lnTo>
                  <a:lnTo>
                    <a:pt x="225045" y="168784"/>
                  </a:lnTo>
                  <a:lnTo>
                    <a:pt x="0" y="168784"/>
                  </a:lnTo>
                  <a:lnTo>
                    <a:pt x="0" y="0"/>
                  </a:lnTo>
                  <a:close/>
                </a:path>
              </a:pathLst>
            </a:custGeom>
            <a:ln w="14065">
              <a:solidFill>
                <a:srgbClr val="2F528F"/>
              </a:solidFill>
            </a:ln>
          </p:spPr>
          <p:txBody>
            <a:bodyPr wrap="square" lIns="0" tIns="0" rIns="0" bIns="0" rtlCol="0"/>
            <a:lstStyle/>
            <a:p>
              <a:endParaRPr/>
            </a:p>
          </p:txBody>
        </p:sp>
        <p:sp>
          <p:nvSpPr>
            <p:cNvPr id="42" name="object 42"/>
            <p:cNvSpPr/>
            <p:nvPr/>
          </p:nvSpPr>
          <p:spPr>
            <a:xfrm>
              <a:off x="11042586" y="1783676"/>
              <a:ext cx="197485" cy="478790"/>
            </a:xfrm>
            <a:custGeom>
              <a:avLst/>
              <a:gdLst/>
              <a:ahLst/>
              <a:cxnLst/>
              <a:rect l="l" t="t" r="r" b="b"/>
              <a:pathLst>
                <a:path w="197484" h="478789">
                  <a:moveTo>
                    <a:pt x="196913" y="0"/>
                  </a:moveTo>
                  <a:lnTo>
                    <a:pt x="0" y="0"/>
                  </a:lnTo>
                  <a:lnTo>
                    <a:pt x="0" y="478231"/>
                  </a:lnTo>
                  <a:lnTo>
                    <a:pt x="196913" y="478231"/>
                  </a:lnTo>
                  <a:lnTo>
                    <a:pt x="196913" y="0"/>
                  </a:lnTo>
                  <a:close/>
                </a:path>
              </a:pathLst>
            </a:custGeom>
            <a:solidFill>
              <a:srgbClr val="DAE3F3"/>
            </a:solidFill>
          </p:spPr>
          <p:txBody>
            <a:bodyPr wrap="square" lIns="0" tIns="0" rIns="0" bIns="0" rtlCol="0"/>
            <a:lstStyle/>
            <a:p>
              <a:endParaRPr/>
            </a:p>
          </p:txBody>
        </p:sp>
        <p:sp>
          <p:nvSpPr>
            <p:cNvPr id="43" name="object 43"/>
            <p:cNvSpPr/>
            <p:nvPr/>
          </p:nvSpPr>
          <p:spPr>
            <a:xfrm>
              <a:off x="11042586" y="1783676"/>
              <a:ext cx="197485" cy="478790"/>
            </a:xfrm>
            <a:custGeom>
              <a:avLst/>
              <a:gdLst/>
              <a:ahLst/>
              <a:cxnLst/>
              <a:rect l="l" t="t" r="r" b="b"/>
              <a:pathLst>
                <a:path w="197484" h="478789">
                  <a:moveTo>
                    <a:pt x="0" y="0"/>
                  </a:moveTo>
                  <a:lnTo>
                    <a:pt x="196914" y="0"/>
                  </a:lnTo>
                  <a:lnTo>
                    <a:pt x="196914" y="478221"/>
                  </a:lnTo>
                  <a:lnTo>
                    <a:pt x="0" y="478221"/>
                  </a:lnTo>
                  <a:lnTo>
                    <a:pt x="0" y="0"/>
                  </a:lnTo>
                  <a:close/>
                </a:path>
              </a:pathLst>
            </a:custGeom>
            <a:ln w="14065">
              <a:solidFill>
                <a:srgbClr val="000000"/>
              </a:solidFill>
            </a:ln>
          </p:spPr>
          <p:txBody>
            <a:bodyPr wrap="square" lIns="0" tIns="0" rIns="0" bIns="0" rtlCol="0"/>
            <a:lstStyle/>
            <a:p>
              <a:endParaRPr/>
            </a:p>
          </p:txBody>
        </p:sp>
        <p:sp>
          <p:nvSpPr>
            <p:cNvPr id="44" name="object 44"/>
            <p:cNvSpPr/>
            <p:nvPr/>
          </p:nvSpPr>
          <p:spPr>
            <a:xfrm>
              <a:off x="10444810" y="2001697"/>
              <a:ext cx="94615" cy="0"/>
            </a:xfrm>
            <a:custGeom>
              <a:avLst/>
              <a:gdLst/>
              <a:ahLst/>
              <a:cxnLst/>
              <a:rect l="l" t="t" r="r" b="b"/>
              <a:pathLst>
                <a:path w="94615">
                  <a:moveTo>
                    <a:pt x="0" y="0"/>
                  </a:moveTo>
                  <a:lnTo>
                    <a:pt x="94300" y="1"/>
                  </a:lnTo>
                </a:path>
              </a:pathLst>
            </a:custGeom>
            <a:ln w="28130">
              <a:solidFill>
                <a:srgbClr val="4472C4"/>
              </a:solidFill>
            </a:ln>
          </p:spPr>
          <p:txBody>
            <a:bodyPr wrap="square" lIns="0" tIns="0" rIns="0" bIns="0" rtlCol="0"/>
            <a:lstStyle/>
            <a:p>
              <a:endParaRPr/>
            </a:p>
          </p:txBody>
        </p:sp>
        <p:sp>
          <p:nvSpPr>
            <p:cNvPr id="45" name="object 45"/>
            <p:cNvSpPr/>
            <p:nvPr/>
          </p:nvSpPr>
          <p:spPr>
            <a:xfrm>
              <a:off x="10951159" y="2001697"/>
              <a:ext cx="94615" cy="0"/>
            </a:xfrm>
            <a:custGeom>
              <a:avLst/>
              <a:gdLst/>
              <a:ahLst/>
              <a:cxnLst/>
              <a:rect l="l" t="t" r="r" b="b"/>
              <a:pathLst>
                <a:path w="94615">
                  <a:moveTo>
                    <a:pt x="0" y="0"/>
                  </a:moveTo>
                  <a:lnTo>
                    <a:pt x="94300" y="1"/>
                  </a:lnTo>
                </a:path>
              </a:pathLst>
            </a:custGeom>
            <a:ln w="28130">
              <a:solidFill>
                <a:srgbClr val="4472C4"/>
              </a:solidFill>
            </a:ln>
          </p:spPr>
          <p:txBody>
            <a:bodyPr wrap="square" lIns="0" tIns="0" rIns="0" bIns="0" rtlCol="0"/>
            <a:lstStyle/>
            <a:p>
              <a:endParaRPr/>
            </a:p>
          </p:txBody>
        </p:sp>
      </p:grpSp>
      <p:graphicFrame>
        <p:nvGraphicFramePr>
          <p:cNvPr id="46" name="object 46"/>
          <p:cNvGraphicFramePr>
            <a:graphicFrameLocks noGrp="1"/>
          </p:cNvGraphicFramePr>
          <p:nvPr/>
        </p:nvGraphicFramePr>
        <p:xfrm>
          <a:off x="8775398" y="2887690"/>
          <a:ext cx="1515110" cy="484822"/>
        </p:xfrm>
        <a:graphic>
          <a:graphicData uri="http://schemas.openxmlformats.org/drawingml/2006/table">
            <a:tbl>
              <a:tblPr firstRow="1" bandRow="1">
                <a:tableStyleId>{2D5ABB26-0587-4C30-8999-92F81FD0307C}</a:tableStyleId>
              </a:tblPr>
              <a:tblGrid>
                <a:gridCol w="516255">
                  <a:extLst>
                    <a:ext uri="{9D8B030D-6E8A-4147-A177-3AD203B41FA5}">
                      <a16:colId xmlns:a16="http://schemas.microsoft.com/office/drawing/2014/main" val="20000"/>
                    </a:ext>
                  </a:extLst>
                </a:gridCol>
                <a:gridCol w="998855">
                  <a:extLst>
                    <a:ext uri="{9D8B030D-6E8A-4147-A177-3AD203B41FA5}">
                      <a16:colId xmlns:a16="http://schemas.microsoft.com/office/drawing/2014/main" val="20001"/>
                    </a:ext>
                  </a:extLst>
                </a:gridCol>
              </a:tblGrid>
              <a:tr h="242411">
                <a:tc>
                  <a:txBody>
                    <a:bodyPr/>
                    <a:lstStyle/>
                    <a:p>
                      <a:pPr marL="635" algn="ctr">
                        <a:lnSpc>
                          <a:spcPct val="100000"/>
                        </a:lnSpc>
                        <a:spcBef>
                          <a:spcPts val="85"/>
                        </a:spcBef>
                      </a:pPr>
                      <a:r>
                        <a:rPr sz="1300" spc="-10" dirty="0">
                          <a:solidFill>
                            <a:srgbClr val="FFFFFF"/>
                          </a:solidFill>
                          <a:latin typeface="Trebuchet MS"/>
                          <a:cs typeface="Trebuchet MS"/>
                        </a:rPr>
                        <a:t>Match</a:t>
                      </a:r>
                      <a:endParaRPr sz="1300">
                        <a:latin typeface="Trebuchet MS"/>
                        <a:cs typeface="Trebuchet MS"/>
                      </a:endParaRPr>
                    </a:p>
                  </a:txBody>
                  <a:tcPr marL="0" marR="0" marT="1079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472C4"/>
                    </a:solidFill>
                  </a:tcPr>
                </a:tc>
                <a:tc>
                  <a:txBody>
                    <a:bodyPr/>
                    <a:lstStyle/>
                    <a:p>
                      <a:pPr marL="20955">
                        <a:lnSpc>
                          <a:spcPct val="100000"/>
                        </a:lnSpc>
                        <a:spcBef>
                          <a:spcPts val="175"/>
                        </a:spcBef>
                      </a:pPr>
                      <a:r>
                        <a:rPr sz="1100" spc="-65" dirty="0">
                          <a:latin typeface="Trebuchet MS"/>
                          <a:cs typeface="Trebuchet MS"/>
                        </a:rPr>
                        <a:t>pkt.type </a:t>
                      </a:r>
                      <a:r>
                        <a:rPr sz="1100" spc="-30" dirty="0">
                          <a:latin typeface="Trebuchet MS"/>
                          <a:cs typeface="Trebuchet MS"/>
                        </a:rPr>
                        <a:t>==</a:t>
                      </a:r>
                      <a:r>
                        <a:rPr sz="1100" spc="-130" dirty="0">
                          <a:latin typeface="Trebuchet MS"/>
                          <a:cs typeface="Trebuchet MS"/>
                        </a:rPr>
                        <a:t> </a:t>
                      </a:r>
                      <a:r>
                        <a:rPr sz="1100" spc="-30" dirty="0">
                          <a:latin typeface="Trebuchet MS"/>
                          <a:cs typeface="Trebuchet MS"/>
                        </a:rPr>
                        <a:t>0x11</a:t>
                      </a:r>
                      <a:endParaRPr sz="1100">
                        <a:latin typeface="Trebuchet MS"/>
                        <a:cs typeface="Trebuchet MS"/>
                      </a:endParaRPr>
                    </a:p>
                  </a:txBody>
                  <a:tcPr marL="0" marR="0" marT="2222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7E6E6"/>
                    </a:solidFill>
                  </a:tcPr>
                </a:tc>
                <a:extLst>
                  <a:ext uri="{0D108BD9-81ED-4DB2-BD59-A6C34878D82A}">
                    <a16:rowId xmlns:a16="http://schemas.microsoft.com/office/drawing/2014/main" val="10000"/>
                  </a:ext>
                </a:extLst>
              </a:tr>
              <a:tr h="242411">
                <a:tc>
                  <a:txBody>
                    <a:bodyPr/>
                    <a:lstStyle/>
                    <a:p>
                      <a:pPr marL="1270" algn="ctr">
                        <a:lnSpc>
                          <a:spcPct val="100000"/>
                        </a:lnSpc>
                        <a:spcBef>
                          <a:spcPts val="60"/>
                        </a:spcBef>
                      </a:pPr>
                      <a:r>
                        <a:rPr sz="1300" spc="-40" dirty="0">
                          <a:solidFill>
                            <a:srgbClr val="FFFFFF"/>
                          </a:solidFill>
                          <a:latin typeface="Trebuchet MS"/>
                          <a:cs typeface="Trebuchet MS"/>
                        </a:rPr>
                        <a:t>Action</a:t>
                      </a:r>
                      <a:endParaRPr sz="1300">
                        <a:latin typeface="Trebuchet MS"/>
                        <a:cs typeface="Trebuchet MS"/>
                      </a:endParaRPr>
                    </a:p>
                  </a:txBody>
                  <a:tcPr marL="0" marR="0" marT="76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4472C4"/>
                    </a:solidFill>
                  </a:tcPr>
                </a:tc>
                <a:tc>
                  <a:txBody>
                    <a:bodyPr/>
                    <a:lstStyle/>
                    <a:p>
                      <a:pPr marL="30480">
                        <a:lnSpc>
                          <a:spcPct val="100000"/>
                        </a:lnSpc>
                        <a:spcBef>
                          <a:spcPts val="145"/>
                        </a:spcBef>
                      </a:pPr>
                      <a:r>
                        <a:rPr sz="1100" spc="-60" dirty="0">
                          <a:latin typeface="Trebuchet MS"/>
                          <a:cs typeface="Trebuchet MS"/>
                        </a:rPr>
                        <a:t>ttl_arr[pkt.ttl]++</a:t>
                      </a:r>
                      <a:endParaRPr sz="1100">
                        <a:latin typeface="Trebuchet MS"/>
                        <a:cs typeface="Trebuchet MS"/>
                      </a:endParaRPr>
                    </a:p>
                  </a:txBody>
                  <a:tcPr marL="0" marR="0" marT="184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7E6E6"/>
                    </a:solidFill>
                  </a:tcPr>
                </a:tc>
                <a:extLst>
                  <a:ext uri="{0D108BD9-81ED-4DB2-BD59-A6C34878D82A}">
                    <a16:rowId xmlns:a16="http://schemas.microsoft.com/office/drawing/2014/main" val="10001"/>
                  </a:ext>
                </a:extLst>
              </a:tr>
            </a:tbl>
          </a:graphicData>
        </a:graphic>
      </p:graphicFrame>
      <p:sp>
        <p:nvSpPr>
          <p:cNvPr id="47" name="object 47"/>
          <p:cNvSpPr/>
          <p:nvPr/>
        </p:nvSpPr>
        <p:spPr>
          <a:xfrm>
            <a:off x="5936869" y="2838576"/>
            <a:ext cx="760095" cy="548640"/>
          </a:xfrm>
          <a:custGeom>
            <a:avLst/>
            <a:gdLst/>
            <a:ahLst/>
            <a:cxnLst/>
            <a:rect l="l" t="t" r="r" b="b"/>
            <a:pathLst>
              <a:path w="760095" h="548639">
                <a:moveTo>
                  <a:pt x="0" y="0"/>
                </a:moveTo>
                <a:lnTo>
                  <a:pt x="759528" y="0"/>
                </a:lnTo>
                <a:lnTo>
                  <a:pt x="759528" y="548548"/>
                </a:lnTo>
                <a:lnTo>
                  <a:pt x="0" y="548548"/>
                </a:lnTo>
                <a:lnTo>
                  <a:pt x="0" y="0"/>
                </a:lnTo>
                <a:close/>
              </a:path>
            </a:pathLst>
          </a:custGeom>
          <a:ln w="14065">
            <a:solidFill>
              <a:srgbClr val="000000"/>
            </a:solidFill>
          </a:ln>
        </p:spPr>
        <p:txBody>
          <a:bodyPr wrap="square" lIns="0" tIns="0" rIns="0" bIns="0" rtlCol="0"/>
          <a:lstStyle/>
          <a:p>
            <a:endParaRPr/>
          </a:p>
        </p:txBody>
      </p:sp>
      <p:sp>
        <p:nvSpPr>
          <p:cNvPr id="48" name="object 48"/>
          <p:cNvSpPr txBox="1"/>
          <p:nvPr/>
        </p:nvSpPr>
        <p:spPr>
          <a:xfrm>
            <a:off x="5941250" y="2920099"/>
            <a:ext cx="721360" cy="419734"/>
          </a:xfrm>
          <a:prstGeom prst="rect">
            <a:avLst/>
          </a:prstGeom>
        </p:spPr>
        <p:txBody>
          <a:bodyPr vert="horz" wrap="square" lIns="0" tIns="12065" rIns="0" bIns="0" rtlCol="0">
            <a:spAutoFit/>
          </a:bodyPr>
          <a:lstStyle/>
          <a:p>
            <a:pPr marL="12700" marR="5080">
              <a:lnSpc>
                <a:spcPct val="107700"/>
              </a:lnSpc>
              <a:spcBef>
                <a:spcPts val="95"/>
              </a:spcBef>
              <a:tabLst>
                <a:tab pos="290195" algn="l"/>
              </a:tabLst>
            </a:pPr>
            <a:r>
              <a:rPr sz="1200" spc="-50" dirty="0">
                <a:latin typeface="Trebuchet MS"/>
                <a:cs typeface="Trebuchet MS"/>
              </a:rPr>
              <a:t>type </a:t>
            </a:r>
            <a:r>
              <a:rPr sz="1200" spc="-114" dirty="0">
                <a:latin typeface="Trebuchet MS"/>
                <a:cs typeface="Trebuchet MS"/>
              </a:rPr>
              <a:t>:</a:t>
            </a:r>
            <a:r>
              <a:rPr sz="1200" spc="-195" dirty="0">
                <a:latin typeface="Trebuchet MS"/>
                <a:cs typeface="Trebuchet MS"/>
              </a:rPr>
              <a:t> </a:t>
            </a:r>
            <a:r>
              <a:rPr sz="1200" spc="-30" dirty="0">
                <a:latin typeface="Trebuchet MS"/>
                <a:cs typeface="Trebuchet MS"/>
              </a:rPr>
              <a:t>0x11  </a:t>
            </a:r>
            <a:r>
              <a:rPr sz="1200" spc="-80" dirty="0">
                <a:latin typeface="Trebuchet MS"/>
                <a:cs typeface="Trebuchet MS"/>
              </a:rPr>
              <a:t>ttl	</a:t>
            </a:r>
            <a:r>
              <a:rPr sz="1200" spc="-114" dirty="0">
                <a:latin typeface="Trebuchet MS"/>
                <a:cs typeface="Trebuchet MS"/>
              </a:rPr>
              <a:t>:</a:t>
            </a:r>
            <a:r>
              <a:rPr sz="1200" spc="-130" dirty="0">
                <a:latin typeface="Trebuchet MS"/>
                <a:cs typeface="Trebuchet MS"/>
              </a:rPr>
              <a:t> </a:t>
            </a:r>
            <a:r>
              <a:rPr sz="1200" spc="-25" dirty="0">
                <a:latin typeface="Trebuchet MS"/>
                <a:cs typeface="Trebuchet MS"/>
              </a:rPr>
              <a:t>0x24</a:t>
            </a:r>
            <a:endParaRPr sz="1200">
              <a:latin typeface="Trebuchet MS"/>
              <a:cs typeface="Trebuchet MS"/>
            </a:endParaRPr>
          </a:p>
        </p:txBody>
      </p:sp>
      <p:grpSp>
        <p:nvGrpSpPr>
          <p:cNvPr id="49" name="object 49"/>
          <p:cNvGrpSpPr/>
          <p:nvPr/>
        </p:nvGrpSpPr>
        <p:grpSpPr>
          <a:xfrm>
            <a:off x="5999886" y="2760954"/>
            <a:ext cx="563245" cy="183515"/>
            <a:chOff x="5999886" y="2760954"/>
            <a:chExt cx="563245" cy="183515"/>
          </a:xfrm>
        </p:grpSpPr>
        <p:sp>
          <p:nvSpPr>
            <p:cNvPr id="50" name="object 50"/>
            <p:cNvSpPr/>
            <p:nvPr/>
          </p:nvSpPr>
          <p:spPr>
            <a:xfrm>
              <a:off x="6007188" y="2768257"/>
              <a:ext cx="548640" cy="168910"/>
            </a:xfrm>
            <a:custGeom>
              <a:avLst/>
              <a:gdLst/>
              <a:ahLst/>
              <a:cxnLst/>
              <a:rect l="l" t="t" r="r" b="b"/>
              <a:pathLst>
                <a:path w="548640" h="168910">
                  <a:moveTo>
                    <a:pt x="548551" y="0"/>
                  </a:moveTo>
                  <a:lnTo>
                    <a:pt x="0" y="0"/>
                  </a:lnTo>
                  <a:lnTo>
                    <a:pt x="0" y="168782"/>
                  </a:lnTo>
                  <a:lnTo>
                    <a:pt x="548551" y="168782"/>
                  </a:lnTo>
                  <a:lnTo>
                    <a:pt x="548551" y="0"/>
                  </a:lnTo>
                  <a:close/>
                </a:path>
              </a:pathLst>
            </a:custGeom>
            <a:solidFill>
              <a:srgbClr val="FFFFFF"/>
            </a:solidFill>
          </p:spPr>
          <p:txBody>
            <a:bodyPr wrap="square" lIns="0" tIns="0" rIns="0" bIns="0" rtlCol="0"/>
            <a:lstStyle/>
            <a:p>
              <a:endParaRPr/>
            </a:p>
          </p:txBody>
        </p:sp>
        <p:sp>
          <p:nvSpPr>
            <p:cNvPr id="51" name="object 51"/>
            <p:cNvSpPr/>
            <p:nvPr/>
          </p:nvSpPr>
          <p:spPr>
            <a:xfrm>
              <a:off x="6007188" y="2768257"/>
              <a:ext cx="548640" cy="168910"/>
            </a:xfrm>
            <a:custGeom>
              <a:avLst/>
              <a:gdLst/>
              <a:ahLst/>
              <a:cxnLst/>
              <a:rect l="l" t="t" r="r" b="b"/>
              <a:pathLst>
                <a:path w="548640" h="168910">
                  <a:moveTo>
                    <a:pt x="0" y="0"/>
                  </a:moveTo>
                  <a:lnTo>
                    <a:pt x="548548" y="0"/>
                  </a:lnTo>
                  <a:lnTo>
                    <a:pt x="548548" y="168784"/>
                  </a:lnTo>
                  <a:lnTo>
                    <a:pt x="0" y="168784"/>
                  </a:lnTo>
                  <a:lnTo>
                    <a:pt x="0" y="0"/>
                  </a:lnTo>
                  <a:close/>
                </a:path>
              </a:pathLst>
            </a:custGeom>
            <a:ln w="14065">
              <a:solidFill>
                <a:srgbClr val="000000"/>
              </a:solidFill>
            </a:ln>
          </p:spPr>
          <p:txBody>
            <a:bodyPr wrap="square" lIns="0" tIns="0" rIns="0" bIns="0" rtlCol="0"/>
            <a:lstStyle/>
            <a:p>
              <a:endParaRPr/>
            </a:p>
          </p:txBody>
        </p:sp>
      </p:grpSp>
      <p:sp>
        <p:nvSpPr>
          <p:cNvPr id="52" name="object 52"/>
          <p:cNvSpPr txBox="1"/>
          <p:nvPr/>
        </p:nvSpPr>
        <p:spPr>
          <a:xfrm>
            <a:off x="10583900" y="2478874"/>
            <a:ext cx="535305" cy="193675"/>
          </a:xfrm>
          <a:prstGeom prst="rect">
            <a:avLst/>
          </a:prstGeom>
          <a:solidFill>
            <a:srgbClr val="70AD47"/>
          </a:solidFill>
        </p:spPr>
        <p:txBody>
          <a:bodyPr vert="horz" wrap="square" lIns="0" tIns="0" rIns="0" bIns="0" rtlCol="0">
            <a:spAutoFit/>
          </a:bodyPr>
          <a:lstStyle/>
          <a:p>
            <a:pPr marL="68580">
              <a:lnSpc>
                <a:spcPts val="1355"/>
              </a:lnSpc>
            </a:pPr>
            <a:r>
              <a:rPr sz="1200" spc="-60" dirty="0">
                <a:solidFill>
                  <a:srgbClr val="FFFFFF"/>
                </a:solidFill>
                <a:latin typeface="Trebuchet MS"/>
                <a:cs typeface="Trebuchet MS"/>
              </a:rPr>
              <a:t>ttl_arr</a:t>
            </a:r>
            <a:endParaRPr sz="1200">
              <a:latin typeface="Trebuchet MS"/>
              <a:cs typeface="Trebuchet MS"/>
            </a:endParaRPr>
          </a:p>
        </p:txBody>
      </p:sp>
      <p:sp>
        <p:nvSpPr>
          <p:cNvPr id="53" name="object 53"/>
          <p:cNvSpPr txBox="1"/>
          <p:nvPr/>
        </p:nvSpPr>
        <p:spPr>
          <a:xfrm>
            <a:off x="10583900" y="2672513"/>
            <a:ext cx="535305" cy="707390"/>
          </a:xfrm>
          <a:prstGeom prst="rect">
            <a:avLst/>
          </a:prstGeom>
          <a:solidFill>
            <a:srgbClr val="DEEBF7"/>
          </a:solidFill>
        </p:spPr>
        <p:txBody>
          <a:bodyPr vert="horz" wrap="square" lIns="0" tIns="0" rIns="0" bIns="0" rtlCol="0">
            <a:spAutoFit/>
          </a:bodyPr>
          <a:lstStyle/>
          <a:p>
            <a:pPr algn="ctr">
              <a:lnSpc>
                <a:spcPts val="1250"/>
              </a:lnSpc>
            </a:pPr>
            <a:r>
              <a:rPr sz="1100" spc="-15" dirty="0">
                <a:latin typeface="Trebuchet MS"/>
                <a:cs typeface="Trebuchet MS"/>
              </a:rPr>
              <a:t>97</a:t>
            </a:r>
            <a:endParaRPr sz="1100">
              <a:latin typeface="Trebuchet MS"/>
              <a:cs typeface="Trebuchet MS"/>
            </a:endParaRPr>
          </a:p>
          <a:p>
            <a:pPr algn="ctr">
              <a:lnSpc>
                <a:spcPct val="100000"/>
              </a:lnSpc>
              <a:spcBef>
                <a:spcPts val="120"/>
              </a:spcBef>
            </a:pPr>
            <a:r>
              <a:rPr sz="1100" spc="-20" dirty="0">
                <a:latin typeface="Trebuchet MS"/>
                <a:cs typeface="Trebuchet MS"/>
              </a:rPr>
              <a:t>5</a:t>
            </a:r>
            <a:endParaRPr sz="1100">
              <a:latin typeface="Trebuchet MS"/>
              <a:cs typeface="Trebuchet MS"/>
            </a:endParaRPr>
          </a:p>
          <a:p>
            <a:pPr algn="ctr">
              <a:lnSpc>
                <a:spcPct val="100000"/>
              </a:lnSpc>
              <a:spcBef>
                <a:spcPts val="5"/>
              </a:spcBef>
            </a:pPr>
            <a:r>
              <a:rPr sz="1100" spc="-15" dirty="0">
                <a:latin typeface="Trebuchet MS"/>
                <a:cs typeface="Trebuchet MS"/>
              </a:rPr>
              <a:t>27</a:t>
            </a:r>
            <a:endParaRPr sz="1100">
              <a:latin typeface="Trebuchet MS"/>
              <a:cs typeface="Trebuchet MS"/>
            </a:endParaRPr>
          </a:p>
          <a:p>
            <a:pPr algn="ctr">
              <a:lnSpc>
                <a:spcPct val="100000"/>
              </a:lnSpc>
              <a:spcBef>
                <a:spcPts val="120"/>
              </a:spcBef>
            </a:pPr>
            <a:r>
              <a:rPr sz="1100" spc="-45" dirty="0">
                <a:latin typeface="Trebuchet MS"/>
                <a:cs typeface="Trebuchet MS"/>
              </a:rPr>
              <a:t>…</a:t>
            </a:r>
            <a:endParaRPr sz="1100">
              <a:latin typeface="Trebuchet MS"/>
              <a:cs typeface="Trebuchet MS"/>
            </a:endParaRPr>
          </a:p>
        </p:txBody>
      </p:sp>
      <p:grpSp>
        <p:nvGrpSpPr>
          <p:cNvPr id="54" name="object 54"/>
          <p:cNvGrpSpPr/>
          <p:nvPr/>
        </p:nvGrpSpPr>
        <p:grpSpPr>
          <a:xfrm>
            <a:off x="6246304" y="1950478"/>
            <a:ext cx="3943350" cy="815975"/>
            <a:chOff x="6246304" y="1950478"/>
            <a:chExt cx="3943350" cy="815975"/>
          </a:xfrm>
        </p:grpSpPr>
        <p:sp>
          <p:nvSpPr>
            <p:cNvPr id="55" name="object 55"/>
            <p:cNvSpPr/>
            <p:nvPr/>
          </p:nvSpPr>
          <p:spPr>
            <a:xfrm>
              <a:off x="6246304" y="2261908"/>
              <a:ext cx="84455" cy="504825"/>
            </a:xfrm>
            <a:custGeom>
              <a:avLst/>
              <a:gdLst/>
              <a:ahLst/>
              <a:cxnLst/>
              <a:rect l="l" t="t" r="r" b="b"/>
              <a:pathLst>
                <a:path w="84454" h="504825">
                  <a:moveTo>
                    <a:pt x="35166" y="420103"/>
                  </a:moveTo>
                  <a:lnTo>
                    <a:pt x="0" y="420103"/>
                  </a:lnTo>
                  <a:lnTo>
                    <a:pt x="42189" y="504494"/>
                  </a:lnTo>
                  <a:lnTo>
                    <a:pt x="77360" y="434162"/>
                  </a:lnTo>
                  <a:lnTo>
                    <a:pt x="35166" y="434162"/>
                  </a:lnTo>
                  <a:lnTo>
                    <a:pt x="35166" y="420103"/>
                  </a:lnTo>
                  <a:close/>
                </a:path>
                <a:path w="84454" h="504825">
                  <a:moveTo>
                    <a:pt x="49225" y="0"/>
                  </a:moveTo>
                  <a:lnTo>
                    <a:pt x="35166" y="0"/>
                  </a:lnTo>
                  <a:lnTo>
                    <a:pt x="35166" y="434162"/>
                  </a:lnTo>
                  <a:lnTo>
                    <a:pt x="49225" y="434162"/>
                  </a:lnTo>
                  <a:lnTo>
                    <a:pt x="49225" y="0"/>
                  </a:lnTo>
                  <a:close/>
                </a:path>
                <a:path w="84454" h="504825">
                  <a:moveTo>
                    <a:pt x="84391" y="420103"/>
                  </a:moveTo>
                  <a:lnTo>
                    <a:pt x="49225" y="420103"/>
                  </a:lnTo>
                  <a:lnTo>
                    <a:pt x="49225" y="434162"/>
                  </a:lnTo>
                  <a:lnTo>
                    <a:pt x="77360" y="434162"/>
                  </a:lnTo>
                  <a:lnTo>
                    <a:pt x="84391" y="420103"/>
                  </a:lnTo>
                  <a:close/>
                </a:path>
              </a:pathLst>
            </a:custGeom>
            <a:solidFill>
              <a:srgbClr val="385723"/>
            </a:solidFill>
          </p:spPr>
          <p:txBody>
            <a:bodyPr wrap="square" lIns="0" tIns="0" rIns="0" bIns="0" rtlCol="0"/>
            <a:lstStyle/>
            <a:p>
              <a:endParaRPr/>
            </a:p>
          </p:txBody>
        </p:sp>
        <p:sp>
          <p:nvSpPr>
            <p:cNvPr id="56" name="object 56"/>
            <p:cNvSpPr/>
            <p:nvPr/>
          </p:nvSpPr>
          <p:spPr>
            <a:xfrm>
              <a:off x="8953880" y="1950478"/>
              <a:ext cx="189826" cy="102425"/>
            </a:xfrm>
            <a:prstGeom prst="rect">
              <a:avLst/>
            </a:prstGeom>
            <a:blipFill>
              <a:blip r:embed="rId4" cstate="print"/>
              <a:stretch>
                <a:fillRect/>
              </a:stretch>
            </a:blipFill>
          </p:spPr>
          <p:txBody>
            <a:bodyPr wrap="square" lIns="0" tIns="0" rIns="0" bIns="0" rtlCol="0"/>
            <a:lstStyle/>
            <a:p>
              <a:endParaRPr/>
            </a:p>
          </p:txBody>
        </p:sp>
        <p:sp>
          <p:nvSpPr>
            <p:cNvPr id="57" name="object 57"/>
            <p:cNvSpPr/>
            <p:nvPr/>
          </p:nvSpPr>
          <p:spPr>
            <a:xfrm>
              <a:off x="9521545" y="1950491"/>
              <a:ext cx="668020" cy="565150"/>
            </a:xfrm>
            <a:custGeom>
              <a:avLst/>
              <a:gdLst/>
              <a:ahLst/>
              <a:cxnLst/>
              <a:rect l="l" t="t" r="r" b="b"/>
              <a:pathLst>
                <a:path w="668020" h="565150">
                  <a:moveTo>
                    <a:pt x="667969" y="51206"/>
                  </a:moveTo>
                  <a:lnTo>
                    <a:pt x="645452" y="37134"/>
                  </a:lnTo>
                  <a:lnTo>
                    <a:pt x="586028" y="0"/>
                  </a:lnTo>
                  <a:lnTo>
                    <a:pt x="577354" y="1993"/>
                  </a:lnTo>
                  <a:lnTo>
                    <a:pt x="569125" y="15176"/>
                  </a:lnTo>
                  <a:lnTo>
                    <a:pt x="571119" y="23850"/>
                  </a:lnTo>
                  <a:lnTo>
                    <a:pt x="592366" y="37134"/>
                  </a:lnTo>
                  <a:lnTo>
                    <a:pt x="388772" y="37134"/>
                  </a:lnTo>
                  <a:lnTo>
                    <a:pt x="388772" y="65265"/>
                  </a:lnTo>
                  <a:lnTo>
                    <a:pt x="509701" y="65265"/>
                  </a:lnTo>
                  <a:lnTo>
                    <a:pt x="509701" y="536829"/>
                  </a:lnTo>
                  <a:lnTo>
                    <a:pt x="65278" y="536829"/>
                  </a:lnTo>
                  <a:lnTo>
                    <a:pt x="65265" y="459714"/>
                  </a:lnTo>
                  <a:lnTo>
                    <a:pt x="78562" y="480974"/>
                  </a:lnTo>
                  <a:lnTo>
                    <a:pt x="87236" y="482981"/>
                  </a:lnTo>
                  <a:lnTo>
                    <a:pt x="100418" y="474738"/>
                  </a:lnTo>
                  <a:lnTo>
                    <a:pt x="102412" y="466064"/>
                  </a:lnTo>
                  <a:lnTo>
                    <a:pt x="67779" y="410667"/>
                  </a:lnTo>
                  <a:lnTo>
                    <a:pt x="51206" y="384136"/>
                  </a:lnTo>
                  <a:lnTo>
                    <a:pt x="0" y="466064"/>
                  </a:lnTo>
                  <a:lnTo>
                    <a:pt x="2006" y="474738"/>
                  </a:lnTo>
                  <a:lnTo>
                    <a:pt x="15176" y="482981"/>
                  </a:lnTo>
                  <a:lnTo>
                    <a:pt x="23863" y="480974"/>
                  </a:lnTo>
                  <a:lnTo>
                    <a:pt x="37134" y="459727"/>
                  </a:lnTo>
                  <a:lnTo>
                    <a:pt x="37147" y="410667"/>
                  </a:lnTo>
                  <a:lnTo>
                    <a:pt x="37147" y="459714"/>
                  </a:lnTo>
                  <a:lnTo>
                    <a:pt x="37147" y="564972"/>
                  </a:lnTo>
                  <a:lnTo>
                    <a:pt x="537832" y="564972"/>
                  </a:lnTo>
                  <a:lnTo>
                    <a:pt x="537832" y="550900"/>
                  </a:lnTo>
                  <a:lnTo>
                    <a:pt x="537832" y="536829"/>
                  </a:lnTo>
                  <a:lnTo>
                    <a:pt x="537832" y="79336"/>
                  </a:lnTo>
                  <a:lnTo>
                    <a:pt x="537832" y="65265"/>
                  </a:lnTo>
                  <a:lnTo>
                    <a:pt x="529653" y="73456"/>
                  </a:lnTo>
                  <a:lnTo>
                    <a:pt x="529653" y="65265"/>
                  </a:lnTo>
                  <a:lnTo>
                    <a:pt x="537832" y="65265"/>
                  </a:lnTo>
                  <a:lnTo>
                    <a:pt x="592391" y="65265"/>
                  </a:lnTo>
                  <a:lnTo>
                    <a:pt x="571119" y="78562"/>
                  </a:lnTo>
                  <a:lnTo>
                    <a:pt x="569125" y="87236"/>
                  </a:lnTo>
                  <a:lnTo>
                    <a:pt x="577354" y="100406"/>
                  </a:lnTo>
                  <a:lnTo>
                    <a:pt x="586028" y="102412"/>
                  </a:lnTo>
                  <a:lnTo>
                    <a:pt x="645464" y="65265"/>
                  </a:lnTo>
                  <a:lnTo>
                    <a:pt x="667969" y="51206"/>
                  </a:lnTo>
                  <a:close/>
                </a:path>
              </a:pathLst>
            </a:custGeom>
            <a:solidFill>
              <a:srgbClr val="4472C4"/>
            </a:solidFill>
          </p:spPr>
          <p:txBody>
            <a:bodyPr wrap="square" lIns="0" tIns="0" rIns="0" bIns="0" rtlCol="0"/>
            <a:lstStyle/>
            <a:p>
              <a:endParaRPr/>
            </a:p>
          </p:txBody>
        </p:sp>
      </p:grpSp>
      <p:sp>
        <p:nvSpPr>
          <p:cNvPr id="58" name="object 58"/>
          <p:cNvSpPr txBox="1"/>
          <p:nvPr/>
        </p:nvSpPr>
        <p:spPr>
          <a:xfrm>
            <a:off x="6818083" y="2425012"/>
            <a:ext cx="1256665" cy="211454"/>
          </a:xfrm>
          <a:prstGeom prst="rect">
            <a:avLst/>
          </a:prstGeom>
        </p:spPr>
        <p:txBody>
          <a:bodyPr vert="horz" wrap="square" lIns="0" tIns="14604" rIns="0" bIns="0" rtlCol="0">
            <a:spAutoFit/>
          </a:bodyPr>
          <a:lstStyle/>
          <a:p>
            <a:pPr marL="12700">
              <a:lnSpc>
                <a:spcPct val="100000"/>
              </a:lnSpc>
              <a:spcBef>
                <a:spcPts val="114"/>
              </a:spcBef>
            </a:pPr>
            <a:r>
              <a:rPr sz="1200" i="1" spc="-40" dirty="0">
                <a:latin typeface="Trebuchet MS"/>
                <a:cs typeface="Trebuchet MS"/>
              </a:rPr>
              <a:t>Match-Action</a:t>
            </a:r>
            <a:r>
              <a:rPr sz="1200" i="1" spc="-140" dirty="0">
                <a:latin typeface="Trebuchet MS"/>
                <a:cs typeface="Trebuchet MS"/>
              </a:rPr>
              <a:t> </a:t>
            </a:r>
            <a:r>
              <a:rPr sz="1200" i="1" spc="-70" dirty="0">
                <a:latin typeface="Trebuchet MS"/>
                <a:cs typeface="Trebuchet MS"/>
              </a:rPr>
              <a:t>Table</a:t>
            </a:r>
            <a:endParaRPr sz="1200">
              <a:latin typeface="Trebuchet MS"/>
              <a:cs typeface="Trebuchet MS"/>
            </a:endParaRPr>
          </a:p>
        </p:txBody>
      </p:sp>
      <p:sp>
        <p:nvSpPr>
          <p:cNvPr id="59" name="object 59"/>
          <p:cNvSpPr txBox="1"/>
          <p:nvPr/>
        </p:nvSpPr>
        <p:spPr>
          <a:xfrm>
            <a:off x="5952629" y="2425012"/>
            <a:ext cx="439420" cy="506730"/>
          </a:xfrm>
          <a:prstGeom prst="rect">
            <a:avLst/>
          </a:prstGeom>
        </p:spPr>
        <p:txBody>
          <a:bodyPr vert="horz" wrap="square" lIns="0" tIns="14604" rIns="0" bIns="0" rtlCol="0">
            <a:spAutoFit/>
          </a:bodyPr>
          <a:lstStyle/>
          <a:p>
            <a:pPr marL="12700">
              <a:lnSpc>
                <a:spcPct val="100000"/>
              </a:lnSpc>
              <a:spcBef>
                <a:spcPts val="114"/>
              </a:spcBef>
            </a:pPr>
            <a:r>
              <a:rPr sz="1200" i="1" spc="-25" dirty="0">
                <a:latin typeface="Trebuchet MS"/>
                <a:cs typeface="Trebuchet MS"/>
              </a:rPr>
              <a:t>PHV</a:t>
            </a:r>
            <a:endParaRPr sz="1200">
              <a:latin typeface="Trebuchet MS"/>
              <a:cs typeface="Trebuchet MS"/>
            </a:endParaRPr>
          </a:p>
          <a:p>
            <a:pPr marL="222885">
              <a:lnSpc>
                <a:spcPct val="100000"/>
              </a:lnSpc>
              <a:spcBef>
                <a:spcPts val="890"/>
              </a:spcBef>
            </a:pPr>
            <a:r>
              <a:rPr sz="1200" spc="-45" dirty="0">
                <a:latin typeface="Trebuchet MS"/>
                <a:cs typeface="Trebuchet MS"/>
              </a:rPr>
              <a:t>pk</a:t>
            </a:r>
            <a:r>
              <a:rPr sz="1200" spc="-70" dirty="0">
                <a:latin typeface="Trebuchet MS"/>
                <a:cs typeface="Trebuchet MS"/>
              </a:rPr>
              <a:t>t</a:t>
            </a:r>
            <a:endParaRPr sz="1200">
              <a:latin typeface="Trebuchet MS"/>
              <a:cs typeface="Trebuchet MS"/>
            </a:endParaRPr>
          </a:p>
        </p:txBody>
      </p:sp>
      <p:sp>
        <p:nvSpPr>
          <p:cNvPr id="60" name="object 60"/>
          <p:cNvSpPr txBox="1"/>
          <p:nvPr/>
        </p:nvSpPr>
        <p:spPr>
          <a:xfrm>
            <a:off x="9510026" y="2579737"/>
            <a:ext cx="914400" cy="211454"/>
          </a:xfrm>
          <a:prstGeom prst="rect">
            <a:avLst/>
          </a:prstGeom>
        </p:spPr>
        <p:txBody>
          <a:bodyPr vert="horz" wrap="square" lIns="0" tIns="14604" rIns="0" bIns="0" rtlCol="0">
            <a:spAutoFit/>
          </a:bodyPr>
          <a:lstStyle/>
          <a:p>
            <a:pPr marL="12700">
              <a:lnSpc>
                <a:spcPct val="100000"/>
              </a:lnSpc>
              <a:spcBef>
                <a:spcPts val="114"/>
              </a:spcBef>
            </a:pPr>
            <a:r>
              <a:rPr sz="1200" i="1" spc="-60" dirty="0">
                <a:latin typeface="Trebuchet MS"/>
                <a:cs typeface="Trebuchet MS"/>
              </a:rPr>
              <a:t>Register</a:t>
            </a:r>
            <a:r>
              <a:rPr sz="1200" i="1" spc="-125" dirty="0">
                <a:latin typeface="Trebuchet MS"/>
                <a:cs typeface="Trebuchet MS"/>
              </a:rPr>
              <a:t> </a:t>
            </a:r>
            <a:r>
              <a:rPr sz="1200" i="1" spc="-55" dirty="0">
                <a:latin typeface="Trebuchet MS"/>
                <a:cs typeface="Trebuchet MS"/>
              </a:rPr>
              <a:t>Array</a:t>
            </a:r>
            <a:endParaRPr sz="1200">
              <a:latin typeface="Trebuchet MS"/>
              <a:cs typeface="Trebuchet MS"/>
            </a:endParaRPr>
          </a:p>
        </p:txBody>
      </p:sp>
      <p:sp>
        <p:nvSpPr>
          <p:cNvPr id="61" name="object 61"/>
          <p:cNvSpPr txBox="1"/>
          <p:nvPr/>
        </p:nvSpPr>
        <p:spPr>
          <a:xfrm>
            <a:off x="11155527" y="2678187"/>
            <a:ext cx="88900" cy="501015"/>
          </a:xfrm>
          <a:prstGeom prst="rect">
            <a:avLst/>
          </a:prstGeom>
        </p:spPr>
        <p:txBody>
          <a:bodyPr vert="horz" wrap="square" lIns="0" tIns="12065" rIns="0" bIns="0" rtlCol="0">
            <a:spAutoFit/>
          </a:bodyPr>
          <a:lstStyle/>
          <a:p>
            <a:pPr marL="12700">
              <a:lnSpc>
                <a:spcPct val="100000"/>
              </a:lnSpc>
              <a:spcBef>
                <a:spcPts val="95"/>
              </a:spcBef>
            </a:pPr>
            <a:r>
              <a:rPr sz="1000" spc="-5" dirty="0">
                <a:latin typeface="Times New Roman"/>
                <a:cs typeface="Times New Roman"/>
              </a:rPr>
              <a:t>0</a:t>
            </a:r>
            <a:endParaRPr sz="1000">
              <a:latin typeface="Times New Roman"/>
              <a:cs typeface="Times New Roman"/>
            </a:endParaRPr>
          </a:p>
          <a:p>
            <a:pPr marL="12700">
              <a:lnSpc>
                <a:spcPct val="100000"/>
              </a:lnSpc>
              <a:spcBef>
                <a:spcPts val="20"/>
              </a:spcBef>
            </a:pPr>
            <a:r>
              <a:rPr sz="1000" spc="-5" dirty="0">
                <a:latin typeface="Times New Roman"/>
                <a:cs typeface="Times New Roman"/>
              </a:rPr>
              <a:t>1</a:t>
            </a:r>
            <a:endParaRPr sz="1000">
              <a:latin typeface="Times New Roman"/>
              <a:cs typeface="Times New Roman"/>
            </a:endParaRPr>
          </a:p>
          <a:p>
            <a:pPr marL="12700">
              <a:lnSpc>
                <a:spcPct val="100000"/>
              </a:lnSpc>
              <a:spcBef>
                <a:spcPts val="130"/>
              </a:spcBef>
            </a:pPr>
            <a:r>
              <a:rPr sz="1000" spc="-5" dirty="0">
                <a:latin typeface="Times New Roman"/>
                <a:cs typeface="Times New Roman"/>
              </a:rPr>
              <a:t>2</a:t>
            </a:r>
            <a:endParaRPr sz="1000">
              <a:latin typeface="Times New Roman"/>
              <a:cs typeface="Times New Roman"/>
            </a:endParaRPr>
          </a:p>
        </p:txBody>
      </p:sp>
      <p:sp>
        <p:nvSpPr>
          <p:cNvPr id="62" name="object 62"/>
          <p:cNvSpPr txBox="1"/>
          <p:nvPr/>
        </p:nvSpPr>
        <p:spPr>
          <a:xfrm>
            <a:off x="9877183" y="2284360"/>
            <a:ext cx="163830" cy="211454"/>
          </a:xfrm>
          <a:prstGeom prst="rect">
            <a:avLst/>
          </a:prstGeom>
        </p:spPr>
        <p:txBody>
          <a:bodyPr vert="horz" wrap="square" lIns="0" tIns="14604" rIns="0" bIns="0" rtlCol="0">
            <a:spAutoFit/>
          </a:bodyPr>
          <a:lstStyle/>
          <a:p>
            <a:pPr marL="12700">
              <a:lnSpc>
                <a:spcPct val="100000"/>
              </a:lnSpc>
              <a:spcBef>
                <a:spcPts val="114"/>
              </a:spcBef>
            </a:pPr>
            <a:r>
              <a:rPr sz="1200" spc="1770" dirty="0">
                <a:latin typeface="Wingdings"/>
                <a:cs typeface="Wingdings"/>
              </a:rPr>
              <a:t></a:t>
            </a:r>
            <a:endParaRPr sz="1200">
              <a:latin typeface="Wingdings"/>
              <a:cs typeface="Wingdings"/>
            </a:endParaRPr>
          </a:p>
        </p:txBody>
      </p:sp>
      <p:sp>
        <p:nvSpPr>
          <p:cNvPr id="63" name="object 63"/>
          <p:cNvSpPr txBox="1"/>
          <p:nvPr/>
        </p:nvSpPr>
        <p:spPr>
          <a:xfrm>
            <a:off x="10017671" y="1778011"/>
            <a:ext cx="163830" cy="211454"/>
          </a:xfrm>
          <a:prstGeom prst="rect">
            <a:avLst/>
          </a:prstGeom>
        </p:spPr>
        <p:txBody>
          <a:bodyPr vert="horz" wrap="square" lIns="0" tIns="14604" rIns="0" bIns="0" rtlCol="0">
            <a:spAutoFit/>
          </a:bodyPr>
          <a:lstStyle/>
          <a:p>
            <a:pPr marL="12700">
              <a:lnSpc>
                <a:spcPct val="100000"/>
              </a:lnSpc>
              <a:spcBef>
                <a:spcPts val="114"/>
              </a:spcBef>
            </a:pPr>
            <a:r>
              <a:rPr sz="1200" spc="1770" dirty="0">
                <a:latin typeface="Wingdings"/>
                <a:cs typeface="Wingdings"/>
              </a:rPr>
              <a:t></a:t>
            </a:r>
            <a:endParaRPr sz="1200">
              <a:latin typeface="Wingdings"/>
              <a:cs typeface="Wingdings"/>
            </a:endParaRPr>
          </a:p>
        </p:txBody>
      </p:sp>
      <p:grpSp>
        <p:nvGrpSpPr>
          <p:cNvPr id="64" name="object 64"/>
          <p:cNvGrpSpPr/>
          <p:nvPr/>
        </p:nvGrpSpPr>
        <p:grpSpPr>
          <a:xfrm>
            <a:off x="8320671" y="1776374"/>
            <a:ext cx="633730" cy="493395"/>
            <a:chOff x="8320671" y="1776374"/>
            <a:chExt cx="633730" cy="493395"/>
          </a:xfrm>
        </p:grpSpPr>
        <p:sp>
          <p:nvSpPr>
            <p:cNvPr id="65" name="object 65"/>
            <p:cNvSpPr/>
            <p:nvPr/>
          </p:nvSpPr>
          <p:spPr>
            <a:xfrm>
              <a:off x="8327974" y="1783676"/>
              <a:ext cx="619125" cy="478790"/>
            </a:xfrm>
            <a:custGeom>
              <a:avLst/>
              <a:gdLst/>
              <a:ahLst/>
              <a:cxnLst/>
              <a:rect l="l" t="t" r="r" b="b"/>
              <a:pathLst>
                <a:path w="619125" h="478789">
                  <a:moveTo>
                    <a:pt x="618871" y="0"/>
                  </a:moveTo>
                  <a:lnTo>
                    <a:pt x="0" y="0"/>
                  </a:lnTo>
                  <a:lnTo>
                    <a:pt x="0" y="478231"/>
                  </a:lnTo>
                  <a:lnTo>
                    <a:pt x="618871" y="478231"/>
                  </a:lnTo>
                  <a:lnTo>
                    <a:pt x="618871" y="0"/>
                  </a:lnTo>
                  <a:close/>
                </a:path>
              </a:pathLst>
            </a:custGeom>
            <a:solidFill>
              <a:srgbClr val="DAE3F3"/>
            </a:solidFill>
          </p:spPr>
          <p:txBody>
            <a:bodyPr wrap="square" lIns="0" tIns="0" rIns="0" bIns="0" rtlCol="0"/>
            <a:lstStyle/>
            <a:p>
              <a:endParaRPr/>
            </a:p>
          </p:txBody>
        </p:sp>
        <p:sp>
          <p:nvSpPr>
            <p:cNvPr id="66" name="object 66"/>
            <p:cNvSpPr/>
            <p:nvPr/>
          </p:nvSpPr>
          <p:spPr>
            <a:xfrm>
              <a:off x="8327974" y="1783676"/>
              <a:ext cx="619125" cy="478790"/>
            </a:xfrm>
            <a:custGeom>
              <a:avLst/>
              <a:gdLst/>
              <a:ahLst/>
              <a:cxnLst/>
              <a:rect l="l" t="t" r="r" b="b"/>
              <a:pathLst>
                <a:path w="619125" h="478789">
                  <a:moveTo>
                    <a:pt x="0" y="0"/>
                  </a:moveTo>
                  <a:lnTo>
                    <a:pt x="618875" y="0"/>
                  </a:lnTo>
                  <a:lnTo>
                    <a:pt x="618875" y="478221"/>
                  </a:lnTo>
                  <a:lnTo>
                    <a:pt x="0" y="478221"/>
                  </a:lnTo>
                  <a:lnTo>
                    <a:pt x="0" y="0"/>
                  </a:lnTo>
                  <a:close/>
                </a:path>
              </a:pathLst>
            </a:custGeom>
            <a:ln w="14065">
              <a:solidFill>
                <a:srgbClr val="000000"/>
              </a:solidFill>
            </a:ln>
          </p:spPr>
          <p:txBody>
            <a:bodyPr wrap="square" lIns="0" tIns="0" rIns="0" bIns="0" rtlCol="0"/>
            <a:lstStyle/>
            <a:p>
              <a:endParaRPr/>
            </a:p>
          </p:txBody>
        </p:sp>
      </p:grpSp>
      <p:sp>
        <p:nvSpPr>
          <p:cNvPr id="67" name="object 67"/>
          <p:cNvSpPr txBox="1"/>
          <p:nvPr/>
        </p:nvSpPr>
        <p:spPr>
          <a:xfrm>
            <a:off x="8398294" y="2050923"/>
            <a:ext cx="478790" cy="168910"/>
          </a:xfrm>
          <a:prstGeom prst="rect">
            <a:avLst/>
          </a:prstGeom>
          <a:solidFill>
            <a:srgbClr val="4472C4"/>
          </a:solidFill>
          <a:ln w="14065">
            <a:solidFill>
              <a:srgbClr val="2F528F"/>
            </a:solidFill>
          </a:ln>
        </p:spPr>
        <p:txBody>
          <a:bodyPr vert="horz" wrap="square" lIns="0" tIns="0" rIns="0" bIns="0" rtlCol="0">
            <a:spAutoFit/>
          </a:bodyPr>
          <a:lstStyle/>
          <a:p>
            <a:pPr marL="21590">
              <a:lnSpc>
                <a:spcPts val="1310"/>
              </a:lnSpc>
            </a:pPr>
            <a:r>
              <a:rPr sz="1300" spc="-75" dirty="0">
                <a:solidFill>
                  <a:srgbClr val="FFFFFF"/>
                </a:solidFill>
                <a:latin typeface="Trebuchet MS"/>
                <a:cs typeface="Trebuchet MS"/>
              </a:rPr>
              <a:t>Tables</a:t>
            </a:r>
            <a:endParaRPr sz="1300">
              <a:latin typeface="Trebuchet MS"/>
              <a:cs typeface="Trebuchet MS"/>
            </a:endParaRPr>
          </a:p>
        </p:txBody>
      </p:sp>
      <p:sp>
        <p:nvSpPr>
          <p:cNvPr id="68" name="object 68"/>
          <p:cNvSpPr/>
          <p:nvPr/>
        </p:nvSpPr>
        <p:spPr>
          <a:xfrm>
            <a:off x="8398294" y="1825879"/>
            <a:ext cx="478790" cy="168910"/>
          </a:xfrm>
          <a:custGeom>
            <a:avLst/>
            <a:gdLst/>
            <a:ahLst/>
            <a:cxnLst/>
            <a:rect l="l" t="t" r="r" b="b"/>
            <a:pathLst>
              <a:path w="478790" h="168910">
                <a:moveTo>
                  <a:pt x="478231" y="0"/>
                </a:moveTo>
                <a:lnTo>
                  <a:pt x="0" y="0"/>
                </a:lnTo>
                <a:lnTo>
                  <a:pt x="0" y="168783"/>
                </a:lnTo>
                <a:lnTo>
                  <a:pt x="478231" y="168783"/>
                </a:lnTo>
                <a:lnTo>
                  <a:pt x="478231" y="0"/>
                </a:lnTo>
                <a:close/>
              </a:path>
            </a:pathLst>
          </a:custGeom>
          <a:solidFill>
            <a:srgbClr val="DEEBF7"/>
          </a:solidFill>
        </p:spPr>
        <p:txBody>
          <a:bodyPr wrap="square" lIns="0" tIns="0" rIns="0" bIns="0" rtlCol="0"/>
          <a:lstStyle/>
          <a:p>
            <a:endParaRPr/>
          </a:p>
        </p:txBody>
      </p:sp>
      <p:sp>
        <p:nvSpPr>
          <p:cNvPr id="69" name="object 69"/>
          <p:cNvSpPr txBox="1"/>
          <p:nvPr/>
        </p:nvSpPr>
        <p:spPr>
          <a:xfrm>
            <a:off x="8398294" y="1825879"/>
            <a:ext cx="478790" cy="168910"/>
          </a:xfrm>
          <a:prstGeom prst="rect">
            <a:avLst/>
          </a:prstGeom>
          <a:ln w="14065">
            <a:solidFill>
              <a:srgbClr val="2F528F"/>
            </a:solidFill>
          </a:ln>
        </p:spPr>
        <p:txBody>
          <a:bodyPr vert="horz" wrap="square" lIns="0" tIns="0" rIns="0" bIns="0" rtlCol="0">
            <a:spAutoFit/>
          </a:bodyPr>
          <a:lstStyle/>
          <a:p>
            <a:pPr marL="20955">
              <a:lnSpc>
                <a:spcPts val="1310"/>
              </a:lnSpc>
            </a:pPr>
            <a:r>
              <a:rPr sz="1300" spc="-45" dirty="0">
                <a:latin typeface="Trebuchet MS"/>
                <a:cs typeface="Trebuchet MS"/>
              </a:rPr>
              <a:t>Arrays</a:t>
            </a:r>
            <a:endParaRPr sz="1300">
              <a:latin typeface="Trebuchet MS"/>
              <a:cs typeface="Trebuchet MS"/>
            </a:endParaRPr>
          </a:p>
        </p:txBody>
      </p:sp>
      <p:grpSp>
        <p:nvGrpSpPr>
          <p:cNvPr id="70" name="object 70"/>
          <p:cNvGrpSpPr/>
          <p:nvPr/>
        </p:nvGrpSpPr>
        <p:grpSpPr>
          <a:xfrm>
            <a:off x="7504874" y="1776374"/>
            <a:ext cx="633730" cy="493395"/>
            <a:chOff x="7504874" y="1776374"/>
            <a:chExt cx="633730" cy="493395"/>
          </a:xfrm>
        </p:grpSpPr>
        <p:sp>
          <p:nvSpPr>
            <p:cNvPr id="71" name="object 71"/>
            <p:cNvSpPr/>
            <p:nvPr/>
          </p:nvSpPr>
          <p:spPr>
            <a:xfrm>
              <a:off x="7512176" y="1783676"/>
              <a:ext cx="619125" cy="478790"/>
            </a:xfrm>
            <a:custGeom>
              <a:avLst/>
              <a:gdLst/>
              <a:ahLst/>
              <a:cxnLst/>
              <a:rect l="l" t="t" r="r" b="b"/>
              <a:pathLst>
                <a:path w="619125" h="478789">
                  <a:moveTo>
                    <a:pt x="618883" y="0"/>
                  </a:moveTo>
                  <a:lnTo>
                    <a:pt x="0" y="0"/>
                  </a:lnTo>
                  <a:lnTo>
                    <a:pt x="0" y="478231"/>
                  </a:lnTo>
                  <a:lnTo>
                    <a:pt x="618883" y="478231"/>
                  </a:lnTo>
                  <a:lnTo>
                    <a:pt x="618883" y="0"/>
                  </a:lnTo>
                  <a:close/>
                </a:path>
              </a:pathLst>
            </a:custGeom>
            <a:solidFill>
              <a:srgbClr val="DAE3F3"/>
            </a:solidFill>
          </p:spPr>
          <p:txBody>
            <a:bodyPr wrap="square" lIns="0" tIns="0" rIns="0" bIns="0" rtlCol="0"/>
            <a:lstStyle/>
            <a:p>
              <a:endParaRPr/>
            </a:p>
          </p:txBody>
        </p:sp>
        <p:sp>
          <p:nvSpPr>
            <p:cNvPr id="72" name="object 72"/>
            <p:cNvSpPr/>
            <p:nvPr/>
          </p:nvSpPr>
          <p:spPr>
            <a:xfrm>
              <a:off x="7512176" y="1783676"/>
              <a:ext cx="619125" cy="478790"/>
            </a:xfrm>
            <a:custGeom>
              <a:avLst/>
              <a:gdLst/>
              <a:ahLst/>
              <a:cxnLst/>
              <a:rect l="l" t="t" r="r" b="b"/>
              <a:pathLst>
                <a:path w="619125" h="478789">
                  <a:moveTo>
                    <a:pt x="0" y="0"/>
                  </a:moveTo>
                  <a:lnTo>
                    <a:pt x="618875" y="0"/>
                  </a:lnTo>
                  <a:lnTo>
                    <a:pt x="618875" y="478221"/>
                  </a:lnTo>
                  <a:lnTo>
                    <a:pt x="0" y="478221"/>
                  </a:lnTo>
                  <a:lnTo>
                    <a:pt x="0" y="0"/>
                  </a:lnTo>
                  <a:close/>
                </a:path>
              </a:pathLst>
            </a:custGeom>
            <a:ln w="14065">
              <a:solidFill>
                <a:srgbClr val="000000"/>
              </a:solidFill>
            </a:ln>
          </p:spPr>
          <p:txBody>
            <a:bodyPr wrap="square" lIns="0" tIns="0" rIns="0" bIns="0" rtlCol="0"/>
            <a:lstStyle/>
            <a:p>
              <a:endParaRPr/>
            </a:p>
          </p:txBody>
        </p:sp>
      </p:grpSp>
      <p:sp>
        <p:nvSpPr>
          <p:cNvPr id="73" name="object 73"/>
          <p:cNvSpPr txBox="1"/>
          <p:nvPr/>
        </p:nvSpPr>
        <p:spPr>
          <a:xfrm>
            <a:off x="7582509" y="2050923"/>
            <a:ext cx="478790" cy="168910"/>
          </a:xfrm>
          <a:prstGeom prst="rect">
            <a:avLst/>
          </a:prstGeom>
          <a:solidFill>
            <a:srgbClr val="4472C4"/>
          </a:solidFill>
          <a:ln w="14065">
            <a:solidFill>
              <a:srgbClr val="2F528F"/>
            </a:solidFill>
          </a:ln>
        </p:spPr>
        <p:txBody>
          <a:bodyPr vert="horz" wrap="square" lIns="0" tIns="0" rIns="0" bIns="0" rtlCol="0">
            <a:spAutoFit/>
          </a:bodyPr>
          <a:lstStyle/>
          <a:p>
            <a:pPr marL="21590">
              <a:lnSpc>
                <a:spcPts val="1310"/>
              </a:lnSpc>
            </a:pPr>
            <a:r>
              <a:rPr sz="1300" spc="-75" dirty="0">
                <a:solidFill>
                  <a:srgbClr val="FFFFFF"/>
                </a:solidFill>
                <a:latin typeface="Trebuchet MS"/>
                <a:cs typeface="Trebuchet MS"/>
              </a:rPr>
              <a:t>Tables</a:t>
            </a:r>
            <a:endParaRPr sz="1300">
              <a:latin typeface="Trebuchet MS"/>
              <a:cs typeface="Trebuchet MS"/>
            </a:endParaRPr>
          </a:p>
        </p:txBody>
      </p:sp>
      <p:sp>
        <p:nvSpPr>
          <p:cNvPr id="74" name="object 74"/>
          <p:cNvSpPr/>
          <p:nvPr/>
        </p:nvSpPr>
        <p:spPr>
          <a:xfrm>
            <a:off x="7582509" y="1825879"/>
            <a:ext cx="478790" cy="168910"/>
          </a:xfrm>
          <a:custGeom>
            <a:avLst/>
            <a:gdLst/>
            <a:ahLst/>
            <a:cxnLst/>
            <a:rect l="l" t="t" r="r" b="b"/>
            <a:pathLst>
              <a:path w="478790" h="168910">
                <a:moveTo>
                  <a:pt x="478218" y="0"/>
                </a:moveTo>
                <a:lnTo>
                  <a:pt x="0" y="0"/>
                </a:lnTo>
                <a:lnTo>
                  <a:pt x="0" y="168783"/>
                </a:lnTo>
                <a:lnTo>
                  <a:pt x="478218" y="168783"/>
                </a:lnTo>
                <a:lnTo>
                  <a:pt x="478218" y="0"/>
                </a:lnTo>
                <a:close/>
              </a:path>
            </a:pathLst>
          </a:custGeom>
          <a:solidFill>
            <a:srgbClr val="DEEBF7"/>
          </a:solidFill>
        </p:spPr>
        <p:txBody>
          <a:bodyPr wrap="square" lIns="0" tIns="0" rIns="0" bIns="0" rtlCol="0"/>
          <a:lstStyle/>
          <a:p>
            <a:endParaRPr/>
          </a:p>
        </p:txBody>
      </p:sp>
      <p:sp>
        <p:nvSpPr>
          <p:cNvPr id="75" name="object 75"/>
          <p:cNvSpPr txBox="1"/>
          <p:nvPr/>
        </p:nvSpPr>
        <p:spPr>
          <a:xfrm>
            <a:off x="7582509" y="1825879"/>
            <a:ext cx="478790" cy="168910"/>
          </a:xfrm>
          <a:prstGeom prst="rect">
            <a:avLst/>
          </a:prstGeom>
          <a:ln w="14065">
            <a:solidFill>
              <a:srgbClr val="2F528F"/>
            </a:solidFill>
          </a:ln>
        </p:spPr>
        <p:txBody>
          <a:bodyPr vert="horz" wrap="square" lIns="0" tIns="0" rIns="0" bIns="0" rtlCol="0">
            <a:spAutoFit/>
          </a:bodyPr>
          <a:lstStyle/>
          <a:p>
            <a:pPr marL="20955">
              <a:lnSpc>
                <a:spcPts val="1310"/>
              </a:lnSpc>
            </a:pPr>
            <a:r>
              <a:rPr sz="1300" spc="-45" dirty="0">
                <a:latin typeface="Trebuchet MS"/>
                <a:cs typeface="Trebuchet MS"/>
              </a:rPr>
              <a:t>Arrays</a:t>
            </a:r>
            <a:endParaRPr sz="1300">
              <a:latin typeface="Trebuchet MS"/>
              <a:cs typeface="Trebuchet MS"/>
            </a:endParaRPr>
          </a:p>
        </p:txBody>
      </p:sp>
      <p:sp>
        <p:nvSpPr>
          <p:cNvPr id="76" name="object 76"/>
          <p:cNvSpPr txBox="1"/>
          <p:nvPr/>
        </p:nvSpPr>
        <p:spPr>
          <a:xfrm>
            <a:off x="8136077" y="1792076"/>
            <a:ext cx="180975" cy="295910"/>
          </a:xfrm>
          <a:prstGeom prst="rect">
            <a:avLst/>
          </a:prstGeom>
        </p:spPr>
        <p:txBody>
          <a:bodyPr vert="horz" wrap="square" lIns="0" tIns="15240" rIns="0" bIns="0" rtlCol="0">
            <a:spAutoFit/>
          </a:bodyPr>
          <a:lstStyle/>
          <a:p>
            <a:pPr marL="12700">
              <a:lnSpc>
                <a:spcPct val="100000"/>
              </a:lnSpc>
              <a:spcBef>
                <a:spcPts val="120"/>
              </a:spcBef>
            </a:pPr>
            <a:r>
              <a:rPr sz="1750" spc="-65" dirty="0">
                <a:latin typeface="Trebuchet MS"/>
                <a:cs typeface="Trebuchet MS"/>
              </a:rPr>
              <a:t>…</a:t>
            </a:r>
            <a:endParaRPr sz="1750">
              <a:latin typeface="Trebuchet MS"/>
              <a:cs typeface="Trebuchet MS"/>
            </a:endParaRPr>
          </a:p>
        </p:txBody>
      </p:sp>
      <p:sp>
        <p:nvSpPr>
          <p:cNvPr id="77" name="object 77"/>
          <p:cNvSpPr/>
          <p:nvPr/>
        </p:nvSpPr>
        <p:spPr>
          <a:xfrm>
            <a:off x="8046669" y="1903234"/>
            <a:ext cx="2544445" cy="990600"/>
          </a:xfrm>
          <a:custGeom>
            <a:avLst/>
            <a:gdLst/>
            <a:ahLst/>
            <a:cxnLst/>
            <a:rect l="l" t="t" r="r" b="b"/>
            <a:pathLst>
              <a:path w="2544445" h="990600">
                <a:moveTo>
                  <a:pt x="93814" y="905802"/>
                </a:moveTo>
                <a:lnTo>
                  <a:pt x="58661" y="905802"/>
                </a:lnTo>
                <a:lnTo>
                  <a:pt x="58661" y="239115"/>
                </a:lnTo>
                <a:lnTo>
                  <a:pt x="58661" y="232079"/>
                </a:lnTo>
                <a:lnTo>
                  <a:pt x="58661" y="225044"/>
                </a:lnTo>
                <a:lnTo>
                  <a:pt x="0" y="225044"/>
                </a:lnTo>
                <a:lnTo>
                  <a:pt x="0" y="239115"/>
                </a:lnTo>
                <a:lnTo>
                  <a:pt x="44589" y="239115"/>
                </a:lnTo>
                <a:lnTo>
                  <a:pt x="44589" y="905802"/>
                </a:lnTo>
                <a:lnTo>
                  <a:pt x="9423" y="905802"/>
                </a:lnTo>
                <a:lnTo>
                  <a:pt x="51625" y="990193"/>
                </a:lnTo>
                <a:lnTo>
                  <a:pt x="86779" y="919861"/>
                </a:lnTo>
                <a:lnTo>
                  <a:pt x="93814" y="905802"/>
                </a:lnTo>
                <a:close/>
              </a:path>
              <a:path w="2544445" h="990600">
                <a:moveTo>
                  <a:pt x="909612" y="905802"/>
                </a:moveTo>
                <a:lnTo>
                  <a:pt x="874445" y="905802"/>
                </a:lnTo>
                <a:lnTo>
                  <a:pt x="874445" y="239115"/>
                </a:lnTo>
                <a:lnTo>
                  <a:pt x="874445" y="232079"/>
                </a:lnTo>
                <a:lnTo>
                  <a:pt x="874445" y="225044"/>
                </a:lnTo>
                <a:lnTo>
                  <a:pt x="815784" y="225044"/>
                </a:lnTo>
                <a:lnTo>
                  <a:pt x="815784" y="239115"/>
                </a:lnTo>
                <a:lnTo>
                  <a:pt x="860374" y="239115"/>
                </a:lnTo>
                <a:lnTo>
                  <a:pt x="860374" y="905802"/>
                </a:lnTo>
                <a:lnTo>
                  <a:pt x="825220" y="905802"/>
                </a:lnTo>
                <a:lnTo>
                  <a:pt x="867410" y="990193"/>
                </a:lnTo>
                <a:lnTo>
                  <a:pt x="902576" y="919861"/>
                </a:lnTo>
                <a:lnTo>
                  <a:pt x="909612" y="905802"/>
                </a:lnTo>
                <a:close/>
              </a:path>
              <a:path w="2544445" h="990600">
                <a:moveTo>
                  <a:pt x="2544267" y="894638"/>
                </a:moveTo>
                <a:lnTo>
                  <a:pt x="2530208" y="887615"/>
                </a:lnTo>
                <a:lnTo>
                  <a:pt x="2459875" y="852449"/>
                </a:lnTo>
                <a:lnTo>
                  <a:pt x="2459875" y="887615"/>
                </a:lnTo>
                <a:lnTo>
                  <a:pt x="985913" y="887615"/>
                </a:lnTo>
                <a:lnTo>
                  <a:pt x="985913" y="14071"/>
                </a:lnTo>
                <a:lnTo>
                  <a:pt x="985913" y="7035"/>
                </a:lnTo>
                <a:lnTo>
                  <a:pt x="985913" y="0"/>
                </a:lnTo>
                <a:lnTo>
                  <a:pt x="829856" y="0"/>
                </a:lnTo>
                <a:lnTo>
                  <a:pt x="829856" y="14071"/>
                </a:lnTo>
                <a:lnTo>
                  <a:pt x="971854" y="14071"/>
                </a:lnTo>
                <a:lnTo>
                  <a:pt x="971854" y="901674"/>
                </a:lnTo>
                <a:lnTo>
                  <a:pt x="2459875" y="901674"/>
                </a:lnTo>
                <a:lnTo>
                  <a:pt x="2459875" y="936840"/>
                </a:lnTo>
                <a:lnTo>
                  <a:pt x="2530195" y="901674"/>
                </a:lnTo>
                <a:lnTo>
                  <a:pt x="2544267" y="894638"/>
                </a:lnTo>
                <a:close/>
              </a:path>
            </a:pathLst>
          </a:custGeom>
          <a:solidFill>
            <a:srgbClr val="385723"/>
          </a:solidFill>
        </p:spPr>
        <p:txBody>
          <a:bodyPr wrap="square" lIns="0" tIns="0" rIns="0" bIns="0" rtlCol="0"/>
          <a:lstStyle/>
          <a:p>
            <a:endParaRPr/>
          </a:p>
        </p:txBody>
      </p:sp>
      <p:sp>
        <p:nvSpPr>
          <p:cNvPr id="78" name="object 78"/>
          <p:cNvSpPr/>
          <p:nvPr/>
        </p:nvSpPr>
        <p:spPr>
          <a:xfrm>
            <a:off x="1362697" y="1309650"/>
            <a:ext cx="1892300" cy="479383"/>
          </a:xfrm>
          <a:prstGeom prst="rect">
            <a:avLst/>
          </a:prstGeom>
          <a:blipFill>
            <a:blip r:embed="rId5" cstate="print"/>
            <a:stretch>
              <a:fillRect/>
            </a:stretch>
          </a:blipFill>
        </p:spPr>
        <p:txBody>
          <a:bodyPr wrap="square" lIns="0" tIns="0" rIns="0" bIns="0" rtlCol="0"/>
          <a:lstStyle/>
          <a:p>
            <a:endParaRPr/>
          </a:p>
        </p:txBody>
      </p:sp>
      <p:grpSp>
        <p:nvGrpSpPr>
          <p:cNvPr id="79" name="object 79"/>
          <p:cNvGrpSpPr/>
          <p:nvPr/>
        </p:nvGrpSpPr>
        <p:grpSpPr>
          <a:xfrm>
            <a:off x="924946" y="1549342"/>
            <a:ext cx="4935074" cy="1814735"/>
            <a:chOff x="924946" y="1549342"/>
            <a:chExt cx="4935074" cy="1814735"/>
          </a:xfrm>
        </p:grpSpPr>
        <p:sp>
          <p:nvSpPr>
            <p:cNvPr id="81" name="object 81"/>
            <p:cNvSpPr/>
            <p:nvPr/>
          </p:nvSpPr>
          <p:spPr>
            <a:xfrm>
              <a:off x="924946" y="2041486"/>
              <a:ext cx="3043715" cy="701471"/>
            </a:xfrm>
            <a:prstGeom prst="rect">
              <a:avLst/>
            </a:prstGeom>
            <a:blipFill>
              <a:blip r:embed="rId6" cstate="print"/>
              <a:stretch>
                <a:fillRect/>
              </a:stretch>
            </a:blipFill>
          </p:spPr>
          <p:txBody>
            <a:bodyPr wrap="square" lIns="0" tIns="0" rIns="0" bIns="0" rtlCol="0"/>
            <a:lstStyle/>
            <a:p>
              <a:endParaRPr/>
            </a:p>
          </p:txBody>
        </p:sp>
        <p:sp>
          <p:nvSpPr>
            <p:cNvPr id="82" name="object 82"/>
            <p:cNvSpPr/>
            <p:nvPr/>
          </p:nvSpPr>
          <p:spPr>
            <a:xfrm>
              <a:off x="4003281" y="1549342"/>
              <a:ext cx="1856739" cy="492759"/>
            </a:xfrm>
            <a:custGeom>
              <a:avLst/>
              <a:gdLst/>
              <a:ahLst/>
              <a:cxnLst/>
              <a:rect l="l" t="t" r="r" b="b"/>
              <a:pathLst>
                <a:path w="1856739" h="492760">
                  <a:moveTo>
                    <a:pt x="0" y="492144"/>
                  </a:moveTo>
                  <a:lnTo>
                    <a:pt x="1856231" y="0"/>
                  </a:lnTo>
                </a:path>
              </a:pathLst>
            </a:custGeom>
            <a:ln w="12700">
              <a:solidFill>
                <a:srgbClr val="AFABAB"/>
              </a:solidFill>
            </a:ln>
          </p:spPr>
          <p:txBody>
            <a:bodyPr wrap="square" lIns="0" tIns="0" rIns="0" bIns="0" rtlCol="0"/>
            <a:lstStyle/>
            <a:p>
              <a:endParaRPr/>
            </a:p>
          </p:txBody>
        </p:sp>
        <p:sp>
          <p:nvSpPr>
            <p:cNvPr id="83" name="object 83"/>
            <p:cNvSpPr/>
            <p:nvPr/>
          </p:nvSpPr>
          <p:spPr>
            <a:xfrm>
              <a:off x="4003281" y="2680817"/>
              <a:ext cx="1856739" cy="683260"/>
            </a:xfrm>
            <a:custGeom>
              <a:avLst/>
              <a:gdLst/>
              <a:ahLst/>
              <a:cxnLst/>
              <a:rect l="l" t="t" r="r" b="b"/>
              <a:pathLst>
                <a:path w="1856739" h="683260">
                  <a:moveTo>
                    <a:pt x="0" y="0"/>
                  </a:moveTo>
                  <a:lnTo>
                    <a:pt x="1856231" y="683134"/>
                  </a:lnTo>
                </a:path>
              </a:pathLst>
            </a:custGeom>
            <a:ln w="12700">
              <a:solidFill>
                <a:srgbClr val="AFABAB"/>
              </a:solidFill>
            </a:ln>
          </p:spPr>
          <p:txBody>
            <a:bodyPr wrap="square" lIns="0" tIns="0" rIns="0" bIns="0" rtlCol="0"/>
            <a:lstStyle/>
            <a:p>
              <a:endParaRPr/>
            </a:p>
          </p:txBody>
        </p:sp>
      </p:grpSp>
      <p:sp>
        <p:nvSpPr>
          <p:cNvPr id="84" name="object 84"/>
          <p:cNvSpPr txBox="1"/>
          <p:nvPr/>
        </p:nvSpPr>
        <p:spPr>
          <a:xfrm>
            <a:off x="645909" y="2900172"/>
            <a:ext cx="4214495" cy="330200"/>
          </a:xfrm>
          <a:prstGeom prst="rect">
            <a:avLst/>
          </a:prstGeom>
        </p:spPr>
        <p:txBody>
          <a:bodyPr vert="horz" wrap="square" lIns="0" tIns="12700" rIns="0" bIns="0" rtlCol="0">
            <a:spAutoFit/>
          </a:bodyPr>
          <a:lstStyle/>
          <a:p>
            <a:pPr marL="12700">
              <a:lnSpc>
                <a:spcPct val="100000"/>
              </a:lnSpc>
              <a:spcBef>
                <a:spcPts val="100"/>
              </a:spcBef>
            </a:pPr>
            <a:r>
              <a:rPr sz="2000" spc="-105" dirty="0">
                <a:latin typeface="Arial"/>
                <a:cs typeface="Arial"/>
              </a:rPr>
              <a:t>user-defined </a:t>
            </a:r>
            <a:r>
              <a:rPr sz="2000" spc="-60" dirty="0">
                <a:latin typeface="Arial"/>
                <a:cs typeface="Arial"/>
              </a:rPr>
              <a:t>line-rate </a:t>
            </a:r>
            <a:r>
              <a:rPr sz="2000" spc="-25" dirty="0">
                <a:latin typeface="Arial"/>
                <a:cs typeface="Arial"/>
              </a:rPr>
              <a:t>network</a:t>
            </a:r>
            <a:r>
              <a:rPr sz="2000" spc="170" dirty="0">
                <a:latin typeface="Arial"/>
                <a:cs typeface="Arial"/>
              </a:rPr>
              <a:t> </a:t>
            </a:r>
            <a:r>
              <a:rPr sz="2000" spc="-40" dirty="0">
                <a:latin typeface="Arial"/>
                <a:cs typeface="Arial"/>
              </a:rPr>
              <a:t>protocols</a:t>
            </a:r>
            <a:endParaRPr sz="2000">
              <a:latin typeface="Arial"/>
              <a:cs typeface="Arial"/>
            </a:endParaRPr>
          </a:p>
        </p:txBody>
      </p:sp>
      <p:pic>
        <p:nvPicPr>
          <p:cNvPr id="87" name="图片 86">
            <a:extLst>
              <a:ext uri="{FF2B5EF4-FFF2-40B4-BE49-F238E27FC236}">
                <a16:creationId xmlns:a16="http://schemas.microsoft.com/office/drawing/2014/main" id="{00C5E1E7-6640-C24B-B4E7-917822060AB3}"/>
              </a:ext>
            </a:extLst>
          </p:cNvPr>
          <p:cNvPicPr>
            <a:picLocks noChangeAspect="1"/>
          </p:cNvPicPr>
          <p:nvPr/>
        </p:nvPicPr>
        <p:blipFill>
          <a:blip r:embed="rId7"/>
          <a:stretch>
            <a:fillRect/>
          </a:stretch>
        </p:blipFill>
        <p:spPr>
          <a:xfrm>
            <a:off x="9067800" y="152400"/>
            <a:ext cx="2800350" cy="943487"/>
          </a:xfrm>
          <a:prstGeom prst="rect">
            <a:avLst/>
          </a:prstGeom>
        </p:spPr>
      </p:pic>
      <p:sp>
        <p:nvSpPr>
          <p:cNvPr id="89" name="文本框 88">
            <a:extLst>
              <a:ext uri="{FF2B5EF4-FFF2-40B4-BE49-F238E27FC236}">
                <a16:creationId xmlns:a16="http://schemas.microsoft.com/office/drawing/2014/main" id="{8B140008-421C-814C-86F5-2B588E22ED23}"/>
              </a:ext>
            </a:extLst>
          </p:cNvPr>
          <p:cNvSpPr txBox="1"/>
          <p:nvPr/>
        </p:nvSpPr>
        <p:spPr>
          <a:xfrm>
            <a:off x="1365681" y="4025747"/>
            <a:ext cx="9367418" cy="2133213"/>
          </a:xfrm>
          <a:prstGeom prst="rect">
            <a:avLst/>
          </a:prstGeom>
          <a:noFill/>
        </p:spPr>
        <p:txBody>
          <a:bodyPr wrap="square" rtlCol="0">
            <a:spAutoFit/>
          </a:bodyPr>
          <a:lstStyle/>
          <a:p>
            <a:pPr marL="285750" indent="-285750">
              <a:lnSpc>
                <a:spcPct val="150000"/>
              </a:lnSpc>
              <a:buFont typeface="Wingdings" pitchFamily="2" charset="2"/>
              <a:buChar char="ü"/>
            </a:pPr>
            <a:r>
              <a:rPr lang="zh-CN" altLang="en-US" dirty="0">
                <a:latin typeface="Yuanti SC" panose="02010600040101010101" pitchFamily="2" charset="-122"/>
                <a:ea typeface="Yuanti SC" panose="02010600040101010101" pitchFamily="2" charset="-122"/>
              </a:rPr>
              <a:t>由于交换机是服务器间通信的中心枢纽，因此将其重新配置以处理缓存一致性可以显著减少服务器之间的协调。</a:t>
            </a:r>
            <a:endParaRPr lang="en-US" altLang="zh-CN" dirty="0">
              <a:latin typeface="Yuanti SC" panose="02010600040101010101" pitchFamily="2" charset="-122"/>
              <a:ea typeface="Yuanti SC" panose="02010600040101010101" pitchFamily="2" charset="-122"/>
            </a:endParaRPr>
          </a:p>
          <a:p>
            <a:pPr marL="285750" indent="-285750">
              <a:lnSpc>
                <a:spcPct val="150000"/>
              </a:lnSpc>
              <a:buFont typeface="Wingdings" pitchFamily="2" charset="2"/>
              <a:buChar char="ü"/>
            </a:pPr>
            <a:r>
              <a:rPr lang="zh-CN" altLang="en-US" dirty="0">
                <a:latin typeface="Yuanti SC" panose="02010600040101010101" pitchFamily="2" charset="-122"/>
                <a:ea typeface="Yuanti SC" panose="02010600040101010101" pitchFamily="2" charset="-122"/>
              </a:rPr>
              <a:t>最新的交换机每秒可以处理数十亿个数据包，使它们能够快速处理一致性请求。</a:t>
            </a:r>
            <a:endParaRPr lang="en-US" altLang="zh-CN" dirty="0">
              <a:latin typeface="Yuanti SC" panose="02010600040101010101" pitchFamily="2" charset="-122"/>
              <a:ea typeface="Yuanti SC" panose="02010600040101010101" pitchFamily="2" charset="-122"/>
            </a:endParaRPr>
          </a:p>
          <a:p>
            <a:pPr marL="285750" indent="-285750">
              <a:lnSpc>
                <a:spcPct val="150000"/>
              </a:lnSpc>
              <a:buFont typeface="Wingdings" pitchFamily="2" charset="2"/>
              <a:buChar char="ü"/>
            </a:pPr>
            <a:r>
              <a:rPr lang="zh-CN" altLang="en-US" dirty="0">
                <a:latin typeface="Yuanti SC" panose="02010600040101010101" pitchFamily="2" charset="-122"/>
                <a:ea typeface="Yuanti SC" panose="02010600040101010101" pitchFamily="2" charset="-122"/>
              </a:rPr>
              <a:t>交换机拥有一个片上内存，允许在交换机中存储缓存块元数据。此外，片上存储器可以支持原子读修改写操作，从而简化同步冲突一致性请求的工作。</a:t>
            </a:r>
            <a:endParaRPr kumimoji="1" lang="zh-CN" altLang="en-US" dirty="0">
              <a:latin typeface="Yuanti SC" panose="02010600040101010101" pitchFamily="2" charset="-122"/>
              <a:ea typeface="Yuanti SC" panose="020106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418080" cy="635000"/>
          </a:xfrm>
          <a:prstGeom prst="rect">
            <a:avLst/>
          </a:prstGeom>
        </p:spPr>
        <p:txBody>
          <a:bodyPr vert="horz" wrap="square" lIns="0" tIns="12700" rIns="0" bIns="0" rtlCol="0">
            <a:spAutoFit/>
          </a:bodyPr>
          <a:lstStyle/>
          <a:p>
            <a:pPr marL="12700">
              <a:lnSpc>
                <a:spcPct val="100000"/>
              </a:lnSpc>
              <a:spcBef>
                <a:spcPts val="100"/>
              </a:spcBef>
            </a:pPr>
            <a:r>
              <a:rPr spc="-120" dirty="0"/>
              <a:t>Challenges</a:t>
            </a:r>
          </a:p>
        </p:txBody>
      </p:sp>
      <p:sp>
        <p:nvSpPr>
          <p:cNvPr id="11" name="object 11"/>
          <p:cNvSpPr txBox="1"/>
          <p:nvPr/>
        </p:nvSpPr>
        <p:spPr>
          <a:xfrm>
            <a:off x="618116" y="1183808"/>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1</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有限的计算能力</a:t>
            </a:r>
            <a:endParaRPr sz="2000" dirty="0">
              <a:latin typeface="Yuanti SC" panose="02010600040101010101" pitchFamily="2" charset="-122"/>
              <a:ea typeface="Yuanti SC" panose="02010600040101010101" pitchFamily="2" charset="-122"/>
              <a:cs typeface="Trebuchet MS"/>
            </a:endParaRPr>
          </a:p>
        </p:txBody>
      </p:sp>
      <p:pic>
        <p:nvPicPr>
          <p:cNvPr id="37" name="图片 36">
            <a:extLst>
              <a:ext uri="{FF2B5EF4-FFF2-40B4-BE49-F238E27FC236}">
                <a16:creationId xmlns:a16="http://schemas.microsoft.com/office/drawing/2014/main" id="{D5801156-4131-374B-BCDC-40CD4E110655}"/>
              </a:ext>
            </a:extLst>
          </p:cNvPr>
          <p:cNvPicPr>
            <a:picLocks noChangeAspect="1"/>
          </p:cNvPicPr>
          <p:nvPr/>
        </p:nvPicPr>
        <p:blipFill>
          <a:blip r:embed="rId2"/>
          <a:stretch>
            <a:fillRect/>
          </a:stretch>
        </p:blipFill>
        <p:spPr>
          <a:xfrm>
            <a:off x="9067800" y="152400"/>
            <a:ext cx="2800350" cy="943487"/>
          </a:xfrm>
          <a:prstGeom prst="rect">
            <a:avLst/>
          </a:prstGeom>
        </p:spPr>
      </p:pic>
      <p:sp>
        <p:nvSpPr>
          <p:cNvPr id="5" name="文本框 4">
            <a:extLst>
              <a:ext uri="{FF2B5EF4-FFF2-40B4-BE49-F238E27FC236}">
                <a16:creationId xmlns:a16="http://schemas.microsoft.com/office/drawing/2014/main" id="{3D28AA3F-DA7B-804C-8307-8FEC4570055A}"/>
              </a:ext>
            </a:extLst>
          </p:cNvPr>
          <p:cNvSpPr txBox="1"/>
          <p:nvPr/>
        </p:nvSpPr>
        <p:spPr>
          <a:xfrm>
            <a:off x="1219200" y="175260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相比于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节点，交换机能够处理的逻辑比较简单，然而缓存一致性维护包括状态机转化等问题，其逻辑比较复杂，需要考虑交换机与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节点之间的任务分配</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410246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300" y="177290"/>
            <a:ext cx="2418080" cy="635000"/>
          </a:xfrm>
          <a:prstGeom prst="rect">
            <a:avLst/>
          </a:prstGeom>
        </p:spPr>
        <p:txBody>
          <a:bodyPr vert="horz" wrap="square" lIns="0" tIns="12700" rIns="0" bIns="0" rtlCol="0">
            <a:spAutoFit/>
          </a:bodyPr>
          <a:lstStyle/>
          <a:p>
            <a:pPr marL="12700">
              <a:lnSpc>
                <a:spcPct val="100000"/>
              </a:lnSpc>
              <a:spcBef>
                <a:spcPts val="100"/>
              </a:spcBef>
            </a:pPr>
            <a:r>
              <a:rPr spc="-120" dirty="0"/>
              <a:t>Challenges</a:t>
            </a:r>
          </a:p>
        </p:txBody>
      </p:sp>
      <p:sp>
        <p:nvSpPr>
          <p:cNvPr id="11" name="object 11"/>
          <p:cNvSpPr txBox="1"/>
          <p:nvPr/>
        </p:nvSpPr>
        <p:spPr>
          <a:xfrm>
            <a:off x="618116" y="1183808"/>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1</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有限的计算能力</a:t>
            </a:r>
            <a:endParaRPr sz="2000" dirty="0">
              <a:latin typeface="Yuanti SC" panose="02010600040101010101" pitchFamily="2" charset="-122"/>
              <a:ea typeface="Yuanti SC" panose="02010600040101010101" pitchFamily="2" charset="-122"/>
              <a:cs typeface="Trebuchet MS"/>
            </a:endParaRPr>
          </a:p>
        </p:txBody>
      </p:sp>
      <p:pic>
        <p:nvPicPr>
          <p:cNvPr id="37" name="图片 36">
            <a:extLst>
              <a:ext uri="{FF2B5EF4-FFF2-40B4-BE49-F238E27FC236}">
                <a16:creationId xmlns:a16="http://schemas.microsoft.com/office/drawing/2014/main" id="{D5801156-4131-374B-BCDC-40CD4E110655}"/>
              </a:ext>
            </a:extLst>
          </p:cNvPr>
          <p:cNvPicPr>
            <a:picLocks noChangeAspect="1"/>
          </p:cNvPicPr>
          <p:nvPr/>
        </p:nvPicPr>
        <p:blipFill>
          <a:blip r:embed="rId2"/>
          <a:stretch>
            <a:fillRect/>
          </a:stretch>
        </p:blipFill>
        <p:spPr>
          <a:xfrm>
            <a:off x="9067800" y="152400"/>
            <a:ext cx="2800350" cy="943487"/>
          </a:xfrm>
          <a:prstGeom prst="rect">
            <a:avLst/>
          </a:prstGeom>
        </p:spPr>
      </p:pic>
      <p:sp>
        <p:nvSpPr>
          <p:cNvPr id="5" name="文本框 4">
            <a:extLst>
              <a:ext uri="{FF2B5EF4-FFF2-40B4-BE49-F238E27FC236}">
                <a16:creationId xmlns:a16="http://schemas.microsoft.com/office/drawing/2014/main" id="{3D28AA3F-DA7B-804C-8307-8FEC4570055A}"/>
              </a:ext>
            </a:extLst>
          </p:cNvPr>
          <p:cNvSpPr txBox="1"/>
          <p:nvPr/>
        </p:nvSpPr>
        <p:spPr>
          <a:xfrm>
            <a:off x="1219200" y="175260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相比于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节点，交换机能够处理的逻辑比较简单，然而缓存一致性维护包括状态机转化等问题，其逻辑比较复杂，需要考虑交换机与</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server</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节点之间的任务分配</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
        <p:nvSpPr>
          <p:cNvPr id="12" name="object 11">
            <a:extLst>
              <a:ext uri="{FF2B5EF4-FFF2-40B4-BE49-F238E27FC236}">
                <a16:creationId xmlns:a16="http://schemas.microsoft.com/office/drawing/2014/main" id="{1513AD49-7E84-8748-8908-E35AE7D28309}"/>
              </a:ext>
            </a:extLst>
          </p:cNvPr>
          <p:cNvSpPr txBox="1"/>
          <p:nvPr/>
        </p:nvSpPr>
        <p:spPr>
          <a:xfrm>
            <a:off x="609600" y="2743200"/>
            <a:ext cx="7299325" cy="448841"/>
          </a:xfrm>
          <a:prstGeom prst="rect">
            <a:avLst/>
          </a:prstGeom>
        </p:spPr>
        <p:txBody>
          <a:bodyPr vert="horz" wrap="square" lIns="0" tIns="78740" rIns="0" bIns="0" rtlCol="0">
            <a:spAutoFit/>
          </a:bodyPr>
          <a:lstStyle/>
          <a:p>
            <a:pPr marL="12700">
              <a:lnSpc>
                <a:spcPct val="100000"/>
              </a:lnSpc>
              <a:spcBef>
                <a:spcPts val="620"/>
              </a:spcBef>
            </a:pPr>
            <a:r>
              <a:rPr lang="en-US" altLang="zh-CN" sz="2400" spc="-254" dirty="0">
                <a:latin typeface="Trebuchet MS"/>
                <a:cs typeface="Trebuchet MS"/>
              </a:rPr>
              <a:t>2</a:t>
            </a:r>
            <a:r>
              <a:rPr lang="zh-CN" altLang="en-US" sz="2400" spc="-254" dirty="0">
                <a:latin typeface="Trebuchet MS"/>
                <a:cs typeface="Trebuchet MS"/>
              </a:rPr>
              <a:t>、 </a:t>
            </a:r>
            <a:r>
              <a:rPr lang="zh-CN" altLang="en-US" sz="2000" dirty="0">
                <a:latin typeface="Yuanti SC" panose="02010600040101010101" pitchFamily="2" charset="-122"/>
                <a:ea typeface="Yuanti SC" panose="02010600040101010101" pitchFamily="2" charset="-122"/>
              </a:rPr>
              <a:t>有限的存储能力</a:t>
            </a:r>
            <a:endParaRPr sz="2000" dirty="0">
              <a:latin typeface="Yuanti SC" panose="02010600040101010101" pitchFamily="2" charset="-122"/>
              <a:ea typeface="Yuanti SC" panose="02010600040101010101" pitchFamily="2" charset="-122"/>
              <a:cs typeface="Trebuchet MS"/>
            </a:endParaRPr>
          </a:p>
        </p:txBody>
      </p:sp>
      <p:sp>
        <p:nvSpPr>
          <p:cNvPr id="13" name="文本框 12">
            <a:extLst>
              <a:ext uri="{FF2B5EF4-FFF2-40B4-BE49-F238E27FC236}">
                <a16:creationId xmlns:a16="http://schemas.microsoft.com/office/drawing/2014/main" id="{C75CC914-FCF3-5043-A050-602DA3E1E43B}"/>
              </a:ext>
            </a:extLst>
          </p:cNvPr>
          <p:cNvSpPr txBox="1"/>
          <p:nvPr/>
        </p:nvSpPr>
        <p:spPr>
          <a:xfrm>
            <a:off x="1219200" y="3276600"/>
            <a:ext cx="5791200" cy="923330"/>
          </a:xfrm>
          <a:prstGeom prst="rect">
            <a:avLst/>
          </a:prstGeom>
          <a:noFill/>
        </p:spPr>
        <p:txBody>
          <a:bodyPr wrap="square" rtlCol="0">
            <a:spAutoFit/>
          </a:bodyPr>
          <a:lstStyle/>
          <a:p>
            <a:r>
              <a:rPr lang="zh-CN" altLang="en-US" dirty="0">
                <a:solidFill>
                  <a:schemeClr val="tx1">
                    <a:lumMod val="75000"/>
                    <a:lumOff val="25000"/>
                  </a:schemeClr>
                </a:solidFill>
                <a:latin typeface="Yuanti SC" panose="02010600040101010101" pitchFamily="2" charset="-122"/>
                <a:ea typeface="Yuanti SC" panose="02010600040101010101" pitchFamily="2" charset="-122"/>
              </a:rPr>
              <a:t>交换机的存储能力有限</a:t>
            </a:r>
            <a:r>
              <a:rPr lang="en-US" altLang="zh-CN" dirty="0">
                <a:solidFill>
                  <a:schemeClr val="tx1">
                    <a:lumMod val="75000"/>
                    <a:lumOff val="25000"/>
                  </a:schemeClr>
                </a:solidFill>
                <a:latin typeface="Yuanti SC" panose="02010600040101010101" pitchFamily="2" charset="-122"/>
                <a:ea typeface="Yuanti SC" panose="02010600040101010101" pitchFamily="2" charset="-122"/>
              </a:rPr>
              <a:t>(</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约几</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MB)</a:t>
            </a:r>
            <a:r>
              <a:rPr lang="zh-CN" altLang="en" dirty="0">
                <a:solidFill>
                  <a:schemeClr val="tx1">
                    <a:lumMod val="75000"/>
                    <a:lumOff val="25000"/>
                  </a:schemeClr>
                </a:solidFill>
                <a:latin typeface="Yuanti SC" panose="02010600040101010101" pitchFamily="2" charset="-122"/>
                <a:ea typeface="Yuanti SC" panose="02010600040101010101" pitchFamily="2" charset="-122"/>
              </a:rPr>
              <a:t>，</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还需要保留一些内存来服务正常的网络协议。所以面对</a:t>
            </a:r>
            <a:r>
              <a:rPr lang="en" altLang="zh-CN" dirty="0">
                <a:solidFill>
                  <a:schemeClr val="tx1">
                    <a:lumMod val="75000"/>
                    <a:lumOff val="25000"/>
                  </a:schemeClr>
                </a:solidFill>
                <a:latin typeface="Yuanti SC" panose="02010600040101010101" pitchFamily="2" charset="-122"/>
                <a:ea typeface="Yuanti SC" panose="02010600040101010101" pitchFamily="2" charset="-122"/>
              </a:rPr>
              <a:t>TB</a:t>
            </a:r>
            <a:r>
              <a:rPr lang="zh-CN" altLang="en-US" dirty="0">
                <a:solidFill>
                  <a:schemeClr val="tx1">
                    <a:lumMod val="75000"/>
                    <a:lumOff val="25000"/>
                  </a:schemeClr>
                </a:solidFill>
                <a:latin typeface="Yuanti SC" panose="02010600040101010101" pitchFamily="2" charset="-122"/>
                <a:ea typeface="Yuanti SC" panose="02010600040101010101" pitchFamily="2" charset="-122"/>
              </a:rPr>
              <a:t>量级的数据，需要考虑如何有效管理的问题</a:t>
            </a:r>
            <a:endParaRPr kumimoji="1" lang="zh-CN" altLang="en-US" dirty="0">
              <a:solidFill>
                <a:schemeClr val="tx1">
                  <a:lumMod val="75000"/>
                  <a:lumOff val="25000"/>
                </a:schemeClr>
              </a:solidFill>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4078542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2571</TotalTime>
  <Words>2222</Words>
  <Application>Microsoft Macintosh PowerPoint</Application>
  <PresentationFormat>宽屏</PresentationFormat>
  <Paragraphs>412</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Carlito</vt:lpstr>
      <vt:lpstr>DejaVu Sans</vt:lpstr>
      <vt:lpstr>IPAexGothic</vt:lpstr>
      <vt:lpstr>PingFang SC</vt:lpstr>
      <vt:lpstr>Yuanti SC</vt:lpstr>
      <vt:lpstr>Arial</vt:lpstr>
      <vt:lpstr>Calibri</vt:lpstr>
      <vt:lpstr>Times New Roman</vt:lpstr>
      <vt:lpstr>Trebuchet MS</vt:lpstr>
      <vt:lpstr>Wingdings</vt:lpstr>
      <vt:lpstr>Office Theme</vt:lpstr>
      <vt:lpstr>Concordia: Distributed Shared Memory with  In-Network Cache Coherence</vt:lpstr>
      <vt:lpstr>Distributed Shared Memory (DSM)</vt:lpstr>
      <vt:lpstr>Distributed Shared Memory (DSM)</vt:lpstr>
      <vt:lpstr>Distributed Shared Memory (DSM)</vt:lpstr>
      <vt:lpstr>Caching &amp; Coherence</vt:lpstr>
      <vt:lpstr>Caching &amp; Coherence</vt:lpstr>
      <vt:lpstr>Opportunities from Programmable Switches</vt:lpstr>
      <vt:lpstr>Challenges</vt:lpstr>
      <vt:lpstr>Challenges</vt:lpstr>
      <vt:lpstr>Challenges</vt:lpstr>
      <vt:lpstr>Concordia Architecture</vt:lpstr>
      <vt:lpstr>Key Designs</vt:lpstr>
      <vt:lpstr>Key Designs</vt:lpstr>
      <vt:lpstr>Key Designs</vt:lpstr>
      <vt:lpstr>FLOWCC Protocol</vt:lpstr>
      <vt:lpstr>LCF Pipeline</vt:lpstr>
      <vt:lpstr>Ownership Migration</vt:lpstr>
      <vt:lpstr>Idempotent Operations</vt:lpstr>
      <vt:lpstr>More details:</vt:lpstr>
      <vt:lpstr>Experimental Setup</vt:lpstr>
      <vt:lpstr>Micro Benchmarks</vt:lpstr>
      <vt:lpstr>Micro Benchmarks</vt:lpstr>
      <vt:lpstr>Micro Benchmarks</vt:lpstr>
      <vt:lpstr>Micro Benchmarks</vt:lpstr>
      <vt:lpstr>Applications</vt:lpstr>
      <vt:lpstr>Summary &amp; 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Concordia for pdf</dc:title>
  <cp:lastModifiedBy>Microsoft Office User</cp:lastModifiedBy>
  <cp:revision>4</cp:revision>
  <dcterms:created xsi:type="dcterms:W3CDTF">2021-12-07T11:37:49Z</dcterms:created>
  <dcterms:modified xsi:type="dcterms:W3CDTF">2021-12-10T10:33:49Z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2021-02-08T00:00:00Z</vt:filetime>
  </property>
  <property fmtid="{D5CDD505-2E9C-101B-9397-08002B2CF9AE}" pid="3" name="Creator">
    <vt:lpwstr>PowerPoint</vt:lpwstr>
  </property>
  <property fmtid="{D5CDD505-2E9C-101B-9397-08002B2CF9AE}" pid="4" name="LastSaved">
    <vt:filetime>2021-12-07T00:00:00Z</vt:filetime>
  </property>
</Properties>
</file>